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 id="278" r:id="rId15"/>
    <p:sldId id="279" r:id="rId16"/>
    <p:sldId id="280" r:id="rId17"/>
    <p:sldId id="270" r:id="rId18"/>
    <p:sldId id="271" r:id="rId19"/>
    <p:sldId id="272" r:id="rId20"/>
    <p:sldId id="273" r:id="rId21"/>
    <p:sldId id="288" r:id="rId22"/>
    <p:sldId id="274" r:id="rId23"/>
    <p:sldId id="275" r:id="rId24"/>
    <p:sldId id="289" r:id="rId25"/>
    <p:sldId id="276" r:id="rId26"/>
    <p:sldId id="286" r:id="rId27"/>
    <p:sldId id="287" r:id="rId28"/>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5" autoAdjust="0"/>
  </p:normalViewPr>
  <p:slideViewPr>
    <p:cSldViewPr>
      <p:cViewPr>
        <p:scale>
          <a:sx n="75" d="100"/>
          <a:sy n="75" d="100"/>
        </p:scale>
        <p:origin x="-1014" y="-6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obayashi.seiji\Documents\&#12467;&#12500;&#12540;&#21477;&#21205;&#35422;&#12539;&#35542;&#25991;&#35352;&#36617;&#29992;&#12464;&#12521;&#12501;&#65288;20160914&#20462;&#27491;&#29256;&#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percentStacked"/>
        <c:ser>
          <c:idx val="0"/>
          <c:order val="0"/>
          <c:tx>
            <c:strRef>
              <c:f>'[コピー句動詞・論文記載用グラフ（20160914修正版）.xlsx]Sheet1'!$B$5</c:f>
              <c:strCache>
                <c:ptCount val="1"/>
                <c:pt idx="0">
                  <c:v>句動詞</c:v>
                </c:pt>
              </c:strCache>
            </c:strRef>
          </c:tx>
          <c:spPr>
            <a:solidFill>
              <a:schemeClr val="bg1">
                <a:lumMod val="75000"/>
              </a:schemeClr>
            </a:solidFill>
            <a:ln>
              <a:noFill/>
            </a:ln>
            <a:effectLst/>
          </c:spPr>
          <c:dLbls>
            <c:delete val="1"/>
          </c:dLbls>
          <c:cat>
            <c:multiLvlStrRef>
              <c:f>'[コピー句動詞・論文記載用グラフ（20160914修正版）.xlsx]Sheet1'!$C$3:$N$4</c:f>
              <c:multiLvlStrCache>
                <c:ptCount val="12"/>
                <c:lvl>
                  <c:pt idx="0">
                    <c:v>bring</c:v>
                  </c:pt>
                  <c:pt idx="1">
                    <c:v>put</c:v>
                  </c:pt>
                  <c:pt idx="2">
                    <c:v>set</c:v>
                  </c:pt>
                  <c:pt idx="3">
                    <c:v>bring</c:v>
                  </c:pt>
                  <c:pt idx="4">
                    <c:v>put</c:v>
                  </c:pt>
                  <c:pt idx="5">
                    <c:v>set</c:v>
                  </c:pt>
                  <c:pt idx="6">
                    <c:v>bring</c:v>
                  </c:pt>
                  <c:pt idx="7">
                    <c:v>put</c:v>
                  </c:pt>
                  <c:pt idx="8">
                    <c:v>set</c:v>
                  </c:pt>
                  <c:pt idx="9">
                    <c:v>bring</c:v>
                  </c:pt>
                  <c:pt idx="10">
                    <c:v>put</c:v>
                  </c:pt>
                  <c:pt idx="11">
                    <c:v>set</c:v>
                  </c:pt>
                </c:lvl>
                <c:lvl>
                  <c:pt idx="0">
                    <c:v>Ⅰ（1650-1699）</c:v>
                  </c:pt>
                  <c:pt idx="3">
                    <c:v>Ⅱ（1700-1799）</c:v>
                  </c:pt>
                  <c:pt idx="6">
                    <c:v>Ⅲ（1800-1899）</c:v>
                  </c:pt>
                  <c:pt idx="9">
                    <c:v>Ⅳ（1900-1990）</c:v>
                  </c:pt>
                </c:lvl>
              </c:multiLvlStrCache>
            </c:multiLvlStrRef>
          </c:cat>
          <c:val>
            <c:numRef>
              <c:f>'[コピー句動詞・論文記載用グラフ（20160914修正版）.xlsx]Sheet1'!$C$5:$N$5</c:f>
              <c:numCache>
                <c:formatCode>0.0%</c:formatCode>
                <c:ptCount val="12"/>
                <c:pt idx="0">
                  <c:v>0.22200000000000003</c:v>
                </c:pt>
                <c:pt idx="1">
                  <c:v>0.23900000000000002</c:v>
                </c:pt>
                <c:pt idx="2">
                  <c:v>0.49400000000000011</c:v>
                </c:pt>
                <c:pt idx="3">
                  <c:v>0.23900000000000002</c:v>
                </c:pt>
                <c:pt idx="4">
                  <c:v>0.26500000000000001</c:v>
                </c:pt>
                <c:pt idx="5">
                  <c:v>0.56799999999999995</c:v>
                </c:pt>
                <c:pt idx="6">
                  <c:v>0.24200000000000002</c:v>
                </c:pt>
                <c:pt idx="7">
                  <c:v>0.36900000000000011</c:v>
                </c:pt>
                <c:pt idx="8">
                  <c:v>0.49600000000000005</c:v>
                </c:pt>
                <c:pt idx="9">
                  <c:v>0.33800000000000008</c:v>
                </c:pt>
                <c:pt idx="10">
                  <c:v>0.41400000000000003</c:v>
                </c:pt>
                <c:pt idx="11">
                  <c:v>0.56899999999999995</c:v>
                </c:pt>
              </c:numCache>
            </c:numRef>
          </c:val>
        </c:ser>
        <c:ser>
          <c:idx val="1"/>
          <c:order val="1"/>
          <c:tx>
            <c:strRef>
              <c:f>'[コピー句動詞・論文記載用グラフ（20160914修正版）.xlsx]Sheet1'!$B$6</c:f>
              <c:strCache>
                <c:ptCount val="1"/>
                <c:pt idx="0">
                  <c:v>Bring/put/set
　　　～PrepNP</c:v>
                </c:pt>
              </c:strCache>
            </c:strRef>
          </c:tx>
          <c:spPr>
            <a:solidFill>
              <a:schemeClr val="bg1">
                <a:lumMod val="65000"/>
              </a:schemeClr>
            </a:solidFill>
            <a:ln>
              <a:noFill/>
            </a:ln>
            <a:effectLst/>
          </c:spPr>
          <c:dLbls>
            <c:delete val="1"/>
          </c:dLbls>
          <c:cat>
            <c:multiLvlStrRef>
              <c:f>'[コピー句動詞・論文記載用グラフ（20160914修正版）.xlsx]Sheet1'!$C$3:$N$4</c:f>
              <c:multiLvlStrCache>
                <c:ptCount val="12"/>
                <c:lvl>
                  <c:pt idx="0">
                    <c:v>bring</c:v>
                  </c:pt>
                  <c:pt idx="1">
                    <c:v>put</c:v>
                  </c:pt>
                  <c:pt idx="2">
                    <c:v>set</c:v>
                  </c:pt>
                  <c:pt idx="3">
                    <c:v>bring</c:v>
                  </c:pt>
                  <c:pt idx="4">
                    <c:v>put</c:v>
                  </c:pt>
                  <c:pt idx="5">
                    <c:v>set</c:v>
                  </c:pt>
                  <c:pt idx="6">
                    <c:v>bring</c:v>
                  </c:pt>
                  <c:pt idx="7">
                    <c:v>put</c:v>
                  </c:pt>
                  <c:pt idx="8">
                    <c:v>set</c:v>
                  </c:pt>
                  <c:pt idx="9">
                    <c:v>bring</c:v>
                  </c:pt>
                  <c:pt idx="10">
                    <c:v>put</c:v>
                  </c:pt>
                  <c:pt idx="11">
                    <c:v>set</c:v>
                  </c:pt>
                </c:lvl>
                <c:lvl>
                  <c:pt idx="0">
                    <c:v>Ⅰ（1650-1699）</c:v>
                  </c:pt>
                  <c:pt idx="3">
                    <c:v>Ⅱ（1700-1799）</c:v>
                  </c:pt>
                  <c:pt idx="6">
                    <c:v>Ⅲ（1800-1899）</c:v>
                  </c:pt>
                  <c:pt idx="9">
                    <c:v>Ⅳ（1900-1990）</c:v>
                  </c:pt>
                </c:lvl>
              </c:multiLvlStrCache>
            </c:multiLvlStrRef>
          </c:cat>
          <c:val>
            <c:numRef>
              <c:f>'[コピー句動詞・論文記載用グラフ（20160914修正版）.xlsx]Sheet1'!$C$6:$N$6</c:f>
              <c:numCache>
                <c:formatCode>0.0%</c:formatCode>
                <c:ptCount val="12"/>
                <c:pt idx="0">
                  <c:v>9.7000000000000017E-2</c:v>
                </c:pt>
                <c:pt idx="1">
                  <c:v>0.26100000000000001</c:v>
                </c:pt>
                <c:pt idx="2">
                  <c:v>0.11200000000000002</c:v>
                </c:pt>
                <c:pt idx="3">
                  <c:v>0.11700000000000003</c:v>
                </c:pt>
                <c:pt idx="4" formatCode="0%">
                  <c:v>0.25</c:v>
                </c:pt>
                <c:pt idx="5">
                  <c:v>0.10800000000000001</c:v>
                </c:pt>
                <c:pt idx="6">
                  <c:v>0.128</c:v>
                </c:pt>
                <c:pt idx="7">
                  <c:v>0.20100000000000001</c:v>
                </c:pt>
                <c:pt idx="8">
                  <c:v>0.17100000000000001</c:v>
                </c:pt>
                <c:pt idx="9">
                  <c:v>9.6000000000000016E-2</c:v>
                </c:pt>
                <c:pt idx="10">
                  <c:v>0.11799999999999999</c:v>
                </c:pt>
                <c:pt idx="11">
                  <c:v>8.9000000000000037E-2</c:v>
                </c:pt>
              </c:numCache>
            </c:numRef>
          </c:val>
        </c:ser>
        <c:ser>
          <c:idx val="2"/>
          <c:order val="2"/>
          <c:tx>
            <c:strRef>
              <c:f>'[コピー句動詞・論文記載用グラフ（20160914修正版）.xlsx]Sheet1'!$B$7</c:f>
              <c:strCache>
                <c:ptCount val="1"/>
                <c:pt idx="0">
                  <c:v>その他</c:v>
                </c:pt>
              </c:strCache>
            </c:strRef>
          </c:tx>
          <c:spPr>
            <a:solidFill>
              <a:schemeClr val="bg1">
                <a:lumMod val="50000"/>
              </a:schemeClr>
            </a:solidFill>
            <a:ln>
              <a:noFill/>
            </a:ln>
            <a:effectLst/>
          </c:spPr>
          <c:dLbls>
            <c:delete val="1"/>
          </c:dLbls>
          <c:cat>
            <c:multiLvlStrRef>
              <c:f>'[コピー句動詞・論文記載用グラフ（20160914修正版）.xlsx]Sheet1'!$C$3:$N$4</c:f>
              <c:multiLvlStrCache>
                <c:ptCount val="12"/>
                <c:lvl>
                  <c:pt idx="0">
                    <c:v>bring</c:v>
                  </c:pt>
                  <c:pt idx="1">
                    <c:v>put</c:v>
                  </c:pt>
                  <c:pt idx="2">
                    <c:v>set</c:v>
                  </c:pt>
                  <c:pt idx="3">
                    <c:v>bring</c:v>
                  </c:pt>
                  <c:pt idx="4">
                    <c:v>put</c:v>
                  </c:pt>
                  <c:pt idx="5">
                    <c:v>set</c:v>
                  </c:pt>
                  <c:pt idx="6">
                    <c:v>bring</c:v>
                  </c:pt>
                  <c:pt idx="7">
                    <c:v>put</c:v>
                  </c:pt>
                  <c:pt idx="8">
                    <c:v>set</c:v>
                  </c:pt>
                  <c:pt idx="9">
                    <c:v>bring</c:v>
                  </c:pt>
                  <c:pt idx="10">
                    <c:v>put</c:v>
                  </c:pt>
                  <c:pt idx="11">
                    <c:v>set</c:v>
                  </c:pt>
                </c:lvl>
                <c:lvl>
                  <c:pt idx="0">
                    <c:v>Ⅰ（1650-1699）</c:v>
                  </c:pt>
                  <c:pt idx="3">
                    <c:v>Ⅱ（1700-1799）</c:v>
                  </c:pt>
                  <c:pt idx="6">
                    <c:v>Ⅲ（1800-1899）</c:v>
                  </c:pt>
                  <c:pt idx="9">
                    <c:v>Ⅳ（1900-1990）</c:v>
                  </c:pt>
                </c:lvl>
              </c:multiLvlStrCache>
            </c:multiLvlStrRef>
          </c:cat>
          <c:val>
            <c:numRef>
              <c:f>'[コピー句動詞・論文記載用グラフ（20160914修正版）.xlsx]Sheet1'!$C$7:$N$7</c:f>
              <c:numCache>
                <c:formatCode>0%</c:formatCode>
                <c:ptCount val="12"/>
                <c:pt idx="0" formatCode="0.0%">
                  <c:v>0.68100000000000016</c:v>
                </c:pt>
                <c:pt idx="1">
                  <c:v>0.5</c:v>
                </c:pt>
                <c:pt idx="2" formatCode="0.0%">
                  <c:v>0.39400000000000007</c:v>
                </c:pt>
                <c:pt idx="3" formatCode="0.0%">
                  <c:v>0.64400000000000013</c:v>
                </c:pt>
                <c:pt idx="4" formatCode="0.0%">
                  <c:v>0.4850000000000001</c:v>
                </c:pt>
                <c:pt idx="5" formatCode="0.0%">
                  <c:v>0.32400000000000007</c:v>
                </c:pt>
                <c:pt idx="6">
                  <c:v>0.63000000000000012</c:v>
                </c:pt>
                <c:pt idx="7">
                  <c:v>0.43000000000000005</c:v>
                </c:pt>
                <c:pt idx="8" formatCode="0.0%">
                  <c:v>0.33300000000000007</c:v>
                </c:pt>
                <c:pt idx="9" formatCode="0.0%">
                  <c:v>0.56599999999999995</c:v>
                </c:pt>
                <c:pt idx="10" formatCode="0.0%">
                  <c:v>0.46800000000000008</c:v>
                </c:pt>
                <c:pt idx="11" formatCode="0.0%">
                  <c:v>0.34200000000000014</c:v>
                </c:pt>
              </c:numCache>
            </c:numRef>
          </c:val>
        </c:ser>
        <c:dLbls>
          <c:showVal val="1"/>
        </c:dLbls>
        <c:gapWidth val="55"/>
        <c:overlap val="100"/>
        <c:axId val="154158592"/>
        <c:axId val="154160128"/>
      </c:barChart>
      <c:catAx>
        <c:axId val="15415859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4160128"/>
        <c:crosses val="autoZero"/>
        <c:auto val="1"/>
        <c:lblAlgn val="ctr"/>
        <c:lblOffset val="100"/>
      </c:catAx>
      <c:valAx>
        <c:axId val="15416012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4158592"/>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EC90733E-EA00-4B27-AC11-6FD647125629}" type="datetimeFigureOut">
              <a:rPr kumimoji="1" lang="ja-JP" altLang="en-US" smtClean="0"/>
              <a:pPr/>
              <a:t>2016/10/17</a:t>
            </a:fld>
            <a:endParaRPr kumimoji="1" lang="ja-JP" altLang="en-US"/>
          </a:p>
        </p:txBody>
      </p:sp>
      <p:sp>
        <p:nvSpPr>
          <p:cNvPr id="4" name="フッター プレースホルダー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F935EFDE-4E5F-4AF8-B264-1CBD136503B8}" type="slidenum">
              <a:rPr kumimoji="1" lang="ja-JP" altLang="en-US" smtClean="0"/>
              <a:pPr/>
              <a:t>&lt;#&gt;</a:t>
            </a:fld>
            <a:endParaRPr kumimoji="1" lang="ja-JP" altLang="en-US"/>
          </a:p>
        </p:txBody>
      </p:sp>
    </p:spTree>
    <p:extLst>
      <p:ext uri="{BB962C8B-B14F-4D97-AF65-F5344CB8AC3E}">
        <p14:creationId xmlns:p14="http://schemas.microsoft.com/office/powerpoint/2010/main" xmlns="" val="471104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E95FDB9-0826-48CB-B366-4B29CECE0988}" type="datetimeFigureOut">
              <a:rPr kumimoji="1" lang="ja-JP" altLang="en-US" smtClean="0"/>
              <a:pPr/>
              <a:t>2016/10/17</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34884CBD-945D-42F8-8BFA-A8B7358C2B8E}" type="slidenum">
              <a:rPr kumimoji="1" lang="ja-JP" altLang="en-US" smtClean="0"/>
              <a:pPr/>
              <a:t>&lt;#&gt;</a:t>
            </a:fld>
            <a:endParaRPr kumimoji="1" lang="ja-JP" altLang="en-US"/>
          </a:p>
        </p:txBody>
      </p:sp>
    </p:spTree>
    <p:extLst>
      <p:ext uri="{BB962C8B-B14F-4D97-AF65-F5344CB8AC3E}">
        <p14:creationId xmlns:p14="http://schemas.microsoft.com/office/powerpoint/2010/main" xmlns="" val="33449724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884CBD-945D-42F8-8BFA-A8B7358C2B8E}" type="slidenum">
              <a:rPr kumimoji="1" lang="ja-JP" altLang="en-US" smtClean="0"/>
              <a:pPr/>
              <a:t>27</a:t>
            </a:fld>
            <a:endParaRPr kumimoji="1" lang="ja-JP" altLang="en-US"/>
          </a:p>
        </p:txBody>
      </p:sp>
    </p:spTree>
    <p:extLst>
      <p:ext uri="{BB962C8B-B14F-4D97-AF65-F5344CB8AC3E}">
        <p14:creationId xmlns:p14="http://schemas.microsoft.com/office/powerpoint/2010/main" xmlns="" val="163320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913FCE-F841-4CD6-9D64-7A876836FB44}" type="datetime1">
              <a:rPr kumimoji="1" lang="ja-JP" altLang="en-US" smtClean="0"/>
              <a:pPr/>
              <a:t>2016/10/17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122503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198205-8638-4D6D-9906-9EB1F927784A}" type="datetime1">
              <a:rPr kumimoji="1" lang="ja-JP" altLang="en-US" smtClean="0"/>
              <a:pPr/>
              <a:t>2016/10/17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303020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A3F8E1-7590-4D27-B758-09F056323357}" type="datetime1">
              <a:rPr kumimoji="1" lang="ja-JP" altLang="en-US" smtClean="0"/>
              <a:pPr/>
              <a:t>2016/10/17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413318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FEEC13-80D5-44BA-8886-A7543E271A2F}" type="datetime1">
              <a:rPr kumimoji="1" lang="ja-JP" altLang="en-US" smtClean="0"/>
              <a:pPr/>
              <a:t>2016/10/17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52447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B0B9B5C-286B-4F4B-9F8A-387638EEB708}" type="datetime1">
              <a:rPr kumimoji="1" lang="ja-JP" altLang="en-US" smtClean="0"/>
              <a:pPr/>
              <a:t>2016/10/17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265804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A2FB9F-4141-4F1F-8840-5E6610F1CD8C}" type="datetime1">
              <a:rPr kumimoji="1" lang="ja-JP" altLang="en-US" smtClean="0"/>
              <a:pPr/>
              <a:t>2016/10/17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285353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B567347-37D9-471B-B824-5694B5593547}" type="datetime1">
              <a:rPr kumimoji="1" lang="ja-JP" altLang="en-US" smtClean="0"/>
              <a:pPr/>
              <a:t>2016/10/17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1239461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E99A1A-B6F1-4883-ADB1-45A791087824}" type="datetime1">
              <a:rPr kumimoji="1" lang="ja-JP" altLang="en-US" smtClean="0"/>
              <a:pPr/>
              <a:t>2016/10/17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3286692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229262-B244-42B0-9B94-4718069C3753}" type="datetime1">
              <a:rPr kumimoji="1" lang="ja-JP" altLang="en-US" smtClean="0"/>
              <a:pPr/>
              <a:t>2016/10/17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199341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870998-CF3D-47DA-9637-A95A13DB9251}" type="datetime1">
              <a:rPr kumimoji="1" lang="ja-JP" altLang="en-US" smtClean="0"/>
              <a:pPr/>
              <a:t>2016/10/17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134282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6BB4978-E424-4A3D-97BB-11731AA1DF7F}" type="datetime1">
              <a:rPr kumimoji="1" lang="ja-JP" altLang="en-US" smtClean="0"/>
              <a:pPr/>
              <a:t>2016/10/17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423562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D030A-5103-4254-AC88-071D58DAA5D3}" type="datetime1">
              <a:rPr kumimoji="1" lang="ja-JP" altLang="en-US" smtClean="0"/>
              <a:pPr/>
              <a:t>2016/10/17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02C00-48C9-4728-88D7-441F756F1E24}" type="slidenum">
              <a:rPr kumimoji="1" lang="ja-JP" altLang="en-US" smtClean="0"/>
              <a:pPr/>
              <a:t>&lt;#&gt;</a:t>
            </a:fld>
            <a:endParaRPr kumimoji="1" lang="ja-JP" altLang="en-US"/>
          </a:p>
        </p:txBody>
      </p:sp>
    </p:spTree>
    <p:extLst>
      <p:ext uri="{BB962C8B-B14F-4D97-AF65-F5344CB8AC3E}">
        <p14:creationId xmlns:p14="http://schemas.microsoft.com/office/powerpoint/2010/main" xmlns="" val="154378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Excel_______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Office_Excel_______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363272" cy="5890666"/>
          </a:xfrm>
        </p:spPr>
        <p:txBody>
          <a:bodyPr>
            <a:normAutofit/>
          </a:bodyPr>
          <a:lstStyle/>
          <a:p>
            <a:pPr algn="r"/>
            <a:r>
              <a:rPr lang="en-US" altLang="ja-JP" sz="2800" b="1" dirty="0" smtClean="0"/>
              <a:t>2016</a:t>
            </a:r>
            <a:r>
              <a:rPr lang="ja-JP" altLang="en-US" sz="2800" b="1" dirty="0" smtClean="0"/>
              <a:t>年</a:t>
            </a:r>
            <a:r>
              <a:rPr lang="en-US" altLang="ja-JP" sz="2800" b="1" dirty="0" smtClean="0"/>
              <a:t>10</a:t>
            </a:r>
            <a:r>
              <a:rPr lang="ja-JP" altLang="en-US" sz="2800" b="1" dirty="0" smtClean="0"/>
              <a:t>月</a:t>
            </a:r>
            <a:r>
              <a:rPr lang="en-US" altLang="ja-JP" sz="2800" b="1" dirty="0" smtClean="0"/>
              <a:t>15</a:t>
            </a:r>
            <a:r>
              <a:rPr lang="ja-JP" altLang="en-US" sz="2800" b="1" dirty="0" smtClean="0"/>
              <a:t>日</a:t>
            </a:r>
            <a:r>
              <a:rPr lang="en-US" altLang="ja-JP" sz="2800" b="1" dirty="0" smtClean="0"/>
              <a:t/>
            </a:r>
            <a:br>
              <a:rPr lang="en-US" altLang="ja-JP" sz="2800" b="1" dirty="0" smtClean="0"/>
            </a:br>
            <a:r>
              <a:rPr lang="ja-JP" altLang="en-US" sz="2800" b="1" dirty="0"/>
              <a:t>東北大学</a:t>
            </a:r>
            <a:r>
              <a:rPr lang="en-US" altLang="ja-JP" sz="2800" b="1" dirty="0" smtClean="0"/>
              <a:t/>
            </a:r>
            <a:br>
              <a:rPr lang="en-US" altLang="ja-JP" sz="2800" b="1" dirty="0" smtClean="0"/>
            </a:br>
            <a:r>
              <a:rPr lang="en-US" altLang="ja-JP" sz="2800" b="1" dirty="0" smtClean="0"/>
              <a:t/>
            </a:r>
            <a:br>
              <a:rPr lang="en-US" altLang="ja-JP" sz="2800" b="1" dirty="0" smtClean="0"/>
            </a:br>
            <a:r>
              <a:rPr lang="en-US" altLang="ja-JP" sz="3600" b="1" dirty="0" smtClean="0"/>
              <a:t/>
            </a:r>
            <a:br>
              <a:rPr lang="en-US" altLang="ja-JP" sz="3600" b="1" dirty="0" smtClean="0"/>
            </a:br>
            <a:r>
              <a:rPr lang="ja-JP" altLang="ja-JP" sz="4000" b="1" dirty="0" smtClean="0"/>
              <a:t>動詞 </a:t>
            </a:r>
            <a:r>
              <a:rPr lang="en-US" altLang="ja-JP" sz="4000" b="1" dirty="0"/>
              <a:t>‘set’</a:t>
            </a:r>
            <a:r>
              <a:rPr lang="ja-JP" altLang="ja-JP" sz="4000" b="1" dirty="0"/>
              <a:t>の構文的・イディオム的発達</a:t>
            </a:r>
            <a:r>
              <a:rPr lang="ja-JP" altLang="ja-JP" sz="4000" dirty="0"/>
              <a:t/>
            </a:r>
            <a:br>
              <a:rPr lang="ja-JP" altLang="ja-JP" sz="4000" dirty="0"/>
            </a:br>
            <a:r>
              <a:rPr lang="ja-JP" altLang="ja-JP" sz="3600" b="1" dirty="0"/>
              <a:t>　　　　　　　　　　　　　　　　　　　</a:t>
            </a:r>
            <a:r>
              <a:rPr lang="en-US" altLang="ja-JP" sz="3600" b="1" dirty="0" smtClean="0"/>
              <a:t/>
            </a:r>
            <a:br>
              <a:rPr lang="en-US" altLang="ja-JP" sz="3600" b="1" dirty="0" smtClean="0"/>
            </a:br>
            <a:r>
              <a:rPr lang="ja-JP" altLang="en-US" sz="3600" b="1" dirty="0" smtClean="0"/>
              <a:t>　　　　　　　　　　　　　　　　</a:t>
            </a:r>
            <a:r>
              <a:rPr lang="ja-JP" altLang="en-US" sz="3600" b="1" dirty="0"/>
              <a:t> </a:t>
            </a:r>
            <a:r>
              <a:rPr lang="ja-JP" altLang="en-US" sz="3600" b="1" dirty="0" smtClean="0"/>
              <a:t> </a:t>
            </a:r>
            <a:r>
              <a:rPr lang="ja-JP" altLang="ja-JP" sz="3200" dirty="0" smtClean="0"/>
              <a:t>秋元</a:t>
            </a:r>
            <a:r>
              <a:rPr lang="en-US" altLang="ja-JP" sz="3200" dirty="0" smtClean="0"/>
              <a:t>   </a:t>
            </a:r>
            <a:r>
              <a:rPr lang="ja-JP" altLang="ja-JP" sz="3200" dirty="0" smtClean="0"/>
              <a:t>実治</a:t>
            </a:r>
            <a:r>
              <a:rPr lang="en-US" altLang="ja-JP" sz="3200" dirty="0" smtClean="0"/>
              <a:t/>
            </a:r>
            <a:br>
              <a:rPr lang="en-US" altLang="ja-JP" sz="3200" dirty="0" smtClean="0"/>
            </a:br>
            <a:r>
              <a:rPr lang="ja-JP" altLang="en-US" sz="3200" dirty="0"/>
              <a:t> </a:t>
            </a:r>
            <a:r>
              <a:rPr lang="ja-JP" altLang="en-US" sz="3200" dirty="0" smtClean="0"/>
              <a:t>  　　　　　　　　　　　　　　　　　　  </a:t>
            </a:r>
            <a:r>
              <a:rPr lang="ja-JP" altLang="en-US" sz="2800" dirty="0" smtClean="0"/>
              <a:t>青山</a:t>
            </a:r>
            <a:r>
              <a:rPr lang="ja-JP" altLang="en-US" sz="2800" dirty="0"/>
              <a:t>学院</a:t>
            </a:r>
            <a:r>
              <a:rPr lang="ja-JP" altLang="en-US" sz="2800" dirty="0" smtClean="0"/>
              <a:t>大学</a:t>
            </a:r>
            <a:r>
              <a:rPr lang="ja-JP" altLang="ja-JP" sz="2800" dirty="0"/>
              <a:t/>
            </a:r>
            <a:br>
              <a:rPr lang="ja-JP" altLang="ja-JP" sz="2800" dirty="0"/>
            </a:br>
            <a:endParaRPr kumimoji="1" lang="ja-JP" altLang="en-US" sz="2800" dirty="0"/>
          </a:p>
        </p:txBody>
      </p:sp>
      <p:sp>
        <p:nvSpPr>
          <p:cNvPr id="5" name="コンテンツ プレースホルダー 4"/>
          <p:cNvSpPr>
            <a:spLocks noGrp="1"/>
          </p:cNvSpPr>
          <p:nvPr>
            <p:ph idx="1"/>
          </p:nvPr>
        </p:nvSpPr>
        <p:spPr>
          <a:xfrm>
            <a:off x="457200" y="6080444"/>
            <a:ext cx="8229600" cy="45719"/>
          </a:xfrm>
        </p:spPr>
        <p:txBody>
          <a:bodyPr>
            <a:normAutofit fontScale="25000" lnSpcReduction="20000"/>
          </a:bodyPr>
          <a:lstStyle/>
          <a:p>
            <a:endParaRPr kumimoji="1" lang="ja-JP" altLang="en-US" dirty="0"/>
          </a:p>
        </p:txBody>
      </p:sp>
      <p:sp>
        <p:nvSpPr>
          <p:cNvPr id="2" name="スライド番号プレースホルダー 1"/>
          <p:cNvSpPr>
            <a:spLocks noGrp="1"/>
          </p:cNvSpPr>
          <p:nvPr>
            <p:ph type="sldNum" sz="quarter" idx="12"/>
          </p:nvPr>
        </p:nvSpPr>
        <p:spPr/>
        <p:txBody>
          <a:bodyPr/>
          <a:lstStyle/>
          <a:p>
            <a:fld id="{2C202C00-48C9-4728-88D7-441F756F1E24}" type="slidenum">
              <a:rPr kumimoji="1" lang="ja-JP" altLang="en-US" smtClean="0"/>
              <a:pPr/>
              <a:t>1</a:t>
            </a:fld>
            <a:endParaRPr kumimoji="1" lang="ja-JP" altLang="en-US"/>
          </a:p>
        </p:txBody>
      </p:sp>
    </p:spTree>
    <p:extLst>
      <p:ext uri="{BB962C8B-B14F-4D97-AF65-F5344CB8AC3E}">
        <p14:creationId xmlns:p14="http://schemas.microsoft.com/office/powerpoint/2010/main" xmlns="" val="4047936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t>４．</a:t>
            </a:r>
            <a:r>
              <a:rPr lang="en-US" altLang="ja-JP" sz="3200" dirty="0"/>
              <a:t>Set</a:t>
            </a:r>
            <a:r>
              <a:rPr lang="ja-JP" altLang="en-US" sz="3200" dirty="0"/>
              <a:t>特有のパターン</a:t>
            </a:r>
            <a:endParaRPr kumimoji="1" lang="ja-JP" altLang="en-US" sz="3200" dirty="0"/>
          </a:p>
        </p:txBody>
      </p:sp>
      <p:sp>
        <p:nvSpPr>
          <p:cNvPr id="3" name="コンテンツ プレースホルダー 2"/>
          <p:cNvSpPr>
            <a:spLocks noGrp="1"/>
          </p:cNvSpPr>
          <p:nvPr>
            <p:ph idx="1"/>
          </p:nvPr>
        </p:nvSpPr>
        <p:spPr/>
        <p:txBody>
          <a:bodyPr/>
          <a:lstStyle/>
          <a:p>
            <a:pPr marL="0" lvl="0" indent="0">
              <a:buNone/>
            </a:pPr>
            <a:r>
              <a:rPr lang="en-US" altLang="ja-JP" dirty="0"/>
              <a:t> </a:t>
            </a:r>
            <a:r>
              <a:rPr lang="en-US" altLang="ja-JP" dirty="0" err="1" smtClean="0"/>
              <a:t>i</a:t>
            </a:r>
            <a:r>
              <a:rPr lang="en-US" altLang="ja-JP" dirty="0" smtClean="0"/>
              <a:t>.  set </a:t>
            </a:r>
            <a:r>
              <a:rPr lang="en-US" altLang="ja-JP" dirty="0"/>
              <a:t>+ NP + on </a:t>
            </a:r>
            <a:r>
              <a:rPr lang="en-US" altLang="ja-JP" dirty="0" err="1"/>
              <a:t>ing</a:t>
            </a:r>
            <a:r>
              <a:rPr lang="en-US" altLang="ja-JP" dirty="0"/>
              <a:t>  (15th~16th )</a:t>
            </a:r>
            <a:endParaRPr lang="ja-JP" altLang="ja-JP" dirty="0"/>
          </a:p>
          <a:p>
            <a:pPr marL="0" lvl="0" indent="0">
              <a:buNone/>
            </a:pPr>
            <a:r>
              <a:rPr lang="en-US" altLang="ja-JP" dirty="0"/>
              <a:t> </a:t>
            </a:r>
            <a:r>
              <a:rPr lang="en-US" altLang="ja-JP" dirty="0" smtClean="0"/>
              <a:t>ii.  set </a:t>
            </a:r>
            <a:r>
              <a:rPr lang="en-US" altLang="ja-JP" dirty="0"/>
              <a:t>+ NP + a- </a:t>
            </a:r>
            <a:r>
              <a:rPr lang="en-US" altLang="ja-JP" dirty="0" err="1"/>
              <a:t>ing</a:t>
            </a:r>
            <a:r>
              <a:rPr lang="en-US" altLang="ja-JP" dirty="0"/>
              <a:t>  (16th)</a:t>
            </a:r>
            <a:endParaRPr lang="ja-JP" altLang="ja-JP" dirty="0"/>
          </a:p>
          <a:p>
            <a:pPr marL="0" lvl="0" indent="0">
              <a:buNone/>
            </a:pPr>
            <a:r>
              <a:rPr lang="en-US" altLang="ja-JP" dirty="0"/>
              <a:t> </a:t>
            </a:r>
            <a:r>
              <a:rPr lang="en-US" altLang="ja-JP" dirty="0" smtClean="0"/>
              <a:t>iii.  set </a:t>
            </a:r>
            <a:r>
              <a:rPr lang="en-US" altLang="ja-JP" dirty="0"/>
              <a:t>+ NP + </a:t>
            </a:r>
            <a:r>
              <a:rPr lang="en-US" altLang="ja-JP" dirty="0" err="1"/>
              <a:t>ing</a:t>
            </a:r>
            <a:r>
              <a:rPr lang="en-US" altLang="ja-JP" dirty="0"/>
              <a:t>    (late </a:t>
            </a:r>
            <a:r>
              <a:rPr lang="en-US" altLang="ja-JP" dirty="0" smtClean="0"/>
              <a:t>16</a:t>
            </a:r>
            <a:r>
              <a:rPr lang="en-US" altLang="ja-JP" baseline="30000" dirty="0" smtClean="0"/>
              <a:t>th</a:t>
            </a:r>
            <a:r>
              <a:rPr lang="en-US" altLang="ja-JP" dirty="0" smtClean="0"/>
              <a:t>) </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10</a:t>
            </a:fld>
            <a:endParaRPr kumimoji="1" lang="ja-JP" altLang="en-US"/>
          </a:p>
        </p:txBody>
      </p:sp>
    </p:spTree>
    <p:extLst>
      <p:ext uri="{BB962C8B-B14F-4D97-AF65-F5344CB8AC3E}">
        <p14:creationId xmlns:p14="http://schemas.microsoft.com/office/powerpoint/2010/main" xmlns="" val="1980026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260648"/>
            <a:ext cx="8579296" cy="6408712"/>
          </a:xfrm>
        </p:spPr>
        <p:txBody>
          <a:bodyPr>
            <a:noAutofit/>
          </a:bodyPr>
          <a:lstStyle/>
          <a:p>
            <a:pPr marL="0" indent="0">
              <a:buNone/>
            </a:pPr>
            <a:r>
              <a:rPr lang="en-US" altLang="ja-JP" sz="2400" dirty="0" smtClean="0"/>
              <a:t>(12) </a:t>
            </a:r>
            <a:r>
              <a:rPr lang="en-US" altLang="ja-JP" sz="2400" dirty="0"/>
              <a:t>Ne </a:t>
            </a:r>
            <a:r>
              <a:rPr lang="en-US" altLang="ja-JP" sz="2400" dirty="0" err="1"/>
              <a:t>þearf</a:t>
            </a:r>
            <a:r>
              <a:rPr lang="en-US" altLang="ja-JP" sz="2400" dirty="0"/>
              <a:t> </a:t>
            </a:r>
            <a:r>
              <a:rPr lang="en-US" altLang="ja-JP" sz="2400" dirty="0" err="1"/>
              <a:t>ðe</a:t>
            </a:r>
            <a:r>
              <a:rPr lang="en-US" altLang="ja-JP" sz="2400" dirty="0"/>
              <a:t> </a:t>
            </a:r>
            <a:r>
              <a:rPr lang="en-US" altLang="ja-JP" sz="2400" i="1" dirty="0"/>
              <a:t>on </a:t>
            </a:r>
            <a:r>
              <a:rPr lang="en-US" altLang="ja-JP" sz="2400" i="1" dirty="0" err="1"/>
              <a:t>edwit</a:t>
            </a:r>
            <a:r>
              <a:rPr lang="en-US" altLang="ja-JP" sz="2400" dirty="0"/>
              <a:t> Abraham </a:t>
            </a:r>
            <a:r>
              <a:rPr lang="en-US" altLang="ja-JP" sz="2400" i="1" dirty="0" err="1"/>
              <a:t>settan</a:t>
            </a:r>
            <a:r>
              <a:rPr lang="en-US" altLang="ja-JP" sz="2400" dirty="0"/>
              <a:t>.  (a1000 </a:t>
            </a:r>
            <a:r>
              <a:rPr lang="en-US" altLang="ja-JP" sz="2400" dirty="0" err="1"/>
              <a:t>Cædman’s</a:t>
            </a:r>
            <a:r>
              <a:rPr lang="en-US" altLang="ja-JP" sz="2400" dirty="0"/>
              <a:t> Gen</a:t>
            </a:r>
            <a:r>
              <a:rPr lang="en-US" altLang="ja-JP" sz="2400" dirty="0" smtClean="0"/>
              <a:t>.</a:t>
            </a:r>
          </a:p>
          <a:p>
            <a:pPr marL="0" indent="0">
              <a:buNone/>
            </a:pPr>
            <a:r>
              <a:rPr lang="ja-JP" altLang="en-US" sz="2400" dirty="0"/>
              <a:t>　</a:t>
            </a:r>
            <a:r>
              <a:rPr lang="ja-JP" altLang="en-US" sz="2400" dirty="0" smtClean="0"/>
              <a:t>　　</a:t>
            </a:r>
            <a:r>
              <a:rPr lang="en-US" altLang="ja-JP" sz="2400" dirty="0" smtClean="0"/>
              <a:t> </a:t>
            </a:r>
            <a:r>
              <a:rPr lang="en-US" altLang="ja-JP" sz="2400" dirty="0"/>
              <a:t>2728) </a:t>
            </a:r>
            <a:r>
              <a:rPr lang="en-US" altLang="ja-JP" sz="2400" dirty="0" smtClean="0"/>
              <a:t>   (</a:t>
            </a:r>
            <a:r>
              <a:rPr lang="en-US" altLang="ja-JP" sz="2400" dirty="0"/>
              <a:t>You need not set Abraham to shame)  [OED]</a:t>
            </a:r>
            <a:r>
              <a:rPr lang="ja-JP" altLang="ja-JP" sz="2400" dirty="0"/>
              <a:t>　</a:t>
            </a:r>
          </a:p>
          <a:p>
            <a:pPr marL="0" indent="0">
              <a:buNone/>
            </a:pPr>
            <a:r>
              <a:rPr lang="en-US" altLang="ja-JP" sz="2400" dirty="0" smtClean="0"/>
              <a:t>(</a:t>
            </a:r>
            <a:r>
              <a:rPr lang="en-US" altLang="ja-JP" sz="2400" dirty="0"/>
              <a:t>13) That </a:t>
            </a:r>
            <a:r>
              <a:rPr lang="en-US" altLang="ja-JP" sz="2400" dirty="0" err="1"/>
              <a:t>neuer</a:t>
            </a:r>
            <a:r>
              <a:rPr lang="en-US" altLang="ja-JP" sz="2400" dirty="0"/>
              <a:t> </a:t>
            </a:r>
            <a:r>
              <a:rPr lang="en-US" altLang="ja-JP" sz="2400" dirty="0" err="1"/>
              <a:t>wold</a:t>
            </a:r>
            <a:r>
              <a:rPr lang="en-US" altLang="ja-JP" sz="2400" i="1" dirty="0"/>
              <a:t> set </a:t>
            </a:r>
            <a:r>
              <a:rPr lang="en-US" altLang="ja-JP" sz="2400" dirty="0"/>
              <a:t>him </a:t>
            </a:r>
            <a:r>
              <a:rPr lang="en-US" altLang="ja-JP" sz="2400" i="1" dirty="0"/>
              <a:t>on assay</a:t>
            </a:r>
            <a:r>
              <a:rPr lang="en-US" altLang="ja-JP" sz="2400" dirty="0"/>
              <a:t> </a:t>
            </a:r>
            <a:r>
              <a:rPr lang="en-US" altLang="ja-JP" sz="2400" dirty="0" err="1"/>
              <a:t>withoutin</a:t>
            </a:r>
            <a:r>
              <a:rPr lang="en-US" altLang="ja-JP" sz="2400" dirty="0"/>
              <a:t> his assent. (</a:t>
            </a:r>
            <a:r>
              <a:rPr lang="en-US" altLang="ja-JP" sz="2400" dirty="0" smtClean="0"/>
              <a:t>c1475</a:t>
            </a:r>
          </a:p>
          <a:p>
            <a:pPr marL="0" indent="0">
              <a:buNone/>
            </a:pPr>
            <a:r>
              <a:rPr lang="ja-JP" altLang="en-US" sz="2400" dirty="0"/>
              <a:t>　</a:t>
            </a:r>
            <a:r>
              <a:rPr lang="ja-JP" altLang="en-US" sz="2400" dirty="0" smtClean="0"/>
              <a:t>　　</a:t>
            </a:r>
            <a:r>
              <a:rPr lang="en-US" altLang="ja-JP" sz="2400" dirty="0" smtClean="0"/>
              <a:t> </a:t>
            </a:r>
            <a:r>
              <a:rPr lang="en-US" altLang="ja-JP" sz="2400" dirty="0"/>
              <a:t>Rauf </a:t>
            </a:r>
            <a:r>
              <a:rPr lang="en-US" altLang="ja-JP" sz="2400" dirty="0" err="1"/>
              <a:t>Coilzer</a:t>
            </a:r>
            <a:r>
              <a:rPr lang="en-US" altLang="ja-JP" sz="2400" dirty="0"/>
              <a:t> 394)  [OED</a:t>
            </a:r>
            <a:r>
              <a:rPr lang="en-US" altLang="ja-JP" sz="2400" dirty="0" smtClean="0"/>
              <a:t>]</a:t>
            </a:r>
            <a:endParaRPr lang="ja-JP" altLang="ja-JP" sz="2400" dirty="0"/>
          </a:p>
          <a:p>
            <a:pPr marL="0" indent="0">
              <a:buNone/>
            </a:pPr>
            <a:r>
              <a:rPr lang="en-US" altLang="ja-JP" sz="2400" dirty="0" smtClean="0"/>
              <a:t>(</a:t>
            </a:r>
            <a:r>
              <a:rPr lang="en-US" altLang="ja-JP" sz="2400" dirty="0"/>
              <a:t>14) And other matter is now</a:t>
            </a:r>
            <a:r>
              <a:rPr lang="en-US" altLang="ja-JP" sz="2400" i="1" dirty="0"/>
              <a:t> set on </a:t>
            </a:r>
            <a:r>
              <a:rPr lang="en-US" altLang="ja-JP" sz="2400" i="1" dirty="0" err="1"/>
              <a:t>foote</a:t>
            </a:r>
            <a:r>
              <a:rPr lang="en-US" altLang="ja-JP" sz="2400" dirty="0"/>
              <a:t>, which I never did </a:t>
            </a:r>
            <a:r>
              <a:rPr lang="en-US" altLang="ja-JP" sz="2400" dirty="0" err="1"/>
              <a:t>heare</a:t>
            </a:r>
            <a:r>
              <a:rPr lang="en-US" altLang="ja-JP" sz="2400" dirty="0"/>
              <a:t> </a:t>
            </a:r>
            <a:endParaRPr lang="en-US" altLang="ja-JP" sz="2400" dirty="0" smtClean="0"/>
          </a:p>
          <a:p>
            <a:pPr marL="0" indent="0">
              <a:buNone/>
            </a:pPr>
            <a:r>
              <a:rPr lang="ja-JP" altLang="en-US" sz="2400" dirty="0"/>
              <a:t>　</a:t>
            </a:r>
            <a:r>
              <a:rPr lang="ja-JP" altLang="en-US" sz="2400" dirty="0" smtClean="0"/>
              <a:t>　 </a:t>
            </a:r>
            <a:r>
              <a:rPr lang="en-US" altLang="ja-JP" sz="2400" dirty="0" smtClean="0"/>
              <a:t>of </a:t>
            </a:r>
            <a:r>
              <a:rPr lang="en-US" altLang="ja-JP" sz="2400" dirty="0"/>
              <a:t>till this instant.  (1615 R. Cocks </a:t>
            </a:r>
            <a:r>
              <a:rPr lang="en-US" altLang="ja-JP" sz="2400" dirty="0" err="1"/>
              <a:t>Jrnl</a:t>
            </a:r>
            <a:r>
              <a:rPr lang="en-US" altLang="ja-JP" sz="2400" dirty="0"/>
              <a:t>. 30 July (1883)  [OED]</a:t>
            </a:r>
            <a:endParaRPr lang="ja-JP" altLang="ja-JP" sz="2400" dirty="0"/>
          </a:p>
          <a:p>
            <a:pPr marL="0" indent="0">
              <a:buNone/>
            </a:pPr>
            <a:r>
              <a:rPr lang="en-US" altLang="ja-JP" sz="2400" dirty="0" smtClean="0"/>
              <a:t>(</a:t>
            </a:r>
            <a:r>
              <a:rPr lang="en-US" altLang="ja-JP" sz="2400" dirty="0"/>
              <a:t>15) Pride..</a:t>
            </a:r>
            <a:r>
              <a:rPr lang="en-US" altLang="ja-JP" sz="2400" i="1" dirty="0" err="1"/>
              <a:t>setteth</a:t>
            </a:r>
            <a:r>
              <a:rPr lang="en-US" altLang="ja-JP" sz="2400" dirty="0"/>
              <a:t> contentions </a:t>
            </a:r>
            <a:r>
              <a:rPr lang="en-US" altLang="ja-JP" sz="2400" i="1" dirty="0"/>
              <a:t>a foot</a:t>
            </a:r>
            <a:r>
              <a:rPr lang="en-US" altLang="ja-JP" sz="2400" dirty="0"/>
              <a:t> at the first and afterwards </a:t>
            </a:r>
            <a:endParaRPr lang="en-US" altLang="ja-JP" sz="2400" dirty="0" smtClean="0"/>
          </a:p>
          <a:p>
            <a:pPr marL="0" indent="0">
              <a:buNone/>
            </a:pPr>
            <a:r>
              <a:rPr lang="en-US" altLang="ja-JP" sz="2400" dirty="0"/>
              <a:t> </a:t>
            </a:r>
            <a:r>
              <a:rPr lang="en-US" altLang="ja-JP" sz="2400" dirty="0" smtClean="0"/>
              <a:t>       </a:t>
            </a:r>
            <a:r>
              <a:rPr lang="en-US" altLang="ja-JP" sz="2400" dirty="0" err="1" smtClean="0"/>
              <a:t>keepeth</a:t>
            </a:r>
            <a:r>
              <a:rPr lang="en-US" altLang="ja-JP" sz="2400" dirty="0" smtClean="0"/>
              <a:t> </a:t>
            </a:r>
            <a:r>
              <a:rPr lang="en-US" altLang="ja-JP" sz="2400" dirty="0"/>
              <a:t>them a foot.  (1638 SANDERSON 21 </a:t>
            </a:r>
            <a:r>
              <a:rPr lang="en-US" altLang="ja-JP" sz="2400" dirty="0" err="1"/>
              <a:t>Serm</a:t>
            </a:r>
            <a:r>
              <a:rPr lang="en-US" altLang="ja-JP" sz="2400" dirty="0"/>
              <a:t>. Ad. </a:t>
            </a:r>
            <a:r>
              <a:rPr lang="en-US" altLang="ja-JP" sz="2400" dirty="0" err="1"/>
              <a:t>Aul</a:t>
            </a:r>
            <a:r>
              <a:rPr lang="en-US" altLang="ja-JP" sz="2400" dirty="0"/>
              <a:t>. viii </a:t>
            </a:r>
            <a:endParaRPr lang="en-US" altLang="ja-JP" sz="2400" dirty="0" smtClean="0"/>
          </a:p>
          <a:p>
            <a:pPr marL="0" indent="0">
              <a:buNone/>
            </a:pPr>
            <a:r>
              <a:rPr lang="en-US" altLang="ja-JP" sz="2400" dirty="0"/>
              <a:t> </a:t>
            </a:r>
            <a:r>
              <a:rPr lang="en-US" altLang="ja-JP" sz="2400" dirty="0" smtClean="0"/>
              <a:t>       (</a:t>
            </a:r>
            <a:r>
              <a:rPr lang="en-US" altLang="ja-JP" sz="2400" dirty="0"/>
              <a:t>1673) 112) [OED]</a:t>
            </a:r>
            <a:endParaRPr lang="ja-JP" altLang="ja-JP" sz="2400" dirty="0"/>
          </a:p>
          <a:p>
            <a:pPr marL="0" indent="0">
              <a:buNone/>
            </a:pPr>
            <a:r>
              <a:rPr lang="en-US" altLang="ja-JP" sz="2400" dirty="0" smtClean="0"/>
              <a:t>(</a:t>
            </a:r>
            <a:r>
              <a:rPr lang="en-US" altLang="ja-JP" sz="2400" dirty="0"/>
              <a:t>16) Suspicion giveth a </a:t>
            </a:r>
            <a:r>
              <a:rPr lang="en-US" altLang="ja-JP" sz="2400" dirty="0" err="1"/>
              <a:t>passe</a:t>
            </a:r>
            <a:r>
              <a:rPr lang="en-US" altLang="ja-JP" sz="2400" dirty="0"/>
              <a:t>-port to faith to</a:t>
            </a:r>
            <a:r>
              <a:rPr lang="en-US" altLang="ja-JP" sz="2400" i="1" dirty="0"/>
              <a:t> set</a:t>
            </a:r>
            <a:r>
              <a:rPr lang="en-US" altLang="ja-JP" sz="2400" dirty="0"/>
              <a:t> it </a:t>
            </a:r>
            <a:r>
              <a:rPr lang="en-US" altLang="ja-JP" sz="2400" i="1" dirty="0"/>
              <a:t>on packing</a:t>
            </a:r>
            <a:r>
              <a:rPr lang="en-US" altLang="ja-JP" sz="2400" dirty="0"/>
              <a:t>.  </a:t>
            </a:r>
            <a:endParaRPr lang="en-US" altLang="ja-JP" sz="2400" dirty="0" smtClean="0"/>
          </a:p>
          <a:p>
            <a:pPr marL="0" indent="0">
              <a:buNone/>
            </a:pPr>
            <a:r>
              <a:rPr lang="en-US" altLang="ja-JP" sz="2400" dirty="0"/>
              <a:t> </a:t>
            </a:r>
            <a:r>
              <a:rPr lang="en-US" altLang="ja-JP" sz="2400" dirty="0" smtClean="0"/>
              <a:t>       (</a:t>
            </a:r>
            <a:r>
              <a:rPr lang="en-US" altLang="ja-JP" sz="2400" dirty="0"/>
              <a:t>1639 Fuller Holy War II. xli. (1640) 100)  [OED]</a:t>
            </a:r>
            <a:endParaRPr lang="ja-JP" altLang="ja-JP" sz="2400" dirty="0"/>
          </a:p>
          <a:p>
            <a:pPr marL="0" indent="0">
              <a:buNone/>
            </a:pPr>
            <a:r>
              <a:rPr lang="en-US" altLang="ja-JP" sz="2400" dirty="0" smtClean="0"/>
              <a:t>(</a:t>
            </a:r>
            <a:r>
              <a:rPr lang="en-US" altLang="ja-JP" sz="2400" dirty="0"/>
              <a:t>17) The..</a:t>
            </a:r>
            <a:r>
              <a:rPr lang="en-US" altLang="ja-JP" sz="2400" dirty="0" err="1"/>
              <a:t>Gadarits</a:t>
            </a:r>
            <a:r>
              <a:rPr lang="en-US" altLang="ja-JP" sz="2400" dirty="0"/>
              <a:t> </a:t>
            </a:r>
            <a:r>
              <a:rPr lang="en-US" altLang="ja-JP" sz="2400" i="1" dirty="0"/>
              <a:t>set packing</a:t>
            </a:r>
            <a:r>
              <a:rPr lang="en-US" altLang="ja-JP" sz="2400" dirty="0"/>
              <a:t> the stoutest of them.  (1577 </a:t>
            </a:r>
            <a:endParaRPr lang="en-US" altLang="ja-JP" sz="2400" dirty="0" smtClean="0"/>
          </a:p>
          <a:p>
            <a:pPr marL="0" indent="0">
              <a:buNone/>
            </a:pPr>
            <a:r>
              <a:rPr lang="en-US" altLang="ja-JP" sz="2400" dirty="0"/>
              <a:t> </a:t>
            </a:r>
            <a:r>
              <a:rPr lang="en-US" altLang="ja-JP" sz="2400" dirty="0" smtClean="0"/>
              <a:t>       HANMER </a:t>
            </a:r>
            <a:r>
              <a:rPr lang="en-US" altLang="ja-JP" sz="2400" dirty="0"/>
              <a:t>Anc. Eccl. Hist. 43)  [OED]</a:t>
            </a:r>
            <a:endParaRPr lang="ja-JP" altLang="ja-JP" sz="2400" dirty="0"/>
          </a:p>
          <a:p>
            <a:pPr marL="0" indent="0">
              <a:buNone/>
            </a:pPr>
            <a:r>
              <a:rPr lang="en-US" altLang="ja-JP" sz="2400" dirty="0" smtClean="0"/>
              <a:t>(</a:t>
            </a:r>
            <a:r>
              <a:rPr lang="en-US" altLang="ja-JP" sz="2400" dirty="0"/>
              <a:t>18) I </a:t>
            </a:r>
            <a:r>
              <a:rPr lang="en-US" altLang="ja-JP" sz="2400" dirty="0" err="1"/>
              <a:t>would..</a:t>
            </a:r>
            <a:r>
              <a:rPr lang="en-US" altLang="ja-JP" sz="2400" i="1" dirty="0" err="1"/>
              <a:t>send</a:t>
            </a:r>
            <a:r>
              <a:rPr lang="en-US" altLang="ja-JP" sz="2400" dirty="0"/>
              <a:t> him </a:t>
            </a:r>
            <a:r>
              <a:rPr lang="en-US" altLang="ja-JP" sz="2400" i="1" dirty="0"/>
              <a:t>packing.</a:t>
            </a:r>
            <a:r>
              <a:rPr lang="en-US" altLang="ja-JP" sz="2400" dirty="0"/>
              <a:t>  (1594 NASHE </a:t>
            </a:r>
            <a:r>
              <a:rPr lang="en-US" altLang="ja-JP" sz="2400" dirty="0" err="1"/>
              <a:t>Unfort</a:t>
            </a:r>
            <a:r>
              <a:rPr lang="en-US" altLang="ja-JP" sz="2400" dirty="0"/>
              <a:t>. </a:t>
            </a:r>
            <a:r>
              <a:rPr lang="en-US" altLang="ja-JP" sz="2400" dirty="0" err="1"/>
              <a:t>Trau</a:t>
            </a:r>
            <a:r>
              <a:rPr lang="en-US" altLang="ja-JP" sz="2400" dirty="0"/>
              <a:t>. 9) </a:t>
            </a:r>
            <a:r>
              <a:rPr lang="en-US" altLang="ja-JP" sz="2400" dirty="0" smtClean="0"/>
              <a:t>[</a:t>
            </a:r>
            <a:r>
              <a:rPr lang="en-US" altLang="ja-JP" sz="2400" dirty="0"/>
              <a:t>OED]</a:t>
            </a:r>
            <a:endParaRPr lang="ja-JP" altLang="ja-JP" sz="2400" dirty="0"/>
          </a:p>
          <a:p>
            <a:pPr marL="0" indent="0">
              <a:buNone/>
            </a:pPr>
            <a:r>
              <a:rPr lang="en-US" altLang="ja-JP" sz="2400" dirty="0"/>
              <a:t> </a:t>
            </a:r>
            <a:endParaRPr lang="ja-JP" altLang="ja-JP" sz="2400"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11</a:t>
            </a:fld>
            <a:endParaRPr kumimoji="1" lang="ja-JP" altLang="en-US"/>
          </a:p>
        </p:txBody>
      </p:sp>
    </p:spTree>
    <p:extLst>
      <p:ext uri="{BB962C8B-B14F-4D97-AF65-F5344CB8AC3E}">
        <p14:creationId xmlns:p14="http://schemas.microsoft.com/office/powerpoint/2010/main" xmlns="" val="526152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sz="3200" dirty="0" smtClean="0"/>
              <a:t>5.</a:t>
            </a:r>
            <a:r>
              <a:rPr kumimoji="1" lang="ja-JP" altLang="en-US" sz="3200" dirty="0" smtClean="0"/>
              <a:t>　句動詞</a:t>
            </a:r>
            <a:endParaRPr kumimoji="1" lang="ja-JP" altLang="en-US" sz="3200" dirty="0"/>
          </a:p>
        </p:txBody>
      </p:sp>
      <p:graphicFrame>
        <p:nvGraphicFramePr>
          <p:cNvPr id="4" name="コンテンツ プレースホルダー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p:txBody>
          <a:bodyPr/>
          <a:lstStyle/>
          <a:p>
            <a:fld id="{2C202C00-48C9-4728-88D7-441F756F1E24}" type="slidenum">
              <a:rPr kumimoji="1" lang="ja-JP" altLang="en-US" smtClean="0"/>
              <a:pPr/>
              <a:t>12</a:t>
            </a:fld>
            <a:endParaRPr kumimoji="1" lang="ja-JP" altLang="en-US"/>
          </a:p>
        </p:txBody>
      </p:sp>
    </p:spTree>
    <p:extLst>
      <p:ext uri="{BB962C8B-B14F-4D97-AF65-F5344CB8AC3E}">
        <p14:creationId xmlns:p14="http://schemas.microsoft.com/office/powerpoint/2010/main" xmlns="" val="1178276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7544" y="548680"/>
            <a:ext cx="8352928" cy="4893647"/>
          </a:xfrm>
          <a:prstGeom prst="rect">
            <a:avLst/>
          </a:prstGeom>
        </p:spPr>
        <p:txBody>
          <a:bodyPr wrap="square">
            <a:spAutoFit/>
          </a:bodyPr>
          <a:lstStyle/>
          <a:p>
            <a:r>
              <a:rPr lang="en-US" altLang="ja-JP" sz="2400" dirty="0"/>
              <a:t> (19) We </a:t>
            </a:r>
            <a:r>
              <a:rPr lang="en-US" altLang="ja-JP" sz="2400" i="1" dirty="0"/>
              <a:t>set out </a:t>
            </a:r>
            <a:r>
              <a:rPr lang="en-US" altLang="ja-JP" sz="2400" dirty="0"/>
              <a:t>for the frontier with our caravan.  (1880 </a:t>
            </a:r>
            <a:r>
              <a:rPr lang="en-US" altLang="ja-JP" sz="2400" dirty="0" err="1" smtClean="0"/>
              <a:t>haml</a:t>
            </a:r>
            <a:r>
              <a:rPr lang="en-US" altLang="ja-JP" sz="2400" dirty="0" smtClean="0"/>
              <a:t>. </a:t>
            </a:r>
          </a:p>
          <a:p>
            <a:r>
              <a:rPr lang="en-US" altLang="ja-JP" sz="2400" dirty="0" smtClean="0"/>
              <a:t>          j6b) [AC]</a:t>
            </a:r>
            <a:endParaRPr lang="ja-JP" altLang="ja-JP" sz="2400" dirty="0" smtClean="0"/>
          </a:p>
          <a:p>
            <a:r>
              <a:rPr lang="en-US" altLang="ja-JP" sz="2400" dirty="0" smtClean="0"/>
              <a:t> </a:t>
            </a:r>
            <a:r>
              <a:rPr lang="en-US" altLang="ja-JP" sz="2400" dirty="0"/>
              <a:t>(20) Towards the evening, the seamen took possession of </a:t>
            </a:r>
            <a:endParaRPr lang="en-US" altLang="ja-JP" sz="2400" dirty="0" smtClean="0"/>
          </a:p>
          <a:p>
            <a:r>
              <a:rPr lang="en-US" altLang="ja-JP" sz="2400" dirty="0"/>
              <a:t> </a:t>
            </a:r>
            <a:r>
              <a:rPr lang="en-US" altLang="ja-JP" sz="2400" dirty="0" smtClean="0"/>
              <a:t>        another </a:t>
            </a:r>
            <a:r>
              <a:rPr lang="en-US" altLang="ja-JP" sz="2400" dirty="0"/>
              <a:t>small fort, and </a:t>
            </a:r>
            <a:r>
              <a:rPr lang="en-US" altLang="ja-JP" sz="2400" i="1" dirty="0"/>
              <a:t>set up</a:t>
            </a:r>
            <a:r>
              <a:rPr lang="en-US" altLang="ja-JP" sz="2400" dirty="0"/>
              <a:t> the English </a:t>
            </a:r>
            <a:r>
              <a:rPr lang="en-US" altLang="ja-JP" sz="2400" dirty="0" err="1"/>
              <a:t>colours</a:t>
            </a:r>
            <a:r>
              <a:rPr lang="en-US" altLang="ja-JP" sz="2400" dirty="0"/>
              <a:t>.   (1704 </a:t>
            </a:r>
            <a:endParaRPr lang="en-US" altLang="ja-JP" sz="2400" dirty="0" smtClean="0"/>
          </a:p>
          <a:p>
            <a:r>
              <a:rPr lang="en-US" altLang="ja-JP" sz="2400" dirty="0"/>
              <a:t> </a:t>
            </a:r>
            <a:r>
              <a:rPr lang="en-US" altLang="ja-JP" sz="2400" dirty="0" smtClean="0"/>
              <a:t>        </a:t>
            </a:r>
            <a:r>
              <a:rPr lang="en-US" altLang="ja-JP" sz="2400" dirty="0" err="1" smtClean="0"/>
              <a:t>poco</a:t>
            </a:r>
            <a:r>
              <a:rPr lang="en-US" altLang="ja-JP" sz="2400" dirty="0"/>
              <a:t>. j3b)  [AC]</a:t>
            </a:r>
            <a:endParaRPr lang="ja-JP" altLang="ja-JP" sz="2400" dirty="0"/>
          </a:p>
          <a:p>
            <a:r>
              <a:rPr lang="en-US" altLang="ja-JP" sz="2400" dirty="0"/>
              <a:t> (21) Thus, in the month of July, rainy weather </a:t>
            </a:r>
            <a:r>
              <a:rPr lang="en-US" altLang="ja-JP" sz="2400" i="1" dirty="0"/>
              <a:t>set in </a:t>
            </a:r>
            <a:r>
              <a:rPr lang="en-US" altLang="ja-JP" sz="2400" dirty="0"/>
              <a:t>on the fifth</a:t>
            </a:r>
            <a:r>
              <a:rPr lang="en-US" altLang="ja-JP" sz="2400" dirty="0" smtClean="0"/>
              <a:t>,</a:t>
            </a:r>
          </a:p>
          <a:p>
            <a:r>
              <a:rPr lang="en-US" altLang="ja-JP" sz="2400" dirty="0"/>
              <a:t> </a:t>
            </a:r>
            <a:r>
              <a:rPr lang="en-US" altLang="ja-JP" sz="2400" dirty="0" smtClean="0"/>
              <a:t>        </a:t>
            </a:r>
            <a:r>
              <a:rPr lang="en-US" altLang="ja-JP" sz="2400" dirty="0"/>
              <a:t>and…   (1775 hors. s4b)  [AC</a:t>
            </a:r>
            <a:r>
              <a:rPr lang="en-US" altLang="ja-JP" sz="2400" dirty="0" smtClean="0"/>
              <a:t>]</a:t>
            </a:r>
          </a:p>
          <a:p>
            <a:r>
              <a:rPr lang="en-US" altLang="ja-JP" sz="2400" dirty="0" smtClean="0"/>
              <a:t> </a:t>
            </a:r>
            <a:r>
              <a:rPr lang="en-US" altLang="ja-JP" sz="2400" dirty="0"/>
              <a:t>(22) …wherein I had</a:t>
            </a:r>
            <a:r>
              <a:rPr lang="en-US" altLang="ja-JP" sz="2400" i="1" dirty="0"/>
              <a:t> set down</a:t>
            </a:r>
            <a:r>
              <a:rPr lang="en-US" altLang="ja-JP" sz="2400" dirty="0"/>
              <a:t> at large the principal of the </a:t>
            </a:r>
            <a:endParaRPr lang="en-US" altLang="ja-JP" sz="2400" dirty="0" smtClean="0"/>
          </a:p>
          <a:p>
            <a:r>
              <a:rPr lang="en-US" altLang="ja-JP" sz="2400" dirty="0"/>
              <a:t> </a:t>
            </a:r>
            <a:r>
              <a:rPr lang="en-US" altLang="ja-JP" sz="2400" dirty="0" smtClean="0"/>
              <a:t>        Experiments </a:t>
            </a:r>
            <a:r>
              <a:rPr lang="en-US" altLang="ja-JP" sz="2400" dirty="0"/>
              <a:t>I had tried…     (1676 newt. s2b)  [AC</a:t>
            </a:r>
            <a:r>
              <a:rPr lang="en-US" altLang="ja-JP" sz="2400" dirty="0" smtClean="0"/>
              <a:t>]</a:t>
            </a:r>
          </a:p>
          <a:p>
            <a:r>
              <a:rPr lang="en-US" altLang="ja-JP" sz="2400" dirty="0" smtClean="0"/>
              <a:t> </a:t>
            </a:r>
            <a:r>
              <a:rPr lang="en-US" altLang="ja-JP" sz="2400" dirty="0"/>
              <a:t>(23) She enabled her to view her own condition in its true light</a:t>
            </a:r>
            <a:r>
              <a:rPr lang="en-US" altLang="ja-JP" sz="2400" dirty="0" smtClean="0"/>
              <a:t>,</a:t>
            </a:r>
          </a:p>
          <a:p>
            <a:r>
              <a:rPr lang="en-US" altLang="ja-JP" sz="2400" dirty="0"/>
              <a:t> </a:t>
            </a:r>
            <a:r>
              <a:rPr lang="en-US" altLang="ja-JP" sz="2400" dirty="0" smtClean="0"/>
              <a:t>        </a:t>
            </a:r>
            <a:r>
              <a:rPr lang="en-US" altLang="ja-JP" sz="2400" dirty="0"/>
              <a:t>and </a:t>
            </a:r>
            <a:r>
              <a:rPr lang="en-US" altLang="ja-JP" sz="2400" i="1" dirty="0"/>
              <a:t>set before </a:t>
            </a:r>
            <a:r>
              <a:rPr lang="en-US" altLang="ja-JP" sz="2400" dirty="0"/>
              <a:t>her the indispensable advantages of </a:t>
            </a:r>
            <a:endParaRPr lang="en-US" altLang="ja-JP" sz="2400" dirty="0" smtClean="0"/>
          </a:p>
          <a:p>
            <a:r>
              <a:rPr lang="en-US" altLang="ja-JP" sz="2400" dirty="0"/>
              <a:t> </a:t>
            </a:r>
            <a:r>
              <a:rPr lang="en-US" altLang="ja-JP" sz="2400" dirty="0" smtClean="0"/>
              <a:t>        marriage</a:t>
            </a:r>
            <a:r>
              <a:rPr lang="en-US" altLang="ja-JP" sz="2400" dirty="0"/>
              <a:t>…     (1799 brow. f4a)  [AC]</a:t>
            </a:r>
            <a:endParaRPr lang="ja-JP" altLang="ja-JP" sz="2400" dirty="0"/>
          </a:p>
          <a:p>
            <a:r>
              <a:rPr lang="en-US" altLang="ja-JP" sz="2400" dirty="0"/>
              <a:t> </a:t>
            </a:r>
            <a:endParaRPr lang="ja-JP" altLang="ja-JP" sz="2400" dirty="0"/>
          </a:p>
        </p:txBody>
      </p:sp>
      <p:sp>
        <p:nvSpPr>
          <p:cNvPr id="3" name="スライド番号プレースホルダー 2"/>
          <p:cNvSpPr>
            <a:spLocks noGrp="1"/>
          </p:cNvSpPr>
          <p:nvPr>
            <p:ph type="sldNum" sz="quarter" idx="12"/>
          </p:nvPr>
        </p:nvSpPr>
        <p:spPr/>
        <p:txBody>
          <a:bodyPr/>
          <a:lstStyle/>
          <a:p>
            <a:fld id="{2C202C00-48C9-4728-88D7-441F756F1E24}" type="slidenum">
              <a:rPr kumimoji="1" lang="ja-JP" altLang="en-US" smtClean="0"/>
              <a:pPr/>
              <a:t>13</a:t>
            </a:fld>
            <a:endParaRPr kumimoji="1" lang="ja-JP" altLang="en-US"/>
          </a:p>
        </p:txBody>
      </p:sp>
    </p:spTree>
    <p:extLst>
      <p:ext uri="{BB962C8B-B14F-4D97-AF65-F5344CB8AC3E}">
        <p14:creationId xmlns:p14="http://schemas.microsoft.com/office/powerpoint/2010/main" xmlns="" val="1862908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a:t>6.</a:t>
            </a:r>
            <a:r>
              <a:rPr lang="ja-JP" altLang="ja-JP" sz="3200" dirty="0"/>
              <a:t>　構文化</a:t>
            </a:r>
            <a:r>
              <a:rPr lang="en-US" altLang="ja-JP" sz="3200" dirty="0"/>
              <a:t> (</a:t>
            </a:r>
            <a:r>
              <a:rPr lang="en-US" altLang="ja-JP" sz="3200" dirty="0" err="1"/>
              <a:t>Constructionalization</a:t>
            </a:r>
            <a:r>
              <a:rPr lang="en-US" altLang="ja-JP" sz="3200" dirty="0"/>
              <a:t>)</a:t>
            </a:r>
            <a:r>
              <a:rPr lang="ja-JP" altLang="ja-JP" sz="3200" dirty="0"/>
              <a:t/>
            </a:r>
            <a:br>
              <a:rPr lang="ja-JP" altLang="ja-JP" sz="3200" dirty="0"/>
            </a:br>
            <a:endParaRPr kumimoji="1" lang="ja-JP" altLang="en-US" sz="3200" dirty="0"/>
          </a:p>
        </p:txBody>
      </p:sp>
      <p:sp>
        <p:nvSpPr>
          <p:cNvPr id="3" name="コンテンツ プレースホルダー 2"/>
          <p:cNvSpPr>
            <a:spLocks noGrp="1"/>
          </p:cNvSpPr>
          <p:nvPr>
            <p:ph idx="1"/>
          </p:nvPr>
        </p:nvSpPr>
        <p:spPr>
          <a:xfrm>
            <a:off x="395536" y="1124744"/>
            <a:ext cx="8291264" cy="5544616"/>
          </a:xfrm>
        </p:spPr>
        <p:txBody>
          <a:bodyPr>
            <a:normAutofit lnSpcReduction="10000"/>
          </a:bodyPr>
          <a:lstStyle/>
          <a:p>
            <a:pPr marL="0" indent="0">
              <a:buNone/>
            </a:pPr>
            <a:r>
              <a:rPr lang="en-US" altLang="ja-JP" dirty="0"/>
              <a:t>6.1 Fried (2013: 424-28)</a:t>
            </a:r>
            <a:endParaRPr lang="ja-JP" altLang="ja-JP" dirty="0"/>
          </a:p>
          <a:p>
            <a:pPr marL="0" indent="0">
              <a:buNone/>
            </a:pPr>
            <a:r>
              <a:rPr lang="en-US" altLang="ja-JP" dirty="0"/>
              <a:t> …</a:t>
            </a:r>
            <a:r>
              <a:rPr lang="en-US" altLang="ja-JP" dirty="0" err="1"/>
              <a:t>grammaticalization</a:t>
            </a:r>
            <a:r>
              <a:rPr lang="en-US" altLang="ja-JP" dirty="0"/>
              <a:t> processes are most </a:t>
            </a:r>
            <a:r>
              <a:rPr lang="en-US" altLang="ja-JP" dirty="0" smtClean="0"/>
              <a:t> accurately </a:t>
            </a:r>
            <a:r>
              <a:rPr lang="en-US" altLang="ja-JP" dirty="0"/>
              <a:t>conceptualized as instances of ‘</a:t>
            </a:r>
            <a:r>
              <a:rPr lang="en-US" altLang="ja-JP" dirty="0" err="1"/>
              <a:t>constructionalization</a:t>
            </a:r>
            <a:r>
              <a:rPr lang="en-US" altLang="ja-JP" dirty="0"/>
              <a:t>’…a process that leads to</a:t>
            </a:r>
            <a:endParaRPr lang="ja-JP" altLang="ja-JP" dirty="0"/>
          </a:p>
          <a:p>
            <a:pPr marL="0" lvl="0" indent="0">
              <a:buNone/>
            </a:pPr>
            <a:r>
              <a:rPr lang="en-US" altLang="ja-JP" dirty="0"/>
              <a:t>the emergence of a new grammatical pattern (construction) out of previously independent material</a:t>
            </a:r>
            <a:r>
              <a:rPr lang="ja-JP" altLang="en-US" dirty="0"/>
              <a:t>　</a:t>
            </a:r>
            <a:r>
              <a:rPr lang="en-US" altLang="ja-JP" dirty="0"/>
              <a:t>or</a:t>
            </a:r>
            <a:endParaRPr lang="ja-JP" altLang="ja-JP" dirty="0"/>
          </a:p>
          <a:p>
            <a:pPr marL="0" lvl="0" indent="0">
              <a:buNone/>
            </a:pPr>
            <a:r>
              <a:rPr lang="en-US" altLang="ja-JP" dirty="0"/>
              <a:t>a reorganization of an existing construction, leading to an increasingly much opaque meaning of the pattern</a:t>
            </a:r>
            <a:endParaRPr lang="ja-JP" altLang="ja-JP" dirty="0"/>
          </a:p>
          <a:p>
            <a:pPr marL="0" indent="0">
              <a:buNone/>
            </a:pPr>
            <a:r>
              <a:rPr lang="en-US" altLang="ja-JP" dirty="0"/>
              <a:t> </a:t>
            </a:r>
            <a:r>
              <a:rPr lang="ja-JP" altLang="ja-JP" dirty="0"/>
              <a:t>例として、</a:t>
            </a:r>
            <a:r>
              <a:rPr lang="en-US" altLang="ja-JP" dirty="0"/>
              <a:t>‘be going to’</a:t>
            </a:r>
            <a:r>
              <a:rPr lang="ja-JP" altLang="ja-JP" dirty="0"/>
              <a:t>をあげている。</a:t>
            </a:r>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14</a:t>
            </a:fld>
            <a:endParaRPr kumimoji="1" lang="ja-JP" altLang="en-US"/>
          </a:p>
        </p:txBody>
      </p:sp>
    </p:spTree>
    <p:extLst>
      <p:ext uri="{BB962C8B-B14F-4D97-AF65-F5344CB8AC3E}">
        <p14:creationId xmlns:p14="http://schemas.microsoft.com/office/powerpoint/2010/main" xmlns="" val="33483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908720"/>
            <a:ext cx="7848872" cy="5509200"/>
          </a:xfrm>
          <a:prstGeom prst="rect">
            <a:avLst/>
          </a:prstGeom>
        </p:spPr>
        <p:txBody>
          <a:bodyPr wrap="square">
            <a:spAutoFit/>
          </a:bodyPr>
          <a:lstStyle/>
          <a:p>
            <a:r>
              <a:rPr lang="en-US" altLang="ja-JP" sz="3200" dirty="0"/>
              <a:t>6.2 </a:t>
            </a:r>
            <a:r>
              <a:rPr lang="en-US" altLang="ja-JP" sz="3200" dirty="0" err="1"/>
              <a:t>Hilpert</a:t>
            </a:r>
            <a:r>
              <a:rPr lang="en-US" altLang="ja-JP" sz="3200" dirty="0"/>
              <a:t> (2013: 461-473)</a:t>
            </a:r>
            <a:endParaRPr lang="ja-JP" altLang="ja-JP" sz="3200" dirty="0"/>
          </a:p>
          <a:p>
            <a:r>
              <a:rPr lang="en-US" altLang="ja-JP" sz="3200" dirty="0"/>
              <a:t> Frequency</a:t>
            </a:r>
            <a:endParaRPr lang="ja-JP" altLang="ja-JP" sz="3200" dirty="0"/>
          </a:p>
          <a:p>
            <a:pPr lvl="0"/>
            <a:r>
              <a:rPr lang="en-US" altLang="ja-JP" sz="3200" dirty="0"/>
              <a:t>  </a:t>
            </a:r>
            <a:r>
              <a:rPr lang="en-US" altLang="ja-JP" sz="3200" dirty="0" smtClean="0"/>
              <a:t>   change </a:t>
            </a:r>
            <a:r>
              <a:rPr lang="en-US" altLang="ja-JP" sz="3200" dirty="0"/>
              <a:t>in text frequency</a:t>
            </a:r>
            <a:endParaRPr lang="ja-JP" altLang="ja-JP" sz="3200" dirty="0"/>
          </a:p>
          <a:p>
            <a:pPr lvl="0"/>
            <a:r>
              <a:rPr lang="en-US" altLang="ja-JP" sz="3200" dirty="0"/>
              <a:t>  </a:t>
            </a:r>
            <a:r>
              <a:rPr lang="en-US" altLang="ja-JP" sz="3200" dirty="0" smtClean="0"/>
              <a:t>   change </a:t>
            </a:r>
            <a:r>
              <a:rPr lang="en-US" altLang="ja-JP" sz="3200" dirty="0"/>
              <a:t>in relative frequency</a:t>
            </a:r>
            <a:endParaRPr lang="ja-JP" altLang="ja-JP" sz="3200" dirty="0"/>
          </a:p>
          <a:p>
            <a:pPr lvl="0"/>
            <a:r>
              <a:rPr lang="en-US" altLang="ja-JP" sz="3200" dirty="0"/>
              <a:t>  </a:t>
            </a:r>
            <a:r>
              <a:rPr lang="en-US" altLang="ja-JP" sz="3200" dirty="0" smtClean="0"/>
              <a:t>   change </a:t>
            </a:r>
            <a:r>
              <a:rPr lang="en-US" altLang="ja-JP" sz="3200" dirty="0"/>
              <a:t>in productivity</a:t>
            </a:r>
            <a:endParaRPr lang="ja-JP" altLang="ja-JP" sz="3200" dirty="0"/>
          </a:p>
          <a:p>
            <a:pPr lvl="0"/>
            <a:r>
              <a:rPr lang="en-US" altLang="ja-JP" sz="3200" dirty="0"/>
              <a:t> </a:t>
            </a:r>
            <a:r>
              <a:rPr lang="en-US" altLang="ja-JP" sz="3200" dirty="0" smtClean="0"/>
              <a:t>    </a:t>
            </a:r>
            <a:r>
              <a:rPr lang="en-US" altLang="ja-JP" sz="3200" dirty="0"/>
              <a:t>change in genre and variety</a:t>
            </a:r>
            <a:endParaRPr lang="ja-JP" altLang="ja-JP" sz="3200" dirty="0"/>
          </a:p>
          <a:p>
            <a:r>
              <a:rPr lang="en-US" altLang="ja-JP" sz="3200" dirty="0" smtClean="0"/>
              <a:t> </a:t>
            </a:r>
            <a:r>
              <a:rPr lang="en-US" altLang="ja-JP" sz="3200" dirty="0"/>
              <a:t>Form</a:t>
            </a:r>
            <a:endParaRPr lang="ja-JP" altLang="ja-JP" sz="3200" dirty="0"/>
          </a:p>
          <a:p>
            <a:pPr lvl="0"/>
            <a:r>
              <a:rPr lang="en-US" altLang="ja-JP" sz="3200" dirty="0"/>
              <a:t> </a:t>
            </a:r>
            <a:r>
              <a:rPr lang="en-US" altLang="ja-JP" sz="3200" dirty="0" smtClean="0"/>
              <a:t>    </a:t>
            </a:r>
            <a:r>
              <a:rPr lang="en-US" altLang="ja-JP" sz="3200" dirty="0"/>
              <a:t>morphophonemic </a:t>
            </a:r>
            <a:r>
              <a:rPr lang="en-US" altLang="ja-JP" sz="3200" dirty="0" smtClean="0"/>
              <a:t>change</a:t>
            </a:r>
          </a:p>
          <a:p>
            <a:pPr lvl="0"/>
            <a:r>
              <a:rPr lang="en-US" altLang="ja-JP" sz="3200" dirty="0"/>
              <a:t> </a:t>
            </a:r>
            <a:r>
              <a:rPr lang="en-US" altLang="ja-JP" sz="3200" dirty="0" smtClean="0"/>
              <a:t>    </a:t>
            </a:r>
            <a:r>
              <a:rPr lang="en-US" altLang="ja-JP" sz="3200" dirty="0" err="1" smtClean="0"/>
              <a:t>morphosyntactic</a:t>
            </a:r>
            <a:r>
              <a:rPr lang="en-US" altLang="ja-JP" sz="3200" dirty="0" smtClean="0"/>
              <a:t> </a:t>
            </a:r>
            <a:r>
              <a:rPr lang="en-US" altLang="ja-JP" sz="3200" dirty="0"/>
              <a:t>change</a:t>
            </a:r>
            <a:endParaRPr lang="ja-JP" altLang="ja-JP" sz="3200" dirty="0"/>
          </a:p>
          <a:p>
            <a:pPr lvl="0"/>
            <a:r>
              <a:rPr lang="en-US" altLang="ja-JP" sz="3200" dirty="0"/>
              <a:t>  </a:t>
            </a:r>
            <a:r>
              <a:rPr lang="en-US" altLang="ja-JP" sz="3200" dirty="0" smtClean="0"/>
              <a:t>   change </a:t>
            </a:r>
            <a:r>
              <a:rPr lang="en-US" altLang="ja-JP" sz="3200" dirty="0"/>
              <a:t>in argument structure</a:t>
            </a:r>
            <a:endParaRPr lang="ja-JP" altLang="ja-JP" sz="3200" dirty="0"/>
          </a:p>
          <a:p>
            <a:pPr lvl="0"/>
            <a:r>
              <a:rPr lang="en-US" altLang="ja-JP" sz="3200" dirty="0"/>
              <a:t> </a:t>
            </a:r>
            <a:r>
              <a:rPr lang="en-US" altLang="ja-JP" sz="3200" dirty="0" smtClean="0"/>
              <a:t>    </a:t>
            </a:r>
            <a:r>
              <a:rPr lang="en-US" altLang="ja-JP" sz="3200" dirty="0"/>
              <a:t>host class expansion</a:t>
            </a:r>
            <a:endParaRPr lang="ja-JP" altLang="ja-JP" sz="3200" dirty="0"/>
          </a:p>
        </p:txBody>
      </p:sp>
      <p:sp>
        <p:nvSpPr>
          <p:cNvPr id="3" name="スライド番号プレースホルダー 2"/>
          <p:cNvSpPr>
            <a:spLocks noGrp="1"/>
          </p:cNvSpPr>
          <p:nvPr>
            <p:ph type="sldNum" sz="quarter" idx="12"/>
          </p:nvPr>
        </p:nvSpPr>
        <p:spPr/>
        <p:txBody>
          <a:bodyPr/>
          <a:lstStyle/>
          <a:p>
            <a:fld id="{2C202C00-48C9-4728-88D7-441F756F1E24}" type="slidenum">
              <a:rPr kumimoji="1" lang="ja-JP" altLang="en-US" smtClean="0"/>
              <a:pPr/>
              <a:t>15</a:t>
            </a:fld>
            <a:endParaRPr kumimoji="1" lang="ja-JP" altLang="en-US"/>
          </a:p>
        </p:txBody>
      </p:sp>
    </p:spTree>
    <p:extLst>
      <p:ext uri="{BB962C8B-B14F-4D97-AF65-F5344CB8AC3E}">
        <p14:creationId xmlns:p14="http://schemas.microsoft.com/office/powerpoint/2010/main" xmlns="" val="1943732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9552" y="404664"/>
            <a:ext cx="8208912" cy="7478970"/>
          </a:xfrm>
          <a:prstGeom prst="rect">
            <a:avLst/>
          </a:prstGeom>
        </p:spPr>
        <p:txBody>
          <a:bodyPr wrap="square">
            <a:spAutoFit/>
          </a:bodyPr>
          <a:lstStyle/>
          <a:p>
            <a:endParaRPr lang="en-US" altLang="ja-JP" sz="3200" dirty="0" smtClean="0"/>
          </a:p>
          <a:p>
            <a:r>
              <a:rPr lang="en-US" altLang="ja-JP" sz="3200" dirty="0" smtClean="0"/>
              <a:t>Function</a:t>
            </a:r>
            <a:endParaRPr lang="ja-JP" altLang="ja-JP" sz="3200" dirty="0"/>
          </a:p>
          <a:p>
            <a:pPr lvl="0"/>
            <a:r>
              <a:rPr lang="en-US" altLang="ja-JP" sz="3200" dirty="0"/>
              <a:t>   metaphor and metonymy</a:t>
            </a:r>
            <a:endParaRPr lang="ja-JP" altLang="ja-JP" sz="3200" dirty="0"/>
          </a:p>
          <a:p>
            <a:pPr lvl="0"/>
            <a:r>
              <a:rPr lang="en-US" altLang="ja-JP" sz="3200" dirty="0" smtClean="0"/>
              <a:t>   analogical </a:t>
            </a:r>
            <a:r>
              <a:rPr lang="en-US" altLang="ja-JP" sz="3200" dirty="0"/>
              <a:t>extension</a:t>
            </a:r>
            <a:endParaRPr lang="ja-JP" altLang="ja-JP" sz="3200" dirty="0"/>
          </a:p>
          <a:p>
            <a:pPr lvl="0"/>
            <a:r>
              <a:rPr lang="en-US" altLang="ja-JP" sz="3200" dirty="0" smtClean="0"/>
              <a:t>   collocational change</a:t>
            </a:r>
          </a:p>
          <a:p>
            <a:pPr lvl="0"/>
            <a:endParaRPr lang="en-US" altLang="ja-JP" sz="3200" dirty="0" smtClean="0"/>
          </a:p>
          <a:p>
            <a:r>
              <a:rPr lang="en-US" altLang="ja-JP" sz="3200" dirty="0"/>
              <a:t>6.3 </a:t>
            </a:r>
            <a:r>
              <a:rPr lang="en-US" altLang="ja-JP" sz="3200" dirty="0" err="1"/>
              <a:t>Traugott</a:t>
            </a:r>
            <a:r>
              <a:rPr lang="en-US" altLang="ja-JP" sz="3200" dirty="0"/>
              <a:t> and Trousdale (2013: 12-30)</a:t>
            </a:r>
            <a:endParaRPr lang="ja-JP" altLang="ja-JP" sz="3200" dirty="0"/>
          </a:p>
          <a:p>
            <a:r>
              <a:rPr lang="en-US" altLang="ja-JP" sz="3200" dirty="0"/>
              <a:t>  </a:t>
            </a:r>
            <a:r>
              <a:rPr lang="ja-JP" altLang="ja-JP" sz="3200" dirty="0"/>
              <a:t>　</a:t>
            </a:r>
            <a:r>
              <a:rPr lang="en-US" altLang="ja-JP" sz="3200" dirty="0"/>
              <a:t>(</a:t>
            </a:r>
            <a:r>
              <a:rPr lang="en-US" altLang="ja-JP" sz="3200" dirty="0" err="1"/>
              <a:t>i</a:t>
            </a:r>
            <a:r>
              <a:rPr lang="en-US" altLang="ja-JP" sz="3200" dirty="0"/>
              <a:t>)    increase in </a:t>
            </a:r>
            <a:r>
              <a:rPr lang="en-US" altLang="ja-JP" sz="3200" dirty="0" err="1"/>
              <a:t>schematicity</a:t>
            </a:r>
            <a:endParaRPr lang="ja-JP" altLang="ja-JP" sz="3200" dirty="0"/>
          </a:p>
          <a:p>
            <a:pPr lvl="0"/>
            <a:r>
              <a:rPr lang="en-US" altLang="ja-JP" sz="3200" dirty="0" smtClean="0"/>
              <a:t>     (ii)   increase </a:t>
            </a:r>
            <a:r>
              <a:rPr lang="en-US" altLang="ja-JP" sz="3200" dirty="0"/>
              <a:t>in productivity</a:t>
            </a:r>
            <a:endParaRPr lang="ja-JP" altLang="ja-JP" sz="3200" dirty="0"/>
          </a:p>
          <a:p>
            <a:pPr lvl="0"/>
            <a:r>
              <a:rPr lang="en-US" altLang="ja-JP" sz="3200" dirty="0" smtClean="0"/>
              <a:t>     (iii)  decrease </a:t>
            </a:r>
            <a:r>
              <a:rPr lang="en-US" altLang="ja-JP" sz="3200" dirty="0"/>
              <a:t>in compositionality</a:t>
            </a:r>
            <a:endParaRPr lang="ja-JP" altLang="ja-JP" sz="3200" dirty="0"/>
          </a:p>
          <a:p>
            <a:pPr lvl="0"/>
            <a:endParaRPr lang="en-US" altLang="ja-JP" sz="3200" dirty="0"/>
          </a:p>
          <a:p>
            <a:pPr lvl="0"/>
            <a:endParaRPr lang="en-US" altLang="ja-JP" sz="3200" dirty="0" smtClean="0"/>
          </a:p>
          <a:p>
            <a:pPr lvl="0"/>
            <a:endParaRPr lang="en-US" altLang="ja-JP" sz="3200" dirty="0"/>
          </a:p>
          <a:p>
            <a:pPr lvl="0"/>
            <a:endParaRPr lang="en-US" altLang="ja-JP" sz="3200" dirty="0" smtClean="0"/>
          </a:p>
          <a:p>
            <a:pPr lvl="0"/>
            <a:endParaRPr lang="ja-JP" altLang="ja-JP" sz="3200" dirty="0"/>
          </a:p>
        </p:txBody>
      </p:sp>
      <p:sp>
        <p:nvSpPr>
          <p:cNvPr id="3" name="スライド番号プレースホルダー 2"/>
          <p:cNvSpPr>
            <a:spLocks noGrp="1"/>
          </p:cNvSpPr>
          <p:nvPr>
            <p:ph type="sldNum" sz="quarter" idx="12"/>
          </p:nvPr>
        </p:nvSpPr>
        <p:spPr/>
        <p:txBody>
          <a:bodyPr/>
          <a:lstStyle/>
          <a:p>
            <a:fld id="{2C202C00-48C9-4728-88D7-441F756F1E24}" type="slidenum">
              <a:rPr kumimoji="1" lang="ja-JP" altLang="en-US" smtClean="0"/>
              <a:pPr/>
              <a:t>16</a:t>
            </a:fld>
            <a:endParaRPr kumimoji="1" lang="ja-JP" altLang="en-US"/>
          </a:p>
        </p:txBody>
      </p:sp>
    </p:spTree>
    <p:extLst>
      <p:ext uri="{BB962C8B-B14F-4D97-AF65-F5344CB8AC3E}">
        <p14:creationId xmlns:p14="http://schemas.microsoft.com/office/powerpoint/2010/main" xmlns="" val="3274687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pPr lvl="1" algn="ctr" rtl="0">
              <a:spcBef>
                <a:spcPct val="0"/>
              </a:spcBef>
            </a:pPr>
            <a:r>
              <a:rPr lang="en-US" altLang="ja-JP" sz="3200" dirty="0" smtClean="0"/>
              <a:t>7. Be going to</a:t>
            </a:r>
            <a:r>
              <a:rPr lang="ja-JP" altLang="ja-JP" sz="3200" dirty="0" smtClean="0"/>
              <a:t>の起源</a:t>
            </a:r>
            <a:br>
              <a:rPr lang="ja-JP" altLang="ja-JP" sz="3200" dirty="0" smtClean="0"/>
            </a:br>
            <a:endParaRPr kumimoji="1" lang="ja-JP" altLang="en-US" sz="3200" dirty="0"/>
          </a:p>
        </p:txBody>
      </p:sp>
      <p:sp>
        <p:nvSpPr>
          <p:cNvPr id="3" name="コンテンツ プレースホルダー 2"/>
          <p:cNvSpPr>
            <a:spLocks noGrp="1"/>
          </p:cNvSpPr>
          <p:nvPr>
            <p:ph idx="1"/>
          </p:nvPr>
        </p:nvSpPr>
        <p:spPr>
          <a:xfrm>
            <a:off x="323528" y="1052736"/>
            <a:ext cx="8363272" cy="5400600"/>
          </a:xfrm>
        </p:spPr>
        <p:txBody>
          <a:bodyPr>
            <a:normAutofit fontScale="70000" lnSpcReduction="20000"/>
          </a:bodyPr>
          <a:lstStyle/>
          <a:p>
            <a:pPr marL="457200" lvl="1" indent="0">
              <a:buNone/>
            </a:pPr>
            <a:r>
              <a:rPr lang="en-US" altLang="ja-JP" dirty="0" smtClean="0"/>
              <a:t>7.1  Be going to</a:t>
            </a:r>
          </a:p>
          <a:p>
            <a:pPr marL="457200" lvl="1" indent="0">
              <a:buNone/>
            </a:pPr>
            <a:r>
              <a:rPr lang="en-US" altLang="ja-JP" dirty="0"/>
              <a:t>  </a:t>
            </a:r>
            <a:r>
              <a:rPr lang="en-US" altLang="ja-JP" dirty="0" smtClean="0"/>
              <a:t>(1) </a:t>
            </a:r>
            <a:r>
              <a:rPr lang="ja-JP" altLang="en-US" dirty="0" smtClean="0"/>
              <a:t>語彙的意味を各要素は持っていた。</a:t>
            </a:r>
            <a:endParaRPr lang="en-US" altLang="ja-JP" dirty="0" smtClean="0"/>
          </a:p>
          <a:p>
            <a:pPr marL="457200" lvl="1" indent="0">
              <a:buNone/>
            </a:pPr>
            <a:r>
              <a:rPr lang="en-US" altLang="ja-JP" dirty="0" smtClean="0"/>
              <a:t>  (2)</a:t>
            </a:r>
            <a:r>
              <a:rPr lang="ja-JP" altLang="en-US" dirty="0" smtClean="0"/>
              <a:t>　</a:t>
            </a:r>
            <a:r>
              <a:rPr lang="en-US" altLang="ja-JP" dirty="0" smtClean="0"/>
              <a:t>To</a:t>
            </a:r>
            <a:r>
              <a:rPr lang="ja-JP" altLang="en-US" dirty="0" smtClean="0"/>
              <a:t>不定詞は目的も意味を</a:t>
            </a:r>
            <a:r>
              <a:rPr lang="ja-JP" altLang="en-US" dirty="0"/>
              <a:t>表して</a:t>
            </a:r>
            <a:r>
              <a:rPr lang="ja-JP" altLang="en-US" dirty="0" smtClean="0"/>
              <a:t>いた。</a:t>
            </a:r>
            <a:endParaRPr lang="en-US" altLang="ja-JP" dirty="0" smtClean="0"/>
          </a:p>
          <a:p>
            <a:pPr marL="457200" lvl="1" indent="0">
              <a:buNone/>
            </a:pPr>
            <a:r>
              <a:rPr lang="en-US" altLang="ja-JP" dirty="0"/>
              <a:t> </a:t>
            </a:r>
            <a:r>
              <a:rPr lang="en-US" altLang="ja-JP" dirty="0" smtClean="0"/>
              <a:t> (3)  Be going to </a:t>
            </a:r>
            <a:r>
              <a:rPr lang="ja-JP" altLang="en-US" dirty="0" smtClean="0"/>
              <a:t>が</a:t>
            </a:r>
            <a:r>
              <a:rPr lang="en-US" altLang="ja-JP" dirty="0" smtClean="0"/>
              <a:t> one unit</a:t>
            </a:r>
            <a:r>
              <a:rPr lang="ja-JP" altLang="en-US" dirty="0" smtClean="0"/>
              <a:t>になった。</a:t>
            </a:r>
            <a:endParaRPr lang="en-US" altLang="ja-JP" dirty="0" smtClean="0"/>
          </a:p>
          <a:p>
            <a:pPr marL="457200" lvl="1" indent="0">
              <a:buNone/>
            </a:pPr>
            <a:r>
              <a:rPr lang="en-US" altLang="ja-JP" dirty="0"/>
              <a:t> </a:t>
            </a:r>
            <a:r>
              <a:rPr lang="en-US" altLang="ja-JP" dirty="0" smtClean="0"/>
              <a:t> (4)  To</a:t>
            </a:r>
            <a:r>
              <a:rPr lang="ja-JP" altLang="en-US" dirty="0" smtClean="0"/>
              <a:t>の後の動詞が、動的動詞から状態動詞をも取るようになった。</a:t>
            </a:r>
            <a:endParaRPr lang="en-US" altLang="ja-JP" dirty="0" smtClean="0"/>
          </a:p>
          <a:p>
            <a:pPr marL="457200" lvl="1" indent="0">
              <a:buNone/>
            </a:pPr>
            <a:r>
              <a:rPr lang="en-US" altLang="ja-JP" dirty="0"/>
              <a:t> </a:t>
            </a:r>
            <a:r>
              <a:rPr lang="en-US" altLang="ja-JP" dirty="0" smtClean="0"/>
              <a:t> (5)</a:t>
            </a:r>
            <a:r>
              <a:rPr lang="ja-JP" altLang="en-US" dirty="0" smtClean="0"/>
              <a:t>　運動の意味から未来の意味に変わっていった。ただし、文字通りの </a:t>
            </a:r>
            <a:endParaRPr lang="en-US" altLang="ja-JP" dirty="0" smtClean="0"/>
          </a:p>
          <a:p>
            <a:pPr marL="457200" lvl="1" indent="0">
              <a:buNone/>
            </a:pPr>
            <a:r>
              <a:rPr lang="en-US" altLang="ja-JP" dirty="0"/>
              <a:t> </a:t>
            </a:r>
            <a:r>
              <a:rPr lang="en-US" altLang="ja-JP" dirty="0" smtClean="0"/>
              <a:t>        </a:t>
            </a:r>
            <a:r>
              <a:rPr lang="ja-JP" altLang="en-US" dirty="0" smtClean="0"/>
              <a:t>意味は残っている。</a:t>
            </a:r>
            <a:endParaRPr lang="en-US" altLang="ja-JP" dirty="0" smtClean="0"/>
          </a:p>
          <a:p>
            <a:pPr marL="457200" lvl="1" indent="0">
              <a:buNone/>
            </a:pPr>
            <a:endParaRPr lang="en-US" altLang="ja-JP" dirty="0"/>
          </a:p>
          <a:p>
            <a:pPr marL="457200" lvl="1" indent="0">
              <a:buNone/>
            </a:pPr>
            <a:r>
              <a:rPr lang="en-US" altLang="ja-JP" dirty="0" smtClean="0"/>
              <a:t>7.2  Be </a:t>
            </a:r>
            <a:r>
              <a:rPr lang="en-US" altLang="ja-JP" dirty="0"/>
              <a:t>going to</a:t>
            </a:r>
            <a:r>
              <a:rPr lang="ja-JP" altLang="ja-JP" dirty="0"/>
              <a:t>の起源</a:t>
            </a:r>
            <a:endParaRPr lang="ja-JP" altLang="ja-JP" sz="2000" dirty="0"/>
          </a:p>
          <a:p>
            <a:pPr marL="0" indent="0">
              <a:buNone/>
            </a:pPr>
            <a:r>
              <a:rPr lang="en-US" altLang="ja-JP" sz="2800" dirty="0" smtClean="0"/>
              <a:t>  </a:t>
            </a:r>
            <a:r>
              <a:rPr lang="ja-JP" altLang="ja-JP" sz="2800" dirty="0" smtClean="0"/>
              <a:t>次例</a:t>
            </a:r>
            <a:r>
              <a:rPr lang="ja-JP" altLang="ja-JP" sz="2800" dirty="0"/>
              <a:t>は</a:t>
            </a:r>
            <a:r>
              <a:rPr lang="en-US" altLang="ja-JP" sz="2800" dirty="0"/>
              <a:t>be going to</a:t>
            </a:r>
            <a:r>
              <a:rPr lang="ja-JP" altLang="ja-JP" sz="2800" dirty="0"/>
              <a:t>が使われてものとして、最も初期に属する例</a:t>
            </a:r>
            <a:r>
              <a:rPr lang="en-US" altLang="ja-JP" sz="2800" dirty="0"/>
              <a:t> (cf. </a:t>
            </a:r>
            <a:r>
              <a:rPr lang="en-US" altLang="ja-JP" sz="2800" dirty="0" err="1"/>
              <a:t>Traugott</a:t>
            </a:r>
            <a:r>
              <a:rPr lang="en-US" altLang="ja-JP" sz="2800" dirty="0"/>
              <a:t> and Trousdale (2013: 218))</a:t>
            </a:r>
            <a:r>
              <a:rPr lang="ja-JP" altLang="ja-JP" sz="2800" dirty="0"/>
              <a:t>である。ただしこの例はラテン語からの翻訳である</a:t>
            </a:r>
            <a:r>
              <a:rPr lang="ja-JP" altLang="ja-JP" sz="2800" dirty="0" smtClean="0"/>
              <a:t>。</a:t>
            </a:r>
            <a:endParaRPr lang="en-US" altLang="ja-JP" sz="2800" dirty="0" smtClean="0"/>
          </a:p>
          <a:p>
            <a:pPr marL="0" indent="0">
              <a:buNone/>
            </a:pPr>
            <a:r>
              <a:rPr lang="en-US" altLang="ja-JP" sz="2800" dirty="0" smtClean="0"/>
              <a:t>(24) </a:t>
            </a:r>
            <a:r>
              <a:rPr lang="en-US" altLang="ja-JP" sz="2800" dirty="0" err="1"/>
              <a:t>Thys</a:t>
            </a:r>
            <a:r>
              <a:rPr lang="en-US" altLang="ja-JP" sz="2800" dirty="0"/>
              <a:t> </a:t>
            </a:r>
            <a:r>
              <a:rPr lang="en-US" altLang="ja-JP" sz="2800" dirty="0" err="1"/>
              <a:t>onhappy</a:t>
            </a:r>
            <a:r>
              <a:rPr lang="en-US" altLang="ja-JP" sz="2800" dirty="0"/>
              <a:t> </a:t>
            </a:r>
            <a:r>
              <a:rPr lang="en-US" altLang="ja-JP" sz="2800" dirty="0" err="1"/>
              <a:t>sowle</a:t>
            </a:r>
            <a:r>
              <a:rPr lang="en-US" altLang="ja-JP" sz="2800" dirty="0"/>
              <a:t>.. </a:t>
            </a:r>
            <a:r>
              <a:rPr lang="en-US" altLang="ja-JP" sz="2800" i="1" dirty="0"/>
              <a:t>was </a:t>
            </a:r>
            <a:r>
              <a:rPr lang="en-US" altLang="ja-JP" sz="2800" i="1" dirty="0" err="1"/>
              <a:t>goyng</a:t>
            </a:r>
            <a:r>
              <a:rPr lang="en-US" altLang="ja-JP" sz="2800" i="1" dirty="0"/>
              <a:t> to</a:t>
            </a:r>
            <a:r>
              <a:rPr lang="en-US" altLang="ja-JP" sz="2800" dirty="0"/>
              <a:t> </a:t>
            </a:r>
            <a:r>
              <a:rPr lang="en-US" altLang="ja-JP" sz="2800" dirty="0" smtClean="0"/>
              <a:t>be</a:t>
            </a:r>
          </a:p>
          <a:p>
            <a:pPr marL="0" indent="0">
              <a:buNone/>
            </a:pPr>
            <a:r>
              <a:rPr lang="en-US" altLang="ja-JP" sz="2800" dirty="0"/>
              <a:t> </a:t>
            </a:r>
            <a:r>
              <a:rPr lang="en-US" altLang="ja-JP" sz="2800" dirty="0" smtClean="0"/>
              <a:t>       </a:t>
            </a:r>
            <a:r>
              <a:rPr lang="en-US" altLang="ja-JP" sz="2800" dirty="0"/>
              <a:t>brought into </a:t>
            </a:r>
            <a:r>
              <a:rPr lang="en-US" altLang="ja-JP" sz="2800" dirty="0" err="1"/>
              <a:t>helle</a:t>
            </a:r>
            <a:r>
              <a:rPr lang="en-US" altLang="ja-JP" sz="2800" dirty="0"/>
              <a:t> for the </a:t>
            </a:r>
            <a:r>
              <a:rPr lang="en-US" altLang="ja-JP" sz="2800" dirty="0" err="1"/>
              <a:t>synne</a:t>
            </a:r>
            <a:r>
              <a:rPr lang="en-US" altLang="ja-JP" sz="2800" dirty="0"/>
              <a:t> and </a:t>
            </a:r>
            <a:r>
              <a:rPr lang="en-US" altLang="ja-JP" sz="2800" dirty="0" err="1"/>
              <a:t>onleful</a:t>
            </a:r>
            <a:r>
              <a:rPr lang="en-US" altLang="ja-JP" sz="2800" dirty="0"/>
              <a:t> </a:t>
            </a:r>
            <a:endParaRPr lang="en-US" altLang="ja-JP" sz="2800" dirty="0" smtClean="0"/>
          </a:p>
          <a:p>
            <a:pPr marL="0" indent="0">
              <a:buNone/>
            </a:pPr>
            <a:r>
              <a:rPr lang="en-US" altLang="ja-JP" sz="2800" dirty="0"/>
              <a:t> </a:t>
            </a:r>
            <a:r>
              <a:rPr lang="en-US" altLang="ja-JP" sz="2800" dirty="0" smtClean="0"/>
              <a:t>       </a:t>
            </a:r>
            <a:r>
              <a:rPr lang="en-US" altLang="ja-JP" sz="2800" dirty="0" err="1" smtClean="0"/>
              <a:t>lustys</a:t>
            </a:r>
            <a:r>
              <a:rPr lang="en-US" altLang="ja-JP" sz="2800" dirty="0" smtClean="0"/>
              <a:t> </a:t>
            </a:r>
            <a:r>
              <a:rPr lang="en-US" altLang="ja-JP" sz="2800" dirty="0"/>
              <a:t>of her body. (This unhappy soul.. was going </a:t>
            </a:r>
            <a:r>
              <a:rPr lang="en-US" altLang="ja-JP" sz="2800" dirty="0" smtClean="0"/>
              <a:t>to</a:t>
            </a:r>
          </a:p>
          <a:p>
            <a:pPr marL="0" indent="0">
              <a:buNone/>
            </a:pPr>
            <a:r>
              <a:rPr lang="en-US" altLang="ja-JP" sz="2800" dirty="0"/>
              <a:t> </a:t>
            </a:r>
            <a:r>
              <a:rPr lang="en-US" altLang="ja-JP" sz="2800" dirty="0" smtClean="0"/>
              <a:t>       </a:t>
            </a:r>
            <a:r>
              <a:rPr lang="en-US" altLang="ja-JP" sz="2800" dirty="0"/>
              <a:t>be brought into hell for the sin and unlawful lusts of </a:t>
            </a:r>
            <a:endParaRPr lang="en-US" altLang="ja-JP" sz="2800" dirty="0" smtClean="0"/>
          </a:p>
          <a:p>
            <a:pPr marL="0" indent="0">
              <a:buNone/>
            </a:pPr>
            <a:r>
              <a:rPr lang="en-US" altLang="ja-JP" sz="2800" dirty="0"/>
              <a:t> </a:t>
            </a:r>
            <a:r>
              <a:rPr lang="en-US" altLang="ja-JP" sz="2800" dirty="0" smtClean="0"/>
              <a:t>       her </a:t>
            </a:r>
            <a:r>
              <a:rPr lang="en-US" altLang="ja-JP" sz="2800" dirty="0"/>
              <a:t>body) </a:t>
            </a:r>
            <a:r>
              <a:rPr lang="ja-JP" altLang="ja-JP" sz="2800" dirty="0"/>
              <a:t>　　</a:t>
            </a:r>
            <a:r>
              <a:rPr lang="en-US" altLang="ja-JP" sz="2800" dirty="0"/>
              <a:t>(1482 </a:t>
            </a:r>
            <a:r>
              <a:rPr lang="en-US" altLang="ja-JP" sz="2800" i="1" dirty="0"/>
              <a:t>OED</a:t>
            </a:r>
            <a:r>
              <a:rPr lang="en-US" altLang="ja-JP" sz="2800" dirty="0"/>
              <a:t> (</a:t>
            </a:r>
            <a:r>
              <a:rPr lang="en-US" altLang="ja-JP" sz="2800" i="1" dirty="0" err="1"/>
              <a:t>s.v</a:t>
            </a:r>
            <a:r>
              <a:rPr lang="en-US" altLang="ja-JP" sz="2800" dirty="0"/>
              <a:t>. </a:t>
            </a:r>
            <a:r>
              <a:rPr lang="en-US" altLang="ja-JP" sz="2800" i="1" dirty="0"/>
              <a:t>go</a:t>
            </a:r>
            <a:r>
              <a:rPr lang="en-US" altLang="ja-JP" sz="2800" dirty="0"/>
              <a:t>, 47.b.)  </a:t>
            </a:r>
            <a:endParaRPr lang="ja-JP" altLang="ja-JP" sz="2800"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17</a:t>
            </a:fld>
            <a:endParaRPr kumimoji="1" lang="ja-JP" altLang="en-US"/>
          </a:p>
        </p:txBody>
      </p:sp>
    </p:spTree>
    <p:extLst>
      <p:ext uri="{BB962C8B-B14F-4D97-AF65-F5344CB8AC3E}">
        <p14:creationId xmlns:p14="http://schemas.microsoft.com/office/powerpoint/2010/main" xmlns="" val="2137155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　</a:t>
            </a:r>
            <a:r>
              <a:rPr lang="en-US" altLang="ja-JP" dirty="0" err="1" smtClean="0"/>
              <a:t>beon</a:t>
            </a:r>
            <a:r>
              <a:rPr lang="en-US" altLang="ja-JP" dirty="0" smtClean="0"/>
              <a:t>/</a:t>
            </a:r>
            <a:r>
              <a:rPr lang="en-US" altLang="ja-JP" dirty="0" err="1" smtClean="0"/>
              <a:t>wesan</a:t>
            </a:r>
            <a:r>
              <a:rPr lang="en-US" altLang="ja-JP" dirty="0" smtClean="0"/>
              <a:t> + </a:t>
            </a:r>
            <a:r>
              <a:rPr lang="en-US" altLang="ja-JP" dirty="0" err="1" smtClean="0"/>
              <a:t>gangende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a:t>(</a:t>
            </a:r>
            <a:r>
              <a:rPr lang="en-US" altLang="ja-JP" dirty="0" smtClean="0"/>
              <a:t>25)  </a:t>
            </a:r>
            <a:r>
              <a:rPr lang="en-US" altLang="ja-JP" dirty="0" err="1"/>
              <a:t>Æfter</a:t>
            </a:r>
            <a:r>
              <a:rPr lang="en-US" altLang="ja-JP" dirty="0"/>
              <a:t> </a:t>
            </a:r>
            <a:r>
              <a:rPr lang="en-US" altLang="ja-JP" dirty="0" err="1"/>
              <a:t>þyssum</a:t>
            </a:r>
            <a:r>
              <a:rPr lang="en-US" altLang="ja-JP" dirty="0"/>
              <a:t> </a:t>
            </a:r>
            <a:r>
              <a:rPr lang="en-US" altLang="ja-JP" dirty="0" err="1"/>
              <a:t>wordum</a:t>
            </a:r>
            <a:r>
              <a:rPr lang="en-US" altLang="ja-JP" dirty="0"/>
              <a:t> </a:t>
            </a:r>
            <a:r>
              <a:rPr lang="en-US" altLang="ja-JP" dirty="0" err="1"/>
              <a:t>gefylde</a:t>
            </a:r>
            <a:r>
              <a:rPr lang="en-US" altLang="ja-JP" dirty="0"/>
              <a:t>, </a:t>
            </a:r>
            <a:r>
              <a:rPr lang="en-US" altLang="ja-JP" dirty="0" err="1"/>
              <a:t>þa</a:t>
            </a:r>
            <a:r>
              <a:rPr lang="en-US" altLang="ja-JP" dirty="0"/>
              <a:t> </a:t>
            </a:r>
            <a:r>
              <a:rPr lang="en-US" altLang="ja-JP" dirty="0" err="1"/>
              <a:t>wæs</a:t>
            </a:r>
            <a:r>
              <a:rPr lang="en-US" altLang="ja-JP" dirty="0"/>
              <a:t> Maria </a:t>
            </a:r>
            <a:r>
              <a:rPr lang="en-US" altLang="ja-JP" dirty="0" err="1"/>
              <a:t>arisende</a:t>
            </a:r>
            <a:r>
              <a:rPr lang="en-US" altLang="ja-JP" dirty="0"/>
              <a:t> &amp; </a:t>
            </a:r>
            <a:r>
              <a:rPr lang="en-US" altLang="ja-JP" i="1" dirty="0" err="1"/>
              <a:t>wæs</a:t>
            </a:r>
            <a:r>
              <a:rPr lang="en-US" altLang="ja-JP" dirty="0"/>
              <a:t> </a:t>
            </a:r>
            <a:r>
              <a:rPr lang="en-US" altLang="ja-JP" dirty="0" err="1"/>
              <a:t>ut</a:t>
            </a:r>
            <a:r>
              <a:rPr lang="en-US" altLang="ja-JP" dirty="0"/>
              <a:t> </a:t>
            </a:r>
            <a:r>
              <a:rPr lang="en-US" altLang="ja-JP" i="1" dirty="0" err="1"/>
              <a:t>gangende</a:t>
            </a:r>
            <a:r>
              <a:rPr lang="en-US" altLang="ja-JP" dirty="0"/>
              <a:t> of hire </a:t>
            </a:r>
            <a:r>
              <a:rPr lang="en-US" altLang="ja-JP" dirty="0" err="1"/>
              <a:t>huse</a:t>
            </a:r>
            <a:r>
              <a:rPr lang="en-US" altLang="ja-JP" dirty="0"/>
              <a:t>,</a:t>
            </a:r>
            <a:r>
              <a:rPr lang="ja-JP" altLang="ja-JP" dirty="0"/>
              <a:t>　　（</a:t>
            </a:r>
            <a:r>
              <a:rPr lang="en-US" altLang="ja-JP" dirty="0"/>
              <a:t>After these words fulfilled,</a:t>
            </a:r>
            <a:r>
              <a:rPr lang="ja-JP" altLang="ja-JP" dirty="0"/>
              <a:t>　</a:t>
            </a:r>
            <a:r>
              <a:rPr lang="en-US" altLang="ja-JP" dirty="0"/>
              <a:t>then Mary was arising and was going out from her house</a:t>
            </a:r>
            <a:r>
              <a:rPr lang="ja-JP" altLang="ja-JP" dirty="0"/>
              <a:t>）　　</a:t>
            </a:r>
            <a:r>
              <a:rPr lang="en-US" altLang="ja-JP" dirty="0"/>
              <a:t>(</a:t>
            </a:r>
            <a:r>
              <a:rPr lang="en-US" altLang="ja-JP" i="1" dirty="0" err="1"/>
              <a:t>Blickling</a:t>
            </a:r>
            <a:r>
              <a:rPr lang="en-US" altLang="ja-JP" i="1" dirty="0"/>
              <a:t> Homilies</a:t>
            </a:r>
            <a:r>
              <a:rPr lang="en-US" altLang="ja-JP" dirty="0"/>
              <a:t>, Assumption of Mary)</a:t>
            </a:r>
            <a:endParaRPr lang="ja-JP" altLang="ja-JP" dirty="0"/>
          </a:p>
          <a:p>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18</a:t>
            </a:fld>
            <a:endParaRPr kumimoji="1" lang="ja-JP" altLang="en-US"/>
          </a:p>
        </p:txBody>
      </p:sp>
    </p:spTree>
    <p:extLst>
      <p:ext uri="{BB962C8B-B14F-4D97-AF65-F5344CB8AC3E}">
        <p14:creationId xmlns:p14="http://schemas.microsoft.com/office/powerpoint/2010/main" xmlns="" val="270108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kumimoji="1" lang="en-US" altLang="ja-JP" sz="3200" dirty="0" smtClean="0"/>
              <a:t>8.</a:t>
            </a:r>
            <a:r>
              <a:rPr lang="ja-JP" altLang="ja-JP" sz="3200" dirty="0"/>
              <a:t>イディオム化</a:t>
            </a:r>
            <a:r>
              <a:rPr lang="en-US" altLang="ja-JP" sz="3200" dirty="0"/>
              <a:t> (</a:t>
            </a:r>
            <a:r>
              <a:rPr lang="en-US" altLang="ja-JP" sz="3200" dirty="0" err="1"/>
              <a:t>idiomatization</a:t>
            </a:r>
            <a:r>
              <a:rPr lang="en-US" altLang="ja-JP" sz="3200" dirty="0"/>
              <a:t>, </a:t>
            </a:r>
            <a:r>
              <a:rPr lang="en-US" altLang="ja-JP" sz="3200" dirty="0" err="1"/>
              <a:t>idiomaticization</a:t>
            </a:r>
            <a:r>
              <a:rPr lang="en-US" altLang="ja-JP" sz="3200" dirty="0"/>
              <a:t>)</a:t>
            </a:r>
            <a:endParaRPr kumimoji="1" lang="ja-JP" altLang="en-US" sz="3200" dirty="0"/>
          </a:p>
        </p:txBody>
      </p:sp>
      <p:sp>
        <p:nvSpPr>
          <p:cNvPr id="3" name="コンテンツ プレースホルダー 2"/>
          <p:cNvSpPr>
            <a:spLocks noGrp="1"/>
          </p:cNvSpPr>
          <p:nvPr>
            <p:ph idx="1"/>
          </p:nvPr>
        </p:nvSpPr>
        <p:spPr>
          <a:xfrm>
            <a:off x="251520" y="1052736"/>
            <a:ext cx="8712968" cy="5688632"/>
          </a:xfrm>
        </p:spPr>
        <p:txBody>
          <a:bodyPr>
            <a:normAutofit fontScale="62500" lnSpcReduction="20000"/>
          </a:bodyPr>
          <a:lstStyle/>
          <a:p>
            <a:pPr marL="0" indent="0">
              <a:buNone/>
            </a:pPr>
            <a:r>
              <a:rPr lang="en-US" altLang="ja-JP" sz="3800" dirty="0" smtClean="0"/>
              <a:t>Brinton </a:t>
            </a:r>
            <a:r>
              <a:rPr lang="en-US" altLang="ja-JP" sz="3800" dirty="0"/>
              <a:t>and </a:t>
            </a:r>
            <a:r>
              <a:rPr lang="en-US" altLang="ja-JP" sz="3800" dirty="0" err="1"/>
              <a:t>Traugott</a:t>
            </a:r>
            <a:r>
              <a:rPr lang="en-US" altLang="ja-JP" sz="3800" dirty="0"/>
              <a:t> (2005: 54-57</a:t>
            </a:r>
            <a:r>
              <a:rPr lang="en-US" altLang="ja-JP" sz="3800" dirty="0" smtClean="0"/>
              <a:t>)</a:t>
            </a:r>
          </a:p>
          <a:p>
            <a:pPr marL="0" indent="0">
              <a:buNone/>
            </a:pPr>
            <a:r>
              <a:rPr lang="en-US" altLang="ja-JP" sz="3800" dirty="0" smtClean="0"/>
              <a:t>   </a:t>
            </a:r>
            <a:r>
              <a:rPr lang="en-US" altLang="ja-JP" sz="3800" dirty="0" err="1" smtClean="0"/>
              <a:t>Idiomaticization</a:t>
            </a:r>
            <a:r>
              <a:rPr lang="en-US" altLang="ja-JP" sz="3800" dirty="0" smtClean="0"/>
              <a:t> </a:t>
            </a:r>
            <a:r>
              <a:rPr lang="en-US" altLang="ja-JP" sz="3800" dirty="0"/>
              <a:t>is associated with </a:t>
            </a:r>
            <a:r>
              <a:rPr lang="en-US" altLang="ja-JP" sz="3800" dirty="0" err="1"/>
              <a:t>routinization</a:t>
            </a:r>
            <a:r>
              <a:rPr lang="en-US" altLang="ja-JP" sz="3800" dirty="0"/>
              <a:t>, which </a:t>
            </a:r>
            <a:endParaRPr lang="en-US" altLang="ja-JP" sz="3800" dirty="0" smtClean="0"/>
          </a:p>
          <a:p>
            <a:pPr marL="0" indent="0">
              <a:buNone/>
            </a:pPr>
            <a:r>
              <a:rPr lang="en-US" altLang="ja-JP" sz="3800" dirty="0"/>
              <a:t> </a:t>
            </a:r>
            <a:r>
              <a:rPr lang="en-US" altLang="ja-JP" sz="3800" dirty="0" smtClean="0"/>
              <a:t>  leads </a:t>
            </a:r>
            <a:r>
              <a:rPr lang="en-US" altLang="ja-JP" sz="3800" dirty="0"/>
              <a:t>to </a:t>
            </a:r>
            <a:r>
              <a:rPr lang="en-US" altLang="ja-JP" sz="3800" dirty="0" err="1"/>
              <a:t>univerbation</a:t>
            </a:r>
            <a:r>
              <a:rPr lang="en-US" altLang="ja-JP" sz="3800" dirty="0"/>
              <a:t>, compacting, obliteration of boundaries, </a:t>
            </a:r>
            <a:endParaRPr lang="en-US" altLang="ja-JP" sz="3800" dirty="0" smtClean="0"/>
          </a:p>
          <a:p>
            <a:pPr marL="0" indent="0">
              <a:buNone/>
            </a:pPr>
            <a:r>
              <a:rPr lang="en-US" altLang="ja-JP" sz="3800" dirty="0"/>
              <a:t> </a:t>
            </a:r>
            <a:r>
              <a:rPr lang="en-US" altLang="ja-JP" sz="3800" dirty="0" smtClean="0"/>
              <a:t>  and </a:t>
            </a:r>
            <a:r>
              <a:rPr lang="en-US" altLang="ja-JP" sz="3800" dirty="0"/>
              <a:t>simplification (p. 54</a:t>
            </a:r>
            <a:r>
              <a:rPr lang="en-US" altLang="ja-JP" sz="3800" dirty="0" smtClean="0"/>
              <a:t>)</a:t>
            </a:r>
          </a:p>
          <a:p>
            <a:pPr marL="0" indent="0">
              <a:buNone/>
            </a:pPr>
            <a:endParaRPr lang="ja-JP" altLang="ja-JP" sz="3800" dirty="0"/>
          </a:p>
          <a:p>
            <a:pPr marL="0" lvl="0" indent="0">
              <a:buNone/>
            </a:pPr>
            <a:r>
              <a:rPr lang="en-US" altLang="ja-JP" sz="3800" dirty="0" smtClean="0"/>
              <a:t>  (a) </a:t>
            </a:r>
            <a:r>
              <a:rPr lang="en-US" altLang="ja-JP" sz="3800" dirty="0"/>
              <a:t>semantic opacity or </a:t>
            </a:r>
            <a:r>
              <a:rPr lang="en-US" altLang="ja-JP" sz="3800" dirty="0" smtClean="0"/>
              <a:t>non-compositionality</a:t>
            </a:r>
            <a:endParaRPr lang="ja-JP" altLang="ja-JP" sz="3800" dirty="0"/>
          </a:p>
          <a:p>
            <a:pPr marL="0" lvl="0" indent="0">
              <a:buNone/>
            </a:pPr>
            <a:r>
              <a:rPr lang="en-US" altLang="ja-JP" sz="3800" dirty="0" smtClean="0"/>
              <a:t>  (b)grammatical </a:t>
            </a:r>
            <a:r>
              <a:rPr lang="en-US" altLang="ja-JP" sz="3800" dirty="0"/>
              <a:t>deficiency</a:t>
            </a:r>
            <a:endParaRPr lang="ja-JP" altLang="ja-JP" sz="3800" dirty="0"/>
          </a:p>
          <a:p>
            <a:pPr marL="0" lvl="0" indent="0">
              <a:buNone/>
            </a:pPr>
            <a:r>
              <a:rPr lang="en-US" altLang="ja-JP" sz="3800" dirty="0" smtClean="0"/>
              <a:t>  (c) </a:t>
            </a:r>
            <a:r>
              <a:rPr lang="en-US" altLang="ja-JP" sz="3800" dirty="0"/>
              <a:t>lack of substitutability</a:t>
            </a:r>
            <a:endParaRPr lang="ja-JP" altLang="ja-JP" sz="3800" dirty="0"/>
          </a:p>
          <a:p>
            <a:pPr marL="0" indent="0">
              <a:buNone/>
            </a:pPr>
            <a:r>
              <a:rPr lang="ja-JP" altLang="ja-JP" sz="3800" dirty="0"/>
              <a:t>　</a:t>
            </a:r>
            <a:r>
              <a:rPr lang="ja-JP" altLang="ja-JP" sz="3800" dirty="0" smtClean="0"/>
              <a:t>例</a:t>
            </a:r>
            <a:r>
              <a:rPr lang="en-US" altLang="ja-JP" sz="3800" dirty="0" smtClean="0"/>
              <a:t>:</a:t>
            </a:r>
          </a:p>
          <a:p>
            <a:pPr marL="0" indent="0">
              <a:buNone/>
            </a:pPr>
            <a:r>
              <a:rPr lang="en-US" altLang="ja-JP" sz="3800" dirty="0"/>
              <a:t> </a:t>
            </a:r>
            <a:r>
              <a:rPr lang="en-US" altLang="ja-JP" sz="3800" dirty="0" smtClean="0"/>
              <a:t>        </a:t>
            </a:r>
            <a:r>
              <a:rPr lang="en-US" altLang="ja-JP" sz="3800" dirty="0"/>
              <a:t>(a) shoot the breeze (= to have a conversation in </a:t>
            </a:r>
            <a:r>
              <a:rPr lang="en-US" altLang="ja-JP" sz="3800" dirty="0" smtClean="0"/>
              <a:t>an </a:t>
            </a:r>
            <a:r>
              <a:rPr lang="en-US" altLang="ja-JP" sz="3800" dirty="0"/>
              <a:t>informal </a:t>
            </a:r>
            <a:endParaRPr lang="en-US" altLang="ja-JP" sz="3800" dirty="0" smtClean="0"/>
          </a:p>
          <a:p>
            <a:pPr marL="0" indent="0">
              <a:buNone/>
            </a:pPr>
            <a:r>
              <a:rPr lang="en-US" altLang="ja-JP" sz="3800" dirty="0"/>
              <a:t> </a:t>
            </a:r>
            <a:r>
              <a:rPr lang="en-US" altLang="ja-JP" sz="3800" dirty="0" smtClean="0"/>
              <a:t>              way</a:t>
            </a:r>
            <a:r>
              <a:rPr lang="en-US" altLang="ja-JP" sz="3800" dirty="0"/>
              <a:t>) </a:t>
            </a:r>
            <a:endParaRPr lang="en-US" altLang="ja-JP" sz="3800" dirty="0" smtClean="0"/>
          </a:p>
          <a:p>
            <a:pPr marL="0" indent="0">
              <a:buNone/>
            </a:pPr>
            <a:r>
              <a:rPr lang="en-US" altLang="ja-JP" sz="3800" dirty="0"/>
              <a:t> </a:t>
            </a:r>
            <a:r>
              <a:rPr lang="en-US" altLang="ja-JP" sz="3800" dirty="0" smtClean="0"/>
              <a:t>       </a:t>
            </a:r>
            <a:r>
              <a:rPr lang="ja-JP" altLang="ja-JP" sz="3800" dirty="0"/>
              <a:t>　</a:t>
            </a:r>
            <a:r>
              <a:rPr lang="en-US" altLang="ja-JP" sz="3800" dirty="0" smtClean="0"/>
              <a:t>  </a:t>
            </a:r>
            <a:r>
              <a:rPr lang="ja-JP" altLang="ja-JP" sz="3800" dirty="0" smtClean="0"/>
              <a:t>≠ </a:t>
            </a:r>
            <a:r>
              <a:rPr lang="en-US" altLang="ja-JP" sz="3800" dirty="0"/>
              <a:t>‘shoot + the + breeze’</a:t>
            </a:r>
            <a:endParaRPr lang="ja-JP" altLang="ja-JP" sz="3800" dirty="0"/>
          </a:p>
          <a:p>
            <a:pPr marL="0" indent="0">
              <a:buNone/>
            </a:pPr>
            <a:r>
              <a:rPr lang="en-US" altLang="ja-JP" sz="3800" dirty="0" smtClean="0"/>
              <a:t>         (</a:t>
            </a:r>
            <a:r>
              <a:rPr lang="en-US" altLang="ja-JP" sz="3800" dirty="0"/>
              <a:t>b)  *the breeze was shot</a:t>
            </a:r>
            <a:endParaRPr lang="ja-JP" altLang="ja-JP" sz="3800" dirty="0"/>
          </a:p>
          <a:p>
            <a:pPr marL="0" indent="0">
              <a:buNone/>
            </a:pPr>
            <a:r>
              <a:rPr lang="en-US" altLang="ja-JP" sz="3800" dirty="0" smtClean="0"/>
              <a:t>                </a:t>
            </a:r>
            <a:r>
              <a:rPr lang="en-US" altLang="ja-JP" sz="3800" dirty="0"/>
              <a:t>*shoot breezes</a:t>
            </a:r>
            <a:endParaRPr lang="ja-JP" altLang="ja-JP" sz="3800" dirty="0"/>
          </a:p>
          <a:p>
            <a:pPr marL="0" indent="0">
              <a:buNone/>
            </a:pPr>
            <a:r>
              <a:rPr lang="en-US" altLang="ja-JP" sz="3800" dirty="0" smtClean="0"/>
              <a:t>         (</a:t>
            </a:r>
            <a:r>
              <a:rPr lang="en-US" altLang="ja-JP" sz="3800" dirty="0"/>
              <a:t>c)   *shoot the wind</a:t>
            </a:r>
            <a:endParaRPr lang="ja-JP" altLang="ja-JP" sz="38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19</a:t>
            </a:fld>
            <a:endParaRPr kumimoji="1" lang="ja-JP" altLang="en-US"/>
          </a:p>
        </p:txBody>
      </p:sp>
    </p:spTree>
    <p:extLst>
      <p:ext uri="{BB962C8B-B14F-4D97-AF65-F5344CB8AC3E}">
        <p14:creationId xmlns:p14="http://schemas.microsoft.com/office/powerpoint/2010/main" xmlns="" val="1430532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
            </a:r>
            <a:br>
              <a:rPr lang="en-US" altLang="ja-JP" dirty="0" smtClean="0"/>
            </a:br>
            <a:r>
              <a:rPr lang="ja-JP" altLang="en-US" dirty="0" smtClean="0"/>
              <a:t>全体</a:t>
            </a:r>
            <a:r>
              <a:rPr lang="ja-JP" altLang="en-US" dirty="0"/>
              <a:t>の構成</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457200" y="1268760"/>
            <a:ext cx="8229600" cy="5256584"/>
          </a:xfrm>
        </p:spPr>
        <p:txBody>
          <a:bodyPr>
            <a:normAutofit/>
          </a:bodyPr>
          <a:lstStyle/>
          <a:p>
            <a:pPr marL="0" indent="0">
              <a:buNone/>
            </a:pPr>
            <a:r>
              <a:rPr lang="en-US" altLang="ja-JP" sz="2800" dirty="0" smtClean="0"/>
              <a:t>1.</a:t>
            </a:r>
            <a:r>
              <a:rPr lang="ja-JP" altLang="en-US" sz="2800" dirty="0" smtClean="0"/>
              <a:t>　はじめに</a:t>
            </a:r>
            <a:endParaRPr lang="en-US" altLang="ja-JP" sz="2800" dirty="0" smtClean="0"/>
          </a:p>
          <a:p>
            <a:pPr marL="0" indent="0">
              <a:buNone/>
            </a:pPr>
            <a:r>
              <a:rPr kumimoji="1" lang="en-US" altLang="ja-JP" sz="2800" dirty="0" smtClean="0"/>
              <a:t>2. </a:t>
            </a:r>
            <a:r>
              <a:rPr kumimoji="1" lang="ja-JP" altLang="en-US" sz="2800" dirty="0" smtClean="0"/>
              <a:t>　</a:t>
            </a:r>
            <a:r>
              <a:rPr kumimoji="1" lang="en-US" altLang="ja-JP" sz="2800" dirty="0" smtClean="0"/>
              <a:t>‘set’</a:t>
            </a:r>
            <a:r>
              <a:rPr lang="ja-JP" altLang="en-US" sz="2800" dirty="0" smtClean="0"/>
              <a:t>と</a:t>
            </a:r>
            <a:r>
              <a:rPr kumimoji="1" lang="en-US" altLang="ja-JP" sz="2800" dirty="0" smtClean="0"/>
              <a:t> ‘put’</a:t>
            </a:r>
            <a:r>
              <a:rPr kumimoji="1" lang="ja-JP" altLang="en-US" sz="2800" dirty="0" smtClean="0"/>
              <a:t>の</a:t>
            </a:r>
            <a:r>
              <a:rPr lang="ja-JP" altLang="en-US" sz="2800" dirty="0"/>
              <a:t>競合</a:t>
            </a:r>
            <a:endParaRPr kumimoji="1" lang="en-US" altLang="ja-JP" sz="2800" dirty="0" smtClean="0"/>
          </a:p>
          <a:p>
            <a:pPr marL="514350" indent="-514350">
              <a:buAutoNum type="arabicPeriod" startAt="3"/>
            </a:pPr>
            <a:r>
              <a:rPr lang="en-US" altLang="ja-JP" sz="2800" dirty="0" smtClean="0"/>
              <a:t>Bring/put/set + </a:t>
            </a:r>
            <a:r>
              <a:rPr lang="en-US" altLang="ja-JP" sz="2800" dirty="0" err="1" smtClean="0"/>
              <a:t>PrepNP</a:t>
            </a:r>
            <a:endParaRPr lang="en-US" altLang="ja-JP" sz="2800" dirty="0" smtClean="0"/>
          </a:p>
          <a:p>
            <a:pPr marL="514350" indent="-514350">
              <a:buAutoNum type="arabicPeriod" startAt="3"/>
            </a:pPr>
            <a:r>
              <a:rPr kumimoji="1" lang="en-US" altLang="ja-JP" sz="2800" dirty="0" smtClean="0"/>
              <a:t>Set</a:t>
            </a:r>
            <a:r>
              <a:rPr kumimoji="1" lang="ja-JP" altLang="en-US" sz="2800" dirty="0" smtClean="0"/>
              <a:t>特有のパターン</a:t>
            </a:r>
            <a:endParaRPr kumimoji="1" lang="en-US" altLang="ja-JP" sz="2800" dirty="0" smtClean="0"/>
          </a:p>
          <a:p>
            <a:pPr marL="514350" indent="-514350">
              <a:buAutoNum type="arabicPeriod" startAt="3"/>
            </a:pPr>
            <a:r>
              <a:rPr lang="ja-JP" altLang="en-US" sz="2800" dirty="0" smtClean="0"/>
              <a:t>句動詞 </a:t>
            </a:r>
            <a:r>
              <a:rPr lang="en-US" altLang="ja-JP" sz="2800" dirty="0" smtClean="0"/>
              <a:t>(phrasal verb)</a:t>
            </a:r>
          </a:p>
          <a:p>
            <a:pPr marL="514350" indent="-514350">
              <a:buAutoNum type="arabicPeriod" startAt="3"/>
            </a:pPr>
            <a:r>
              <a:rPr kumimoji="1" lang="ja-JP" altLang="en-US" sz="2800" dirty="0" smtClean="0"/>
              <a:t>構文化</a:t>
            </a:r>
            <a:endParaRPr kumimoji="1" lang="en-US" altLang="ja-JP" sz="2800" dirty="0" smtClean="0"/>
          </a:p>
          <a:p>
            <a:pPr marL="514350" indent="-514350">
              <a:buAutoNum type="arabicPeriod" startAt="3"/>
            </a:pPr>
            <a:r>
              <a:rPr lang="en-US" altLang="ja-JP" sz="2800" dirty="0" smtClean="0"/>
              <a:t>Be going to</a:t>
            </a:r>
          </a:p>
          <a:p>
            <a:pPr marL="514350" indent="-514350">
              <a:buAutoNum type="arabicPeriod" startAt="3"/>
            </a:pPr>
            <a:r>
              <a:rPr lang="ja-JP" altLang="en-US" sz="2800" dirty="0" smtClean="0"/>
              <a:t>イディオム化</a:t>
            </a:r>
            <a:endParaRPr lang="en-US" altLang="ja-JP" sz="2800" dirty="0" smtClean="0"/>
          </a:p>
          <a:p>
            <a:pPr marL="514350" indent="-514350">
              <a:buAutoNum type="arabicPeriod" startAt="3"/>
            </a:pPr>
            <a:r>
              <a:rPr kumimoji="1" lang="ja-JP" altLang="en-US" sz="2800" smtClean="0"/>
              <a:t>構文的</a:t>
            </a:r>
            <a:r>
              <a:rPr lang="ja-JP" altLang="en-US" sz="2800"/>
              <a:t>イディオム</a:t>
            </a:r>
            <a:r>
              <a:rPr kumimoji="1" lang="en-US" altLang="ja-JP" sz="2800" smtClean="0"/>
              <a:t>(</a:t>
            </a:r>
            <a:r>
              <a:rPr kumimoji="1" lang="en-US" altLang="ja-JP" sz="2800" dirty="0" smtClean="0"/>
              <a:t>constructional idiom)</a:t>
            </a:r>
          </a:p>
          <a:p>
            <a:pPr marL="514350" indent="-514350">
              <a:buAutoNum type="arabicPeriod" startAt="3"/>
            </a:pPr>
            <a:r>
              <a:rPr lang="ja-JP" altLang="en-US" sz="2800" dirty="0"/>
              <a:t>結論</a:t>
            </a:r>
            <a:endParaRPr kumimoji="1" lang="ja-JP" altLang="en-US" sz="2800"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2</a:t>
            </a:fld>
            <a:endParaRPr kumimoji="1" lang="ja-JP" altLang="en-US"/>
          </a:p>
        </p:txBody>
      </p:sp>
    </p:spTree>
    <p:extLst>
      <p:ext uri="{BB962C8B-B14F-4D97-AF65-F5344CB8AC3E}">
        <p14:creationId xmlns:p14="http://schemas.microsoft.com/office/powerpoint/2010/main" xmlns="" val="1342060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en-US" altLang="ja-JP" sz="3200" dirty="0" smtClean="0"/>
              <a:t>8.1 </a:t>
            </a:r>
            <a:r>
              <a:rPr lang="ja-JP" altLang="en-US" sz="3200" dirty="0" smtClean="0"/>
              <a:t>イディオム化</a:t>
            </a:r>
            <a:r>
              <a:rPr lang="ja-JP" altLang="en-US" sz="3200" dirty="0"/>
              <a:t>のプロセス</a:t>
            </a:r>
            <a:endParaRPr kumimoji="1" lang="ja-JP" altLang="en-US" sz="3200" dirty="0"/>
          </a:p>
        </p:txBody>
      </p:sp>
      <p:sp>
        <p:nvSpPr>
          <p:cNvPr id="7" name="スライド番号プレースホルダー 6"/>
          <p:cNvSpPr>
            <a:spLocks noGrp="1"/>
          </p:cNvSpPr>
          <p:nvPr>
            <p:ph type="sldNum" sz="quarter" idx="12"/>
          </p:nvPr>
        </p:nvSpPr>
        <p:spPr/>
        <p:txBody>
          <a:bodyPr/>
          <a:lstStyle/>
          <a:p>
            <a:fld id="{2C202C00-48C9-4728-88D7-441F756F1E24}" type="slidenum">
              <a:rPr kumimoji="1" lang="ja-JP" altLang="en-US" smtClean="0"/>
              <a:pPr/>
              <a:t>20</a:t>
            </a:fld>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xmlns="" val="2421809563"/>
              </p:ext>
            </p:extLst>
          </p:nvPr>
        </p:nvGraphicFramePr>
        <p:xfrm>
          <a:off x="755576" y="1412776"/>
          <a:ext cx="7632848" cy="4536504"/>
        </p:xfrm>
        <a:graphic>
          <a:graphicData uri="http://schemas.openxmlformats.org/presentationml/2006/ole">
            <p:oleObj spid="_x0000_s2055" name="ワークシート" r:id="rId3" imgW="6429452" imgH="2400249" progId="Excel.Sheet.12">
              <p:embed/>
            </p:oleObj>
          </a:graphicData>
        </a:graphic>
      </p:graphicFrame>
    </p:spTree>
    <p:extLst>
      <p:ext uri="{BB962C8B-B14F-4D97-AF65-F5344CB8AC3E}">
        <p14:creationId xmlns:p14="http://schemas.microsoft.com/office/powerpoint/2010/main" xmlns="" val="286570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210146"/>
          </a:xfrm>
        </p:spPr>
        <p:txBody>
          <a:bodyPr>
            <a:normAutofit fontScale="90000"/>
          </a:bodyPr>
          <a:lstStyle/>
          <a:p>
            <a:pPr algn="l"/>
            <a:r>
              <a:rPr kumimoji="1" lang="en-US" altLang="ja-JP" dirty="0" smtClean="0"/>
              <a:t/>
            </a:r>
            <a:br>
              <a:rPr kumimoji="1" lang="en-US" altLang="ja-JP" dirty="0" smtClean="0"/>
            </a:br>
            <a:r>
              <a:rPr kumimoji="1" lang="ja-JP" altLang="en-US" sz="3600" dirty="0" smtClean="0"/>
              <a:t>例</a:t>
            </a:r>
            <a:endParaRPr kumimoji="1" lang="ja-JP" altLang="en-US" sz="3600" dirty="0"/>
          </a:p>
        </p:txBody>
      </p:sp>
      <p:sp>
        <p:nvSpPr>
          <p:cNvPr id="3" name="コンテンツ プレースホルダー 2"/>
          <p:cNvSpPr>
            <a:spLocks noGrp="1"/>
          </p:cNvSpPr>
          <p:nvPr>
            <p:ph idx="1"/>
          </p:nvPr>
        </p:nvSpPr>
        <p:spPr>
          <a:xfrm>
            <a:off x="457200" y="1700808"/>
            <a:ext cx="8229600" cy="4425355"/>
          </a:xfrm>
        </p:spPr>
        <p:txBody>
          <a:bodyPr/>
          <a:lstStyle/>
          <a:p>
            <a:pPr marL="0" indent="0">
              <a:buNone/>
            </a:pPr>
            <a:r>
              <a:rPr lang="en-US" altLang="ja-JP" dirty="0"/>
              <a:t> </a:t>
            </a:r>
            <a:r>
              <a:rPr lang="en-US" altLang="ja-JP" dirty="0" err="1" smtClean="0"/>
              <a:t>i</a:t>
            </a:r>
            <a:r>
              <a:rPr lang="en-US" altLang="ja-JP" dirty="0" smtClean="0"/>
              <a:t>. </a:t>
            </a:r>
            <a:r>
              <a:rPr kumimoji="1" lang="en-US" altLang="ja-JP" dirty="0" smtClean="0"/>
              <a:t> bring ~ to mind (= remember)</a:t>
            </a:r>
          </a:p>
          <a:p>
            <a:pPr marL="0" indent="0">
              <a:buNone/>
            </a:pPr>
            <a:r>
              <a:rPr lang="en-US" altLang="ja-JP" dirty="0"/>
              <a:t> </a:t>
            </a:r>
            <a:r>
              <a:rPr lang="en-US" altLang="ja-JP" dirty="0" smtClean="0"/>
              <a:t>ii. put ~ to rebuke ( = shame)</a:t>
            </a:r>
          </a:p>
          <a:p>
            <a:pPr marL="0" indent="0">
              <a:buNone/>
            </a:pPr>
            <a:r>
              <a:rPr kumimoji="1" lang="en-US" altLang="ja-JP" dirty="0"/>
              <a:t> </a:t>
            </a:r>
            <a:r>
              <a:rPr kumimoji="1" lang="en-US" altLang="ja-JP" dirty="0" smtClean="0"/>
              <a:t>iii. Set ~ at liberty (= free)</a:t>
            </a:r>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21</a:t>
            </a:fld>
            <a:endParaRPr kumimoji="1" lang="ja-JP" altLang="en-US"/>
          </a:p>
        </p:txBody>
      </p:sp>
    </p:spTree>
    <p:extLst>
      <p:ext uri="{BB962C8B-B14F-4D97-AF65-F5344CB8AC3E}">
        <p14:creationId xmlns:p14="http://schemas.microsoft.com/office/powerpoint/2010/main" xmlns="" val="3521377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pPr lvl="0"/>
            <a:r>
              <a:rPr lang="en-US" altLang="ja-JP" sz="3600" dirty="0" smtClean="0"/>
              <a:t/>
            </a:r>
            <a:br>
              <a:rPr lang="en-US" altLang="ja-JP" sz="3600" dirty="0" smtClean="0"/>
            </a:br>
            <a:r>
              <a:rPr lang="en-US" altLang="ja-JP" sz="3600" dirty="0" smtClean="0"/>
              <a:t>9</a:t>
            </a:r>
            <a:r>
              <a:rPr lang="en-US" altLang="ja-JP" sz="3600" dirty="0"/>
              <a:t>. </a:t>
            </a:r>
            <a:r>
              <a:rPr lang="ja-JP" altLang="ja-JP" sz="3600" dirty="0"/>
              <a:t>構文的イディオム</a:t>
            </a:r>
            <a:r>
              <a:rPr lang="en-US" altLang="ja-JP" sz="3600" dirty="0"/>
              <a:t> (Constructional idiom</a:t>
            </a:r>
            <a:r>
              <a:rPr lang="en-US" altLang="ja-JP" dirty="0"/>
              <a:t>)</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a:xfrm>
            <a:off x="251520" y="1196752"/>
            <a:ext cx="8435280" cy="4929411"/>
          </a:xfrm>
        </p:spPr>
        <p:txBody>
          <a:bodyPr>
            <a:normAutofit fontScale="85000" lnSpcReduction="20000"/>
          </a:bodyPr>
          <a:lstStyle/>
          <a:p>
            <a:pPr marL="0" lvl="0" indent="0">
              <a:buNone/>
            </a:pPr>
            <a:r>
              <a:rPr lang="en-US" altLang="ja-JP" dirty="0" smtClean="0"/>
              <a:t>  Goldberg </a:t>
            </a:r>
            <a:r>
              <a:rPr lang="en-US" altLang="ja-JP" dirty="0"/>
              <a:t>and </a:t>
            </a:r>
            <a:r>
              <a:rPr lang="en-US" altLang="ja-JP" dirty="0" err="1"/>
              <a:t>Casenhiser</a:t>
            </a:r>
            <a:r>
              <a:rPr lang="en-US" altLang="ja-JP" dirty="0"/>
              <a:t> (2006) </a:t>
            </a:r>
            <a:r>
              <a:rPr lang="ja-JP" altLang="ja-JP" dirty="0"/>
              <a:t>や</a:t>
            </a:r>
            <a:r>
              <a:rPr lang="en-US" altLang="ja-JP" dirty="0" err="1"/>
              <a:t>Culicover</a:t>
            </a:r>
            <a:r>
              <a:rPr lang="en-US" altLang="ja-JP" dirty="0"/>
              <a:t> and </a:t>
            </a:r>
            <a:r>
              <a:rPr lang="en-US" altLang="ja-JP" dirty="0" smtClean="0"/>
              <a:t> </a:t>
            </a:r>
            <a:r>
              <a:rPr lang="en-US" altLang="ja-JP" dirty="0" err="1" smtClean="0"/>
              <a:t>Jackendoff</a:t>
            </a:r>
            <a:r>
              <a:rPr lang="en-US" altLang="ja-JP" dirty="0" smtClean="0"/>
              <a:t> </a:t>
            </a:r>
            <a:r>
              <a:rPr lang="en-US" altLang="ja-JP" dirty="0"/>
              <a:t>(2005)</a:t>
            </a:r>
            <a:r>
              <a:rPr lang="ja-JP" altLang="ja-JP" dirty="0"/>
              <a:t>を踏まえて、構文的イディオム</a:t>
            </a:r>
            <a:r>
              <a:rPr lang="en-US" altLang="ja-JP" dirty="0"/>
              <a:t> </a:t>
            </a:r>
            <a:r>
              <a:rPr lang="en-US" altLang="ja-JP" dirty="0" smtClean="0"/>
              <a:t>  </a:t>
            </a:r>
          </a:p>
          <a:p>
            <a:pPr marL="0" lvl="0" indent="0">
              <a:buNone/>
            </a:pPr>
            <a:r>
              <a:rPr lang="en-US" altLang="ja-JP" dirty="0" smtClean="0"/>
              <a:t>(</a:t>
            </a:r>
            <a:r>
              <a:rPr lang="en-US" altLang="ja-JP" dirty="0"/>
              <a:t>constructional idiom)</a:t>
            </a:r>
            <a:r>
              <a:rPr lang="ja-JP" altLang="ja-JP" dirty="0"/>
              <a:t>は次のような特徴がある</a:t>
            </a:r>
            <a:r>
              <a:rPr lang="ja-JP" altLang="ja-JP" dirty="0" smtClean="0"/>
              <a:t>。</a:t>
            </a:r>
            <a:endParaRPr lang="en-US" altLang="ja-JP" dirty="0" smtClean="0"/>
          </a:p>
          <a:p>
            <a:pPr marL="0" lvl="0" indent="0">
              <a:buNone/>
            </a:pPr>
            <a:endParaRPr lang="ja-JP" altLang="ja-JP" dirty="0"/>
          </a:p>
          <a:p>
            <a:pPr marL="0" indent="0">
              <a:buNone/>
            </a:pPr>
            <a:r>
              <a:rPr lang="en-US" altLang="ja-JP" dirty="0" smtClean="0"/>
              <a:t> (1)</a:t>
            </a:r>
            <a:r>
              <a:rPr lang="ja-JP" altLang="ja-JP" dirty="0"/>
              <a:t>　型がある程度決まっている。</a:t>
            </a:r>
          </a:p>
          <a:p>
            <a:pPr marL="0" indent="0">
              <a:buNone/>
            </a:pPr>
            <a:r>
              <a:rPr lang="en-US" altLang="ja-JP" dirty="0"/>
              <a:t> </a:t>
            </a:r>
            <a:r>
              <a:rPr lang="en-US" altLang="ja-JP" dirty="0" smtClean="0"/>
              <a:t>(2)</a:t>
            </a:r>
            <a:r>
              <a:rPr lang="ja-JP" altLang="ja-JP" dirty="0"/>
              <a:t>　バリエーションがある。</a:t>
            </a:r>
          </a:p>
          <a:p>
            <a:pPr marL="0" indent="0">
              <a:buNone/>
            </a:pPr>
            <a:r>
              <a:rPr lang="en-US" altLang="ja-JP" dirty="0"/>
              <a:t> </a:t>
            </a:r>
            <a:r>
              <a:rPr lang="en-US" altLang="ja-JP" dirty="0" smtClean="0"/>
              <a:t>(3)</a:t>
            </a:r>
            <a:r>
              <a:rPr lang="ja-JP" altLang="ja-JP" dirty="0"/>
              <a:t>　頻度上少なくない。</a:t>
            </a:r>
          </a:p>
          <a:p>
            <a:pPr marL="0" indent="0">
              <a:buNone/>
            </a:pPr>
            <a:r>
              <a:rPr lang="en-US" altLang="ja-JP" dirty="0"/>
              <a:t> </a:t>
            </a:r>
            <a:r>
              <a:rPr lang="en-US" altLang="ja-JP" dirty="0" smtClean="0"/>
              <a:t>(4)   </a:t>
            </a:r>
            <a:r>
              <a:rPr lang="ja-JP" altLang="ja-JP" dirty="0" smtClean="0"/>
              <a:t>ある</a:t>
            </a:r>
            <a:r>
              <a:rPr lang="ja-JP" altLang="ja-JP" dirty="0"/>
              <a:t>程度生産的である。</a:t>
            </a:r>
          </a:p>
          <a:p>
            <a:pPr marL="0" indent="0">
              <a:buNone/>
            </a:pPr>
            <a:r>
              <a:rPr lang="en-US" altLang="ja-JP" dirty="0"/>
              <a:t> </a:t>
            </a:r>
            <a:r>
              <a:rPr lang="en-US" altLang="ja-JP" dirty="0" smtClean="0"/>
              <a:t>(5)</a:t>
            </a:r>
            <a:r>
              <a:rPr lang="ja-JP" altLang="ja-JP" dirty="0" smtClean="0"/>
              <a:t>各成分</a:t>
            </a:r>
            <a:r>
              <a:rPr lang="ja-JP" altLang="ja-JP" dirty="0"/>
              <a:t>の総和から意味が出てこないものもある。</a:t>
            </a:r>
          </a:p>
          <a:p>
            <a:pPr marL="0" indent="0">
              <a:buNone/>
            </a:pPr>
            <a:r>
              <a:rPr lang="en-US" altLang="ja-JP" dirty="0"/>
              <a:t>  </a:t>
            </a:r>
            <a:r>
              <a:rPr lang="ja-JP" altLang="ja-JP" dirty="0"/>
              <a:t>　その意味は必ずしも文字通りの意味ではない。</a:t>
            </a:r>
          </a:p>
          <a:p>
            <a:pPr marL="0" indent="0">
              <a:buNone/>
            </a:pPr>
            <a:r>
              <a:rPr lang="en-US" altLang="ja-JP" dirty="0"/>
              <a:t> </a:t>
            </a:r>
            <a:r>
              <a:rPr lang="en-US" altLang="ja-JP" dirty="0" smtClean="0"/>
              <a:t>(6</a:t>
            </a:r>
            <a:r>
              <a:rPr lang="en-US" altLang="ja-JP" dirty="0"/>
              <a:t>)</a:t>
            </a:r>
            <a:r>
              <a:rPr lang="ja-JP" altLang="ja-JP" dirty="0"/>
              <a:t>　コロケーション的制約がある。</a:t>
            </a:r>
          </a:p>
          <a:p>
            <a:pPr marL="0" indent="0">
              <a:buNone/>
            </a:pPr>
            <a:r>
              <a:rPr lang="en-US" altLang="ja-JP" dirty="0"/>
              <a:t> </a:t>
            </a:r>
            <a:r>
              <a:rPr lang="en-US" altLang="ja-JP" dirty="0" smtClean="0"/>
              <a:t>(7</a:t>
            </a:r>
            <a:r>
              <a:rPr lang="en-US" altLang="ja-JP" dirty="0"/>
              <a:t>)</a:t>
            </a:r>
            <a:r>
              <a:rPr lang="ja-JP" altLang="ja-JP" dirty="0"/>
              <a:t>　語用論的解釈を受けやすい。</a:t>
            </a:r>
          </a:p>
          <a:p>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22</a:t>
            </a:fld>
            <a:endParaRPr kumimoji="1" lang="ja-JP" altLang="en-US"/>
          </a:p>
        </p:txBody>
      </p:sp>
    </p:spTree>
    <p:extLst>
      <p:ext uri="{BB962C8B-B14F-4D97-AF65-F5344CB8AC3E}">
        <p14:creationId xmlns:p14="http://schemas.microsoft.com/office/powerpoint/2010/main" xmlns="" val="4273341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200" dirty="0"/>
              <a:t>構文的</a:t>
            </a:r>
            <a:r>
              <a:rPr lang="ja-JP" altLang="ja-JP" sz="3200" dirty="0" smtClean="0"/>
              <a:t>イディオム</a:t>
            </a:r>
            <a:r>
              <a:rPr lang="ja-JP" altLang="en-US" sz="3200" dirty="0" smtClean="0"/>
              <a:t>と</a:t>
            </a:r>
            <a:r>
              <a:rPr lang="ja-JP" altLang="ja-JP" sz="3200" dirty="0" smtClean="0"/>
              <a:t>イディオム</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lang="ja-JP" altLang="ja-JP" dirty="0"/>
              <a:t>　　　　　　　　　　　　</a:t>
            </a:r>
          </a:p>
          <a:p>
            <a:pPr marL="0" indent="0">
              <a:buNone/>
            </a:pPr>
            <a:r>
              <a:rPr lang="en-US" altLang="ja-JP" dirty="0"/>
              <a:t> </a:t>
            </a:r>
            <a:endParaRPr lang="ja-JP" altLang="ja-JP" dirty="0"/>
          </a:p>
          <a:p>
            <a:endParaRPr kumimoji="1" lang="ja-JP" altLang="en-US" dirty="0"/>
          </a:p>
        </p:txBody>
      </p:sp>
      <p:sp>
        <p:nvSpPr>
          <p:cNvPr id="9" name="スライド番号プレースホルダー 8"/>
          <p:cNvSpPr>
            <a:spLocks noGrp="1"/>
          </p:cNvSpPr>
          <p:nvPr>
            <p:ph type="sldNum" sz="quarter" idx="12"/>
          </p:nvPr>
        </p:nvSpPr>
        <p:spPr/>
        <p:txBody>
          <a:bodyPr/>
          <a:lstStyle/>
          <a:p>
            <a:fld id="{2C202C00-48C9-4728-88D7-441F756F1E24}" type="slidenum">
              <a:rPr kumimoji="1" lang="ja-JP" altLang="en-US" smtClean="0"/>
              <a:pPr/>
              <a:t>23</a:t>
            </a:fld>
            <a:endParaRPr kumimoji="1"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xmlns="" val="1419888709"/>
              </p:ext>
            </p:extLst>
          </p:nvPr>
        </p:nvGraphicFramePr>
        <p:xfrm>
          <a:off x="1259632" y="1600199"/>
          <a:ext cx="6624736" cy="4525963"/>
        </p:xfrm>
        <a:graphic>
          <a:graphicData uri="http://schemas.openxmlformats.org/presentationml/2006/ole">
            <p:oleObj spid="_x0000_s1038" name="ワークシート" r:id="rId3" imgW="2466990" imgH="1990760" progId="Excel.Sheet.12">
              <p:embed/>
            </p:oleObj>
          </a:graphicData>
        </a:graphic>
      </p:graphicFrame>
    </p:spTree>
    <p:extLst>
      <p:ext uri="{BB962C8B-B14F-4D97-AF65-F5344CB8AC3E}">
        <p14:creationId xmlns:p14="http://schemas.microsoft.com/office/powerpoint/2010/main" xmlns="" val="3551686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t>10.</a:t>
            </a:r>
            <a:r>
              <a:rPr kumimoji="1" lang="ja-JP" altLang="en-US" sz="3200" dirty="0" smtClean="0"/>
              <a:t>　結論</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r>
              <a:rPr kumimoji="1" lang="en-US" altLang="ja-JP" dirty="0" smtClean="0"/>
              <a:t>‘set’ + NP + adverb/adjective/to-infinitive/-</a:t>
            </a:r>
            <a:r>
              <a:rPr kumimoji="1" lang="en-US" altLang="ja-JP" dirty="0" err="1" smtClean="0"/>
              <a:t>ing</a:t>
            </a:r>
            <a:r>
              <a:rPr kumimoji="1" lang="en-US" altLang="ja-JP" dirty="0" smtClean="0"/>
              <a:t>’</a:t>
            </a:r>
            <a:r>
              <a:rPr kumimoji="1" lang="ja-JP" altLang="en-US" dirty="0" smtClean="0"/>
              <a:t>パターンの発達は上記に述べた構文的イディオムの特徴の大部分を有しており、構文的イディオムに該当する例であると見なすのが適当であると考えられる。</a:t>
            </a:r>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24</a:t>
            </a:fld>
            <a:endParaRPr kumimoji="1" lang="ja-JP" altLang="en-US"/>
          </a:p>
        </p:txBody>
      </p:sp>
    </p:spTree>
    <p:extLst>
      <p:ext uri="{BB962C8B-B14F-4D97-AF65-F5344CB8AC3E}">
        <p14:creationId xmlns:p14="http://schemas.microsoft.com/office/powerpoint/2010/main" xmlns="" val="3171630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a:t>References</a:t>
            </a:r>
            <a:r>
              <a:rPr lang="ja-JP" altLang="ja-JP" sz="3200" dirty="0"/>
              <a:t/>
            </a:r>
            <a:br>
              <a:rPr lang="ja-JP" altLang="ja-JP" sz="3200" dirty="0"/>
            </a:br>
            <a:endParaRPr kumimoji="1" lang="ja-JP" altLang="en-US" sz="3200" dirty="0"/>
          </a:p>
        </p:txBody>
      </p:sp>
      <p:sp>
        <p:nvSpPr>
          <p:cNvPr id="3" name="コンテンツ プレースホルダー 2"/>
          <p:cNvSpPr>
            <a:spLocks noGrp="1"/>
          </p:cNvSpPr>
          <p:nvPr>
            <p:ph idx="1"/>
          </p:nvPr>
        </p:nvSpPr>
        <p:spPr>
          <a:xfrm>
            <a:off x="611561" y="1340768"/>
            <a:ext cx="7786822" cy="4618362"/>
          </a:xfrm>
        </p:spPr>
        <p:txBody>
          <a:bodyPr>
            <a:normAutofit fontScale="25000" lnSpcReduction="20000"/>
          </a:bodyPr>
          <a:lstStyle/>
          <a:p>
            <a:pPr marL="0" indent="0">
              <a:buNone/>
            </a:pPr>
            <a:r>
              <a:rPr lang="en-US" altLang="ja-JP" sz="9600" dirty="0" smtClean="0"/>
              <a:t>Akimoto</a:t>
            </a:r>
            <a:r>
              <a:rPr lang="en-US" altLang="ja-JP" sz="9600" dirty="0"/>
              <a:t>, </a:t>
            </a:r>
            <a:r>
              <a:rPr lang="en-US" altLang="ja-JP" sz="9600" dirty="0" err="1"/>
              <a:t>Minoji</a:t>
            </a:r>
            <a:r>
              <a:rPr lang="en-US" altLang="ja-JP" sz="9600" dirty="0"/>
              <a:t>. 1999. Collocations and idioms in Late </a:t>
            </a:r>
            <a:endParaRPr lang="en-US" altLang="ja-JP" sz="9600" dirty="0" smtClean="0"/>
          </a:p>
          <a:p>
            <a:pPr marL="0" indent="0">
              <a:buNone/>
            </a:pPr>
            <a:r>
              <a:rPr lang="ja-JP" altLang="en-US" sz="9600" dirty="0"/>
              <a:t>　</a:t>
            </a:r>
            <a:r>
              <a:rPr lang="ja-JP" altLang="en-US" sz="9600" dirty="0" smtClean="0"/>
              <a:t>　</a:t>
            </a:r>
            <a:r>
              <a:rPr lang="en-US" altLang="ja-JP" sz="9600" dirty="0" smtClean="0"/>
              <a:t>Modern </a:t>
            </a:r>
            <a:r>
              <a:rPr lang="en-US" altLang="ja-JP" sz="9600" dirty="0"/>
              <a:t>English. </a:t>
            </a:r>
            <a:r>
              <a:rPr lang="en-US" altLang="ja-JP" sz="9600" i="1" dirty="0"/>
              <a:t>Collocational and Idiomatic </a:t>
            </a:r>
            <a:r>
              <a:rPr lang="en-US" altLang="ja-JP" sz="9600" i="1" dirty="0" smtClean="0"/>
              <a:t>  </a:t>
            </a:r>
          </a:p>
          <a:p>
            <a:pPr marL="0" indent="0">
              <a:buNone/>
            </a:pPr>
            <a:r>
              <a:rPr lang="en-US" altLang="ja-JP" sz="9600" i="1" dirty="0"/>
              <a:t> </a:t>
            </a:r>
            <a:r>
              <a:rPr lang="en-US" altLang="ja-JP" sz="9600" i="1" dirty="0" smtClean="0"/>
              <a:t>      Aspects </a:t>
            </a:r>
            <a:r>
              <a:rPr lang="en-US" altLang="ja-JP" sz="9600" i="1" dirty="0"/>
              <a:t>of Composite Predicates in the History of English</a:t>
            </a:r>
            <a:r>
              <a:rPr lang="en-US" altLang="ja-JP" sz="9600" dirty="0"/>
              <a:t>, </a:t>
            </a:r>
            <a:endParaRPr lang="en-US" altLang="ja-JP" sz="9600" dirty="0" smtClean="0"/>
          </a:p>
          <a:p>
            <a:pPr marL="0" indent="0">
              <a:buNone/>
            </a:pPr>
            <a:r>
              <a:rPr lang="ja-JP" altLang="en-US" sz="9600" dirty="0" smtClean="0"/>
              <a:t>　</a:t>
            </a:r>
            <a:r>
              <a:rPr lang="en-US" altLang="ja-JP" sz="9600" dirty="0" smtClean="0"/>
              <a:t>ed</a:t>
            </a:r>
            <a:r>
              <a:rPr lang="en-US" altLang="ja-JP" sz="9600" dirty="0"/>
              <a:t>. by Laurel J. Brinton and </a:t>
            </a:r>
            <a:r>
              <a:rPr lang="en-US" altLang="ja-JP" sz="9600" dirty="0" err="1"/>
              <a:t>Minoji</a:t>
            </a:r>
            <a:r>
              <a:rPr lang="en-US" altLang="ja-JP" sz="9600" dirty="0"/>
              <a:t> Akimoto</a:t>
            </a:r>
            <a:r>
              <a:rPr lang="en-US" altLang="ja-JP" sz="9600" dirty="0" smtClean="0"/>
              <a:t>,</a:t>
            </a:r>
          </a:p>
          <a:p>
            <a:pPr marL="0" indent="0">
              <a:buNone/>
            </a:pPr>
            <a:r>
              <a:rPr lang="en-US" altLang="ja-JP" sz="9600" dirty="0"/>
              <a:t> </a:t>
            </a:r>
            <a:r>
              <a:rPr lang="en-US" altLang="ja-JP" sz="9600" dirty="0" smtClean="0"/>
              <a:t>     </a:t>
            </a:r>
            <a:r>
              <a:rPr lang="en-US" altLang="ja-JP" sz="9600" dirty="0"/>
              <a:t>207-238. Amsterdam/Philadelphia: John </a:t>
            </a:r>
            <a:r>
              <a:rPr lang="en-US" altLang="ja-JP" sz="9600" dirty="0" err="1"/>
              <a:t>Benjamins</a:t>
            </a:r>
            <a:r>
              <a:rPr lang="en-US" altLang="ja-JP" sz="9600" dirty="0"/>
              <a:t>.</a:t>
            </a:r>
            <a:r>
              <a:rPr lang="ja-JP" altLang="ja-JP" sz="9600" dirty="0"/>
              <a:t>　</a:t>
            </a:r>
          </a:p>
          <a:p>
            <a:pPr marL="0" indent="0">
              <a:buNone/>
            </a:pPr>
            <a:r>
              <a:rPr lang="en-US" altLang="ja-JP" sz="9600" dirty="0"/>
              <a:t>Akimoto, </a:t>
            </a:r>
            <a:r>
              <a:rPr lang="en-US" altLang="ja-JP" sz="9600" dirty="0" err="1"/>
              <a:t>Minoji</a:t>
            </a:r>
            <a:r>
              <a:rPr lang="en-US" altLang="ja-JP" sz="9600" dirty="0"/>
              <a:t>. 2008. On rivalry in the History of English.</a:t>
            </a:r>
            <a:r>
              <a:rPr lang="en-US" altLang="ja-JP" sz="9600" i="1" dirty="0"/>
              <a:t> </a:t>
            </a:r>
            <a:r>
              <a:rPr lang="ja-JP" altLang="en-US" sz="9600" i="1" dirty="0" smtClean="0"/>
              <a:t>　</a:t>
            </a:r>
            <a:endParaRPr lang="en-US" altLang="ja-JP" sz="9600" i="1" dirty="0" smtClean="0"/>
          </a:p>
          <a:p>
            <a:pPr marL="0" indent="0">
              <a:buNone/>
            </a:pPr>
            <a:r>
              <a:rPr lang="ja-JP" altLang="en-US" sz="9600" i="1" dirty="0" smtClean="0"/>
              <a:t>　　</a:t>
            </a:r>
            <a:r>
              <a:rPr lang="en-US" altLang="ja-JP" sz="9600" i="1" dirty="0" smtClean="0"/>
              <a:t>English </a:t>
            </a:r>
            <a:r>
              <a:rPr lang="en-US" altLang="ja-JP" sz="9600" i="1" dirty="0"/>
              <a:t>Now: Selected Papers from the 20</a:t>
            </a:r>
            <a:r>
              <a:rPr lang="en-US" altLang="ja-JP" sz="9600" i="1" baseline="30000" dirty="0"/>
              <a:t>th</a:t>
            </a:r>
            <a:r>
              <a:rPr lang="en-US" altLang="ja-JP" sz="9600" i="1" dirty="0"/>
              <a:t> </a:t>
            </a:r>
            <a:r>
              <a:rPr lang="en-US" altLang="ja-JP" sz="9600" i="1" dirty="0" smtClean="0"/>
              <a:t>   </a:t>
            </a:r>
          </a:p>
          <a:p>
            <a:pPr marL="0" indent="0">
              <a:buNone/>
            </a:pPr>
            <a:r>
              <a:rPr lang="en-US" altLang="ja-JP" sz="9600" i="1" dirty="0"/>
              <a:t> </a:t>
            </a:r>
            <a:r>
              <a:rPr lang="en-US" altLang="ja-JP" sz="9600" i="1" dirty="0" smtClean="0"/>
              <a:t>     IAUPE </a:t>
            </a:r>
            <a:r>
              <a:rPr lang="en-US" altLang="ja-JP" sz="9600" i="1" dirty="0"/>
              <a:t>Conference in Lund 2007</a:t>
            </a:r>
            <a:r>
              <a:rPr lang="en-US" altLang="ja-JP" sz="9600" dirty="0"/>
              <a:t>, ed.by Marianne </a:t>
            </a:r>
            <a:r>
              <a:rPr lang="en-US" altLang="ja-JP" sz="9600" dirty="0" smtClean="0"/>
              <a:t> </a:t>
            </a:r>
          </a:p>
          <a:p>
            <a:pPr marL="0" indent="0">
              <a:buNone/>
            </a:pPr>
            <a:r>
              <a:rPr lang="en-US" altLang="ja-JP" sz="9600" dirty="0"/>
              <a:t> </a:t>
            </a:r>
            <a:r>
              <a:rPr lang="en-US" altLang="ja-JP" sz="9600" dirty="0" smtClean="0"/>
              <a:t>    </a:t>
            </a:r>
            <a:r>
              <a:rPr lang="en-US" altLang="ja-JP" sz="9600" dirty="0" err="1" smtClean="0"/>
              <a:t>Thormählen</a:t>
            </a:r>
            <a:r>
              <a:rPr lang="en-US" altLang="ja-JP" sz="9600" dirty="0"/>
              <a:t>, 226-247. Sweden: Lund University.</a:t>
            </a:r>
            <a:endParaRPr lang="ja-JP" altLang="ja-JP" sz="9600" dirty="0"/>
          </a:p>
          <a:p>
            <a:pPr marL="0" indent="0">
              <a:buNone/>
            </a:pPr>
            <a:r>
              <a:rPr lang="ja-JP" altLang="ja-JP" sz="9600" dirty="0"/>
              <a:t>秋元実治</a:t>
            </a:r>
            <a:r>
              <a:rPr lang="en-US" altLang="ja-JP" sz="9600" dirty="0"/>
              <a:t> 2015.</a:t>
            </a:r>
            <a:r>
              <a:rPr lang="ja-JP" altLang="ja-JP" sz="9600" dirty="0"/>
              <a:t>　「文法化から構文化へ」『日英の文法化</a:t>
            </a:r>
            <a:r>
              <a:rPr lang="ja-JP" altLang="ja-JP" sz="9600" dirty="0" smtClean="0"/>
              <a:t>と</a:t>
            </a:r>
            <a:r>
              <a:rPr lang="en-US" altLang="ja-JP" sz="9600" dirty="0" smtClean="0"/>
              <a:t> </a:t>
            </a:r>
          </a:p>
          <a:p>
            <a:pPr marL="0" indent="0">
              <a:buNone/>
            </a:pPr>
            <a:r>
              <a:rPr lang="en-US" altLang="ja-JP" sz="9600" dirty="0"/>
              <a:t> </a:t>
            </a:r>
            <a:r>
              <a:rPr lang="en-US" altLang="ja-JP" sz="9600" dirty="0" smtClean="0"/>
              <a:t>    </a:t>
            </a:r>
            <a:r>
              <a:rPr lang="ja-JP" altLang="ja-JP" sz="9600" dirty="0" smtClean="0"/>
              <a:t>構文化</a:t>
            </a:r>
            <a:r>
              <a:rPr lang="ja-JP" altLang="ja-JP" sz="9600" dirty="0"/>
              <a:t>』秋元実治、青木博史、前田満（編</a:t>
            </a:r>
            <a:r>
              <a:rPr lang="ja-JP" altLang="ja-JP" sz="9600" dirty="0" smtClean="0"/>
              <a:t>）</a:t>
            </a:r>
            <a:endParaRPr lang="en-US" altLang="ja-JP" sz="9600" dirty="0" smtClean="0"/>
          </a:p>
          <a:p>
            <a:pPr marL="0" indent="0">
              <a:buNone/>
            </a:pPr>
            <a:r>
              <a:rPr lang="en-US" altLang="ja-JP" sz="9600" dirty="0"/>
              <a:t> </a:t>
            </a:r>
            <a:r>
              <a:rPr lang="en-US" altLang="ja-JP" sz="9600" dirty="0" smtClean="0"/>
              <a:t>    </a:t>
            </a:r>
            <a:r>
              <a:rPr lang="ja-JP" altLang="ja-JP" sz="9600" dirty="0" smtClean="0"/>
              <a:t>東京</a:t>
            </a:r>
            <a:r>
              <a:rPr lang="ja-JP" altLang="ja-JP" sz="9600" dirty="0"/>
              <a:t>：</a:t>
            </a:r>
            <a:r>
              <a:rPr lang="ja-JP" altLang="ja-JP" sz="9600" dirty="0" err="1"/>
              <a:t>ひつじ</a:t>
            </a:r>
            <a:r>
              <a:rPr lang="ja-JP" altLang="ja-JP" sz="9600" dirty="0" smtClean="0"/>
              <a:t>書房</a:t>
            </a:r>
            <a:r>
              <a:rPr lang="en-US" altLang="ja-JP" sz="9600" dirty="0" smtClean="0"/>
              <a:t>, 1-40</a:t>
            </a:r>
          </a:p>
          <a:p>
            <a:pPr marL="0" indent="0">
              <a:buNone/>
            </a:pPr>
            <a:endParaRPr lang="en-US" altLang="ja-JP" sz="9600" dirty="0" smtClean="0"/>
          </a:p>
          <a:p>
            <a:pPr marL="0" indent="0">
              <a:buNone/>
            </a:pPr>
            <a:endParaRPr lang="en-US" altLang="ja-JP" sz="9600" dirty="0"/>
          </a:p>
          <a:p>
            <a:pPr marL="0" indent="0">
              <a:buNone/>
            </a:pPr>
            <a:endParaRPr lang="en-US" altLang="ja-JP" sz="9600" dirty="0" smtClean="0"/>
          </a:p>
          <a:p>
            <a:pPr marL="0" indent="0">
              <a:buNone/>
            </a:pPr>
            <a:endParaRPr lang="en-US" altLang="ja-JP" sz="9600" dirty="0"/>
          </a:p>
          <a:p>
            <a:pPr marL="0" indent="0">
              <a:buNone/>
            </a:pPr>
            <a:endParaRPr lang="en-US" altLang="ja-JP" sz="9600" dirty="0" smtClean="0"/>
          </a:p>
          <a:p>
            <a:pPr marL="0" indent="0">
              <a:buNone/>
            </a:pPr>
            <a:r>
              <a:rPr lang="ja-JP" altLang="ja-JP" sz="9600" dirty="0" smtClean="0"/>
              <a:t>　　　　　　　　　　　　　　　　　　　　　　</a:t>
            </a:r>
            <a:endParaRPr kumimoji="1" lang="ja-JP" altLang="en-US" sz="9600"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25</a:t>
            </a:fld>
            <a:endParaRPr kumimoji="1" lang="ja-JP" altLang="en-US"/>
          </a:p>
        </p:txBody>
      </p:sp>
    </p:spTree>
    <p:extLst>
      <p:ext uri="{BB962C8B-B14F-4D97-AF65-F5344CB8AC3E}">
        <p14:creationId xmlns:p14="http://schemas.microsoft.com/office/powerpoint/2010/main" xmlns="" val="3106297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55576" y="1028343"/>
            <a:ext cx="7560840" cy="4893647"/>
          </a:xfrm>
          <a:prstGeom prst="rect">
            <a:avLst/>
          </a:prstGeom>
        </p:spPr>
        <p:txBody>
          <a:bodyPr wrap="square">
            <a:spAutoFit/>
          </a:bodyPr>
          <a:lstStyle/>
          <a:p>
            <a:r>
              <a:rPr lang="en-US" altLang="ja-JP" sz="2400" dirty="0"/>
              <a:t>Brinton, Laurel J. and Dieter Stein. 1993. Functional </a:t>
            </a:r>
            <a:endParaRPr lang="en-US" altLang="ja-JP" sz="2400" dirty="0" smtClean="0"/>
          </a:p>
          <a:p>
            <a:r>
              <a:rPr lang="en-US" altLang="ja-JP" sz="2400" dirty="0"/>
              <a:t> </a:t>
            </a:r>
            <a:r>
              <a:rPr lang="en-US" altLang="ja-JP" sz="2400" dirty="0" smtClean="0"/>
              <a:t>  </a:t>
            </a:r>
            <a:r>
              <a:rPr lang="ja-JP" altLang="en-US" sz="2400" dirty="0" smtClean="0"/>
              <a:t>　</a:t>
            </a:r>
            <a:r>
              <a:rPr lang="en-US" altLang="ja-JP" sz="2400" dirty="0" smtClean="0"/>
              <a:t> renewal</a:t>
            </a:r>
            <a:r>
              <a:rPr lang="en-US" altLang="ja-JP" sz="2400" dirty="0"/>
              <a:t>. </a:t>
            </a:r>
            <a:r>
              <a:rPr lang="en-US" altLang="ja-JP" sz="2400" i="1" dirty="0"/>
              <a:t>Historical Linguistics 1993</a:t>
            </a:r>
            <a:r>
              <a:rPr lang="en-US" altLang="ja-JP" sz="2400" dirty="0"/>
              <a:t>, ed. by     </a:t>
            </a:r>
          </a:p>
          <a:p>
            <a:r>
              <a:rPr lang="en-US" altLang="ja-JP" sz="2400" dirty="0"/>
              <a:t>  </a:t>
            </a:r>
            <a:r>
              <a:rPr lang="en-US" altLang="ja-JP" sz="2400" dirty="0" smtClean="0"/>
              <a:t>  </a:t>
            </a:r>
            <a:r>
              <a:rPr lang="ja-JP" altLang="en-US" sz="2400" dirty="0" smtClean="0"/>
              <a:t>　</a:t>
            </a:r>
            <a:r>
              <a:rPr lang="en-US" altLang="ja-JP" sz="2400" dirty="0" err="1" smtClean="0"/>
              <a:t>Andersen,Henning</a:t>
            </a:r>
            <a:r>
              <a:rPr lang="en-US" altLang="ja-JP" sz="2400" dirty="0"/>
              <a:t>, 33-47. Amsterdam/Philadelphia: </a:t>
            </a:r>
            <a:r>
              <a:rPr lang="en-US" altLang="ja-JP" sz="2400" dirty="0" smtClean="0"/>
              <a:t>  </a:t>
            </a:r>
          </a:p>
          <a:p>
            <a:r>
              <a:rPr lang="en-US" altLang="ja-JP" sz="2400" dirty="0"/>
              <a:t> </a:t>
            </a:r>
            <a:r>
              <a:rPr lang="en-US" altLang="ja-JP" sz="2400" dirty="0" smtClean="0"/>
              <a:t>  </a:t>
            </a:r>
            <a:r>
              <a:rPr lang="ja-JP" altLang="en-US" sz="2400" dirty="0" smtClean="0"/>
              <a:t>　</a:t>
            </a:r>
            <a:r>
              <a:rPr lang="en-US" altLang="ja-JP" sz="2400" dirty="0" smtClean="0"/>
              <a:t> John </a:t>
            </a:r>
            <a:r>
              <a:rPr lang="en-US" altLang="ja-JP" sz="2400" dirty="0" err="1"/>
              <a:t>Benjamins</a:t>
            </a:r>
            <a:r>
              <a:rPr lang="en-US" altLang="ja-JP" sz="2400" dirty="0"/>
              <a:t>.</a:t>
            </a:r>
            <a:endParaRPr lang="ja-JP" altLang="ja-JP" sz="2400" dirty="0"/>
          </a:p>
          <a:p>
            <a:r>
              <a:rPr lang="en-US" altLang="ja-JP" sz="2400" dirty="0"/>
              <a:t>Brinton, Laurel J. and Elizabeth </a:t>
            </a:r>
            <a:r>
              <a:rPr lang="en-US" altLang="ja-JP" sz="2400" dirty="0" err="1"/>
              <a:t>Closs</a:t>
            </a:r>
            <a:r>
              <a:rPr lang="en-US" altLang="ja-JP" sz="2400" dirty="0"/>
              <a:t> </a:t>
            </a:r>
            <a:r>
              <a:rPr lang="en-US" altLang="ja-JP" sz="2400" dirty="0" err="1"/>
              <a:t>Traugott</a:t>
            </a:r>
            <a:r>
              <a:rPr lang="en-US" altLang="ja-JP" sz="2400" dirty="0"/>
              <a:t>. 2005. </a:t>
            </a:r>
            <a:r>
              <a:rPr lang="en-US" altLang="ja-JP" sz="2400" dirty="0" smtClean="0"/>
              <a:t>  </a:t>
            </a:r>
          </a:p>
          <a:p>
            <a:r>
              <a:rPr lang="en-US" altLang="ja-JP" sz="2400" i="1" dirty="0"/>
              <a:t> </a:t>
            </a:r>
            <a:r>
              <a:rPr lang="en-US" altLang="ja-JP" sz="2400" i="1" dirty="0" smtClean="0"/>
              <a:t>  </a:t>
            </a:r>
            <a:r>
              <a:rPr lang="ja-JP" altLang="en-US" sz="2400" i="1" dirty="0" smtClean="0"/>
              <a:t>　</a:t>
            </a:r>
            <a:r>
              <a:rPr lang="en-US" altLang="ja-JP" sz="2400" i="1" dirty="0" smtClean="0"/>
              <a:t> Lexicalization </a:t>
            </a:r>
            <a:r>
              <a:rPr lang="en-US" altLang="ja-JP" sz="2400" i="1" dirty="0"/>
              <a:t>and Language Change</a:t>
            </a:r>
            <a:r>
              <a:rPr lang="en-US" altLang="ja-JP" sz="2400" dirty="0"/>
              <a:t>.      </a:t>
            </a:r>
          </a:p>
          <a:p>
            <a:r>
              <a:rPr lang="en-US" altLang="ja-JP" sz="2400" dirty="0"/>
              <a:t>    </a:t>
            </a:r>
            <a:r>
              <a:rPr lang="ja-JP" altLang="en-US" sz="2400" dirty="0" smtClean="0"/>
              <a:t>　</a:t>
            </a:r>
            <a:r>
              <a:rPr lang="en-US" altLang="ja-JP" sz="2400" dirty="0" err="1" smtClean="0"/>
              <a:t>Cambridge:Cambridge</a:t>
            </a:r>
            <a:r>
              <a:rPr lang="en-US" altLang="ja-JP" sz="2400" dirty="0" smtClean="0"/>
              <a:t> </a:t>
            </a:r>
            <a:r>
              <a:rPr lang="en-US" altLang="ja-JP" sz="2400" dirty="0"/>
              <a:t>University Press</a:t>
            </a:r>
            <a:r>
              <a:rPr lang="en-US" altLang="ja-JP" sz="2400" dirty="0" smtClean="0"/>
              <a:t>.</a:t>
            </a:r>
            <a:endParaRPr lang="ja-JP" altLang="ja-JP" sz="2400" dirty="0"/>
          </a:p>
          <a:p>
            <a:r>
              <a:rPr lang="en-US" altLang="ja-JP" sz="2400" dirty="0" err="1"/>
              <a:t>Culicover</a:t>
            </a:r>
            <a:r>
              <a:rPr lang="en-US" altLang="ja-JP" sz="2400" dirty="0"/>
              <a:t>, Paul W. and Ray </a:t>
            </a:r>
            <a:r>
              <a:rPr lang="en-US" altLang="ja-JP" sz="2400" dirty="0" err="1"/>
              <a:t>Jackendoff</a:t>
            </a:r>
            <a:r>
              <a:rPr lang="en-US" altLang="ja-JP" sz="2400" dirty="0"/>
              <a:t>. 2005. Simpler </a:t>
            </a:r>
            <a:endParaRPr lang="en-US" altLang="ja-JP" sz="2400" dirty="0" smtClean="0"/>
          </a:p>
          <a:p>
            <a:r>
              <a:rPr lang="en-US" altLang="ja-JP" sz="2400" dirty="0"/>
              <a:t> </a:t>
            </a:r>
            <a:r>
              <a:rPr lang="en-US" altLang="ja-JP" sz="2400" dirty="0" smtClean="0"/>
              <a:t>   </a:t>
            </a:r>
            <a:r>
              <a:rPr lang="ja-JP" altLang="en-US" sz="2400" dirty="0" smtClean="0"/>
              <a:t>　</a:t>
            </a:r>
            <a:r>
              <a:rPr lang="en-US" altLang="ja-JP" sz="2400" dirty="0" smtClean="0"/>
              <a:t>Syntax</a:t>
            </a:r>
            <a:r>
              <a:rPr lang="en-US" altLang="ja-JP" sz="2400" dirty="0"/>
              <a:t>. Oxford: Oxford University Press.</a:t>
            </a:r>
          </a:p>
          <a:p>
            <a:r>
              <a:rPr lang="en-US" altLang="ja-JP" sz="2400" dirty="0"/>
              <a:t>Fried, Miriam. 2013. Principles of constructional change</a:t>
            </a:r>
            <a:r>
              <a:rPr lang="en-US" altLang="ja-JP" sz="2400" dirty="0" smtClean="0"/>
              <a:t>.</a:t>
            </a:r>
          </a:p>
          <a:p>
            <a:r>
              <a:rPr lang="en-US" altLang="ja-JP" sz="2400" dirty="0"/>
              <a:t> </a:t>
            </a:r>
            <a:r>
              <a:rPr lang="en-US" altLang="ja-JP" sz="2400" dirty="0" smtClean="0"/>
              <a:t>   </a:t>
            </a:r>
            <a:r>
              <a:rPr lang="ja-JP" altLang="en-US" sz="2400" dirty="0" smtClean="0"/>
              <a:t>　</a:t>
            </a:r>
            <a:r>
              <a:rPr lang="en-US" altLang="ja-JP" sz="2400" i="1" dirty="0" smtClean="0"/>
              <a:t>The </a:t>
            </a:r>
            <a:r>
              <a:rPr lang="en-US" altLang="ja-JP" sz="2400" i="1" dirty="0"/>
              <a:t>Oxford Handbook of Construction Grammar</a:t>
            </a:r>
            <a:r>
              <a:rPr lang="en-US" altLang="ja-JP" sz="2400" dirty="0"/>
              <a:t>, </a:t>
            </a:r>
          </a:p>
          <a:p>
            <a:r>
              <a:rPr lang="en-US" altLang="ja-JP" sz="2400" dirty="0"/>
              <a:t>   </a:t>
            </a:r>
            <a:r>
              <a:rPr lang="ja-JP" altLang="en-US" sz="2400" dirty="0" smtClean="0"/>
              <a:t>　</a:t>
            </a:r>
            <a:r>
              <a:rPr lang="en-US" altLang="ja-JP" sz="2400" dirty="0" smtClean="0"/>
              <a:t> </a:t>
            </a:r>
            <a:r>
              <a:rPr lang="en-US" altLang="ja-JP" sz="2400" dirty="0"/>
              <a:t>ed. by Thomas Hoffmann and Graeme Trousdale, </a:t>
            </a:r>
            <a:r>
              <a:rPr lang="en-US" altLang="ja-JP" sz="2400" dirty="0" smtClean="0"/>
              <a:t>419-</a:t>
            </a:r>
          </a:p>
          <a:p>
            <a:r>
              <a:rPr lang="en-US" altLang="ja-JP" sz="2400" dirty="0"/>
              <a:t> </a:t>
            </a:r>
            <a:r>
              <a:rPr lang="en-US" altLang="ja-JP" sz="2400" dirty="0" smtClean="0"/>
              <a:t>  </a:t>
            </a:r>
            <a:r>
              <a:rPr lang="ja-JP" altLang="en-US" sz="2400" dirty="0" smtClean="0"/>
              <a:t>　</a:t>
            </a:r>
            <a:r>
              <a:rPr lang="en-US" altLang="ja-JP" sz="2400" dirty="0" smtClean="0"/>
              <a:t> 437</a:t>
            </a:r>
            <a:r>
              <a:rPr lang="en-US" altLang="ja-JP" sz="2400" dirty="0"/>
              <a:t>. Oxford: Oxford University Press.</a:t>
            </a:r>
            <a:endParaRPr lang="ja-JP" altLang="ja-JP" sz="2400" dirty="0"/>
          </a:p>
        </p:txBody>
      </p:sp>
      <p:sp>
        <p:nvSpPr>
          <p:cNvPr id="3" name="スライド番号プレースホルダー 2"/>
          <p:cNvSpPr>
            <a:spLocks noGrp="1"/>
          </p:cNvSpPr>
          <p:nvPr>
            <p:ph type="sldNum" sz="quarter" idx="12"/>
          </p:nvPr>
        </p:nvSpPr>
        <p:spPr/>
        <p:txBody>
          <a:bodyPr/>
          <a:lstStyle/>
          <a:p>
            <a:fld id="{2C202C00-48C9-4728-88D7-441F756F1E24}" type="slidenum">
              <a:rPr kumimoji="1" lang="ja-JP" altLang="en-US" smtClean="0"/>
              <a:pPr/>
              <a:t>26</a:t>
            </a:fld>
            <a:endParaRPr kumimoji="1" lang="ja-JP" altLang="en-US"/>
          </a:p>
        </p:txBody>
      </p:sp>
    </p:spTree>
    <p:extLst>
      <p:ext uri="{BB962C8B-B14F-4D97-AF65-F5344CB8AC3E}">
        <p14:creationId xmlns:p14="http://schemas.microsoft.com/office/powerpoint/2010/main" xmlns="" val="1442667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9552" y="-387424"/>
            <a:ext cx="8208912" cy="8032968"/>
          </a:xfrm>
          <a:prstGeom prst="rect">
            <a:avLst/>
          </a:prstGeom>
        </p:spPr>
        <p:txBody>
          <a:bodyPr wrap="square">
            <a:spAutoFit/>
          </a:bodyPr>
          <a:lstStyle/>
          <a:p>
            <a:endParaRPr lang="en-US" altLang="ja-JP" sz="2400" dirty="0" smtClean="0"/>
          </a:p>
          <a:p>
            <a:endParaRPr lang="en-US" altLang="ja-JP" sz="2400" dirty="0" smtClean="0"/>
          </a:p>
          <a:p>
            <a:r>
              <a:rPr lang="en-US" altLang="ja-JP" sz="2400" dirty="0" smtClean="0"/>
              <a:t>Goldberg</a:t>
            </a:r>
            <a:r>
              <a:rPr lang="en-US" altLang="ja-JP" sz="2400" dirty="0"/>
              <a:t>, Adele and Devin </a:t>
            </a:r>
            <a:r>
              <a:rPr lang="en-US" altLang="ja-JP" sz="2400" dirty="0" err="1"/>
              <a:t>Casenhiser</a:t>
            </a:r>
            <a:r>
              <a:rPr lang="en-US" altLang="ja-JP" sz="2400" dirty="0"/>
              <a:t>. 2006. English </a:t>
            </a:r>
            <a:endParaRPr lang="en-US" altLang="ja-JP" sz="2400" dirty="0" smtClean="0"/>
          </a:p>
          <a:p>
            <a:r>
              <a:rPr lang="en-US" altLang="ja-JP" sz="2400" dirty="0"/>
              <a:t> </a:t>
            </a:r>
            <a:r>
              <a:rPr lang="en-US" altLang="ja-JP" sz="2400" dirty="0" smtClean="0"/>
              <a:t>    </a:t>
            </a:r>
            <a:r>
              <a:rPr lang="ja-JP" altLang="en-US" sz="2400" dirty="0"/>
              <a:t>　</a:t>
            </a:r>
            <a:r>
              <a:rPr lang="en-US" altLang="ja-JP" sz="2400" dirty="0" smtClean="0"/>
              <a:t>constructions</a:t>
            </a:r>
            <a:r>
              <a:rPr lang="en-US" altLang="ja-JP" sz="2400" dirty="0"/>
              <a:t>.</a:t>
            </a:r>
            <a:r>
              <a:rPr lang="en-US" altLang="ja-JP" sz="2400" i="1" dirty="0"/>
              <a:t> The Handbook of English Linguistics</a:t>
            </a:r>
            <a:r>
              <a:rPr lang="en-US" altLang="ja-JP" sz="2400" dirty="0"/>
              <a:t> </a:t>
            </a:r>
          </a:p>
          <a:p>
            <a:r>
              <a:rPr lang="en-US" altLang="ja-JP" sz="2400" dirty="0"/>
              <a:t>    </a:t>
            </a:r>
            <a:r>
              <a:rPr lang="ja-JP" altLang="en-US" sz="2400" dirty="0" smtClean="0"/>
              <a:t>　</a:t>
            </a:r>
            <a:r>
              <a:rPr lang="en-US" altLang="ja-JP" sz="2400" dirty="0" smtClean="0"/>
              <a:t> </a:t>
            </a:r>
            <a:r>
              <a:rPr lang="en-US" altLang="ja-JP" sz="2400" dirty="0"/>
              <a:t>ed. by Bas </a:t>
            </a:r>
            <a:r>
              <a:rPr lang="en-US" altLang="ja-JP" sz="2400" dirty="0" err="1"/>
              <a:t>Aarts</a:t>
            </a:r>
            <a:r>
              <a:rPr lang="en-US" altLang="ja-JP" sz="2400" dirty="0"/>
              <a:t> and April McMahon. 343-355. Oxford</a:t>
            </a:r>
            <a:r>
              <a:rPr lang="en-US" altLang="ja-JP" sz="2400" dirty="0" smtClean="0"/>
              <a:t>:  </a:t>
            </a:r>
          </a:p>
          <a:p>
            <a:r>
              <a:rPr lang="en-US" altLang="ja-JP" sz="2400" dirty="0"/>
              <a:t> </a:t>
            </a:r>
            <a:r>
              <a:rPr lang="en-US" altLang="ja-JP" sz="2400" dirty="0" smtClean="0"/>
              <a:t>    </a:t>
            </a:r>
            <a:r>
              <a:rPr lang="ja-JP" altLang="en-US" sz="2400" dirty="0" smtClean="0"/>
              <a:t>　</a:t>
            </a:r>
            <a:r>
              <a:rPr lang="en-US" altLang="ja-JP" sz="2400" dirty="0" smtClean="0"/>
              <a:t>Blackwell </a:t>
            </a:r>
            <a:r>
              <a:rPr lang="en-US" altLang="ja-JP" sz="2400" dirty="0"/>
              <a:t>Publishing</a:t>
            </a:r>
            <a:endParaRPr lang="ja-JP" altLang="ja-JP" sz="2400" dirty="0"/>
          </a:p>
          <a:p>
            <a:r>
              <a:rPr lang="en-US" altLang="ja-JP" sz="2400" dirty="0" err="1"/>
              <a:t>Hilpert</a:t>
            </a:r>
            <a:r>
              <a:rPr lang="en-US" altLang="ja-JP" sz="2400" dirty="0"/>
              <a:t>, Martin. 2013. Corpus-based approaches </a:t>
            </a:r>
            <a:r>
              <a:rPr lang="en-US" altLang="ja-JP" sz="2400" dirty="0" smtClean="0"/>
              <a:t>to</a:t>
            </a:r>
          </a:p>
          <a:p>
            <a:r>
              <a:rPr lang="en-US" altLang="ja-JP" sz="2400" dirty="0"/>
              <a:t> </a:t>
            </a:r>
            <a:r>
              <a:rPr lang="en-US" altLang="ja-JP" sz="2400" dirty="0" smtClean="0"/>
              <a:t>    </a:t>
            </a:r>
            <a:r>
              <a:rPr lang="ja-JP" altLang="en-US" sz="2400" dirty="0" smtClean="0"/>
              <a:t>　</a:t>
            </a:r>
            <a:r>
              <a:rPr lang="en-US" altLang="ja-JP" sz="2400" dirty="0" smtClean="0"/>
              <a:t>constructional </a:t>
            </a:r>
            <a:r>
              <a:rPr lang="en-US" altLang="ja-JP" sz="2400" dirty="0"/>
              <a:t>change.</a:t>
            </a:r>
            <a:r>
              <a:rPr lang="ja-JP" altLang="ja-JP" sz="2400" dirty="0"/>
              <a:t>　 </a:t>
            </a:r>
            <a:r>
              <a:rPr lang="en-US" altLang="ja-JP" sz="2400" i="1" dirty="0"/>
              <a:t>The Oxford Handbook of </a:t>
            </a:r>
          </a:p>
          <a:p>
            <a:r>
              <a:rPr lang="en-US" altLang="ja-JP" sz="2400" i="1" dirty="0"/>
              <a:t>    </a:t>
            </a:r>
            <a:r>
              <a:rPr lang="ja-JP" altLang="en-US" sz="2400" i="1" dirty="0" smtClean="0"/>
              <a:t>　</a:t>
            </a:r>
            <a:r>
              <a:rPr lang="en-US" altLang="ja-JP" sz="2400" i="1" dirty="0" smtClean="0"/>
              <a:t> </a:t>
            </a:r>
            <a:r>
              <a:rPr lang="en-US" altLang="ja-JP" sz="2400" i="1" dirty="0"/>
              <a:t>Construction Grammar</a:t>
            </a:r>
            <a:r>
              <a:rPr lang="en-US" altLang="ja-JP" sz="2400" dirty="0"/>
              <a:t>, ed. by Thomas Hoffmann and </a:t>
            </a:r>
            <a:r>
              <a:rPr lang="ja-JP" altLang="en-US" sz="2400" dirty="0" smtClean="0"/>
              <a:t>　</a:t>
            </a:r>
            <a:endParaRPr lang="en-US" altLang="ja-JP" sz="2400" dirty="0" smtClean="0"/>
          </a:p>
          <a:p>
            <a:r>
              <a:rPr lang="ja-JP" altLang="en-US" sz="2400" dirty="0" smtClean="0"/>
              <a:t>　　</a:t>
            </a:r>
            <a:r>
              <a:rPr lang="en-US" altLang="ja-JP" sz="2400" dirty="0" smtClean="0"/>
              <a:t>Graeme</a:t>
            </a:r>
            <a:r>
              <a:rPr lang="ja-JP" altLang="en-US" sz="2400" dirty="0" smtClean="0"/>
              <a:t>　</a:t>
            </a:r>
            <a:r>
              <a:rPr lang="en-US" altLang="ja-JP" sz="2400" dirty="0" smtClean="0"/>
              <a:t>Trousdale</a:t>
            </a:r>
            <a:r>
              <a:rPr lang="en-US" altLang="ja-JP" sz="2400" dirty="0"/>
              <a:t>, 458-475. Oxford: Oxford    </a:t>
            </a:r>
            <a:r>
              <a:rPr lang="en-US" altLang="ja-JP" sz="2400" dirty="0" smtClean="0"/>
              <a:t>University </a:t>
            </a:r>
            <a:r>
              <a:rPr lang="ja-JP" altLang="en-US" sz="2400" dirty="0" smtClean="0"/>
              <a:t>　</a:t>
            </a:r>
            <a:endParaRPr lang="en-US" altLang="ja-JP" sz="2400" dirty="0" smtClean="0"/>
          </a:p>
          <a:p>
            <a:r>
              <a:rPr lang="ja-JP" altLang="en-US" sz="2400" dirty="0"/>
              <a:t>　</a:t>
            </a:r>
            <a:r>
              <a:rPr lang="ja-JP" altLang="en-US" sz="2400" dirty="0" smtClean="0"/>
              <a:t>　</a:t>
            </a:r>
            <a:r>
              <a:rPr lang="en-US" altLang="ja-JP" sz="2400" dirty="0" smtClean="0"/>
              <a:t>Press</a:t>
            </a:r>
            <a:r>
              <a:rPr lang="en-US" altLang="ja-JP" sz="2400" dirty="0"/>
              <a:t>.</a:t>
            </a:r>
            <a:r>
              <a:rPr lang="ja-JP" altLang="ja-JP" sz="2400" dirty="0"/>
              <a:t>　</a:t>
            </a:r>
          </a:p>
          <a:p>
            <a:r>
              <a:rPr lang="en-US" altLang="ja-JP" sz="2400" dirty="0"/>
              <a:t>OED = </a:t>
            </a:r>
            <a:r>
              <a:rPr lang="en-US" altLang="ja-JP" sz="2400" i="1" dirty="0"/>
              <a:t>The Oxford English Dictionary.</a:t>
            </a:r>
            <a:r>
              <a:rPr lang="en-US" altLang="ja-JP" sz="2400" dirty="0"/>
              <a:t> 2</a:t>
            </a:r>
            <a:r>
              <a:rPr lang="en-US" altLang="ja-JP" sz="2400" baseline="30000" dirty="0"/>
              <a:t>nd</a:t>
            </a:r>
            <a:r>
              <a:rPr lang="en-US" altLang="ja-JP" sz="2400" dirty="0"/>
              <a:t> 1989. Ed by Simpson, </a:t>
            </a:r>
            <a:endParaRPr lang="en-US" altLang="ja-JP" sz="2400" dirty="0" smtClean="0"/>
          </a:p>
          <a:p>
            <a:r>
              <a:rPr lang="en-US" altLang="ja-JP" sz="2400" dirty="0"/>
              <a:t> </a:t>
            </a:r>
            <a:r>
              <a:rPr lang="en-US" altLang="ja-JP" sz="2400" dirty="0" smtClean="0"/>
              <a:t>    </a:t>
            </a:r>
            <a:r>
              <a:rPr lang="ja-JP" altLang="en-US" sz="2400" dirty="0" smtClean="0"/>
              <a:t>　</a:t>
            </a:r>
            <a:r>
              <a:rPr lang="en-US" altLang="ja-JP" sz="2400" dirty="0" smtClean="0"/>
              <a:t>J. A</a:t>
            </a:r>
            <a:r>
              <a:rPr lang="en-US" altLang="ja-JP" sz="2400" dirty="0"/>
              <a:t>. and E. S. C. Weiner. Oxford: Oxford   </a:t>
            </a:r>
            <a:r>
              <a:rPr lang="en-US" altLang="ja-JP" sz="2400" dirty="0" smtClean="0"/>
              <a:t>University </a:t>
            </a:r>
            <a:r>
              <a:rPr lang="en-US" altLang="ja-JP" sz="2400" dirty="0"/>
              <a:t>Press.</a:t>
            </a:r>
            <a:endParaRPr lang="ja-JP" altLang="ja-JP" sz="2400" dirty="0"/>
          </a:p>
          <a:p>
            <a:r>
              <a:rPr lang="en-US" altLang="ja-JP" sz="2400" dirty="0" err="1"/>
              <a:t>Pauwels</a:t>
            </a:r>
            <a:r>
              <a:rPr lang="en-US" altLang="ja-JP" sz="2400" dirty="0"/>
              <a:t>, Paul. 2000. </a:t>
            </a:r>
            <a:r>
              <a:rPr lang="en-US" altLang="ja-JP" sz="2400" i="1" dirty="0"/>
              <a:t>Put, Set. Lay and Place: A Cognitive </a:t>
            </a:r>
            <a:endParaRPr lang="en-US" altLang="ja-JP" sz="2400" i="1" dirty="0" smtClean="0"/>
          </a:p>
          <a:p>
            <a:r>
              <a:rPr lang="en-US" altLang="ja-JP" sz="2400" i="1" dirty="0"/>
              <a:t> </a:t>
            </a:r>
            <a:r>
              <a:rPr lang="en-US" altLang="ja-JP" sz="2400" i="1" dirty="0" smtClean="0"/>
              <a:t>   </a:t>
            </a:r>
            <a:r>
              <a:rPr lang="ja-JP" altLang="en-US" sz="2400" i="1" dirty="0" smtClean="0"/>
              <a:t>　</a:t>
            </a:r>
            <a:r>
              <a:rPr lang="en-US" altLang="ja-JP" sz="2400" i="1" dirty="0" smtClean="0"/>
              <a:t> Linguistic </a:t>
            </a:r>
            <a:r>
              <a:rPr lang="en-US" altLang="ja-JP" sz="2400" i="1" dirty="0"/>
              <a:t>Approach to Verbal Meaning</a:t>
            </a:r>
            <a:r>
              <a:rPr lang="en-US" altLang="ja-JP" sz="2400" dirty="0"/>
              <a:t>. </a:t>
            </a:r>
          </a:p>
          <a:p>
            <a:r>
              <a:rPr lang="en-US" altLang="ja-JP" sz="2400" dirty="0"/>
              <a:t>      </a:t>
            </a:r>
            <a:r>
              <a:rPr lang="ja-JP" altLang="en-US" sz="2400" dirty="0" smtClean="0"/>
              <a:t>　</a:t>
            </a:r>
            <a:r>
              <a:rPr lang="en-US" altLang="ja-JP" sz="2400" dirty="0" err="1" smtClean="0"/>
              <a:t>Muenchen</a:t>
            </a:r>
            <a:r>
              <a:rPr lang="en-US" altLang="ja-JP" sz="2400" dirty="0"/>
              <a:t>: </a:t>
            </a:r>
            <a:r>
              <a:rPr lang="en-US" altLang="ja-JP" sz="2400" dirty="0" err="1"/>
              <a:t>Lincom</a:t>
            </a:r>
            <a:r>
              <a:rPr lang="en-US" altLang="ja-JP" sz="2400" dirty="0"/>
              <a:t> Europa.]</a:t>
            </a:r>
            <a:endParaRPr lang="ja-JP" altLang="ja-JP" sz="2400" dirty="0"/>
          </a:p>
          <a:p>
            <a:r>
              <a:rPr lang="en-US" altLang="ja-JP" sz="2400" dirty="0" err="1"/>
              <a:t>Traugott</a:t>
            </a:r>
            <a:r>
              <a:rPr lang="en-US" altLang="ja-JP" sz="2400" dirty="0"/>
              <a:t>, Elizabeth </a:t>
            </a:r>
            <a:r>
              <a:rPr lang="en-US" altLang="ja-JP" sz="2400" dirty="0" err="1"/>
              <a:t>Closs</a:t>
            </a:r>
            <a:r>
              <a:rPr lang="en-US" altLang="ja-JP" sz="2400" dirty="0"/>
              <a:t> and Graeme Trousdale. 2013. </a:t>
            </a:r>
            <a:endParaRPr lang="en-US" altLang="ja-JP" sz="2400" dirty="0" smtClean="0"/>
          </a:p>
          <a:p>
            <a:r>
              <a:rPr lang="en-US" altLang="ja-JP" sz="2400" i="1" dirty="0"/>
              <a:t> </a:t>
            </a:r>
            <a:r>
              <a:rPr lang="en-US" altLang="ja-JP" sz="2400" i="1" dirty="0" smtClean="0"/>
              <a:t>     </a:t>
            </a:r>
            <a:r>
              <a:rPr lang="ja-JP" altLang="en-US" sz="2400" i="1" dirty="0" smtClean="0"/>
              <a:t>　</a:t>
            </a:r>
            <a:r>
              <a:rPr lang="en-US" altLang="ja-JP" sz="2400" i="1" dirty="0" err="1" smtClean="0"/>
              <a:t>Constructionalization</a:t>
            </a:r>
            <a:r>
              <a:rPr lang="en-US" altLang="ja-JP" sz="2400" i="1" dirty="0" smtClean="0"/>
              <a:t> </a:t>
            </a:r>
            <a:r>
              <a:rPr lang="en-US" altLang="ja-JP" sz="2400" i="1" dirty="0"/>
              <a:t>and Constructional Changes</a:t>
            </a:r>
            <a:r>
              <a:rPr lang="en-US" altLang="ja-JP" sz="2400" dirty="0"/>
              <a:t>. </a:t>
            </a:r>
          </a:p>
          <a:p>
            <a:r>
              <a:rPr lang="en-US" altLang="ja-JP" sz="2400" dirty="0"/>
              <a:t>    </a:t>
            </a:r>
            <a:r>
              <a:rPr lang="en-US" altLang="ja-JP" sz="2400" dirty="0" smtClean="0"/>
              <a:t> </a:t>
            </a:r>
            <a:r>
              <a:rPr lang="ja-JP" altLang="en-US" sz="2400" dirty="0" smtClean="0"/>
              <a:t>　</a:t>
            </a:r>
            <a:r>
              <a:rPr lang="en-US" altLang="ja-JP" sz="2400" dirty="0" smtClean="0"/>
              <a:t> </a:t>
            </a:r>
            <a:r>
              <a:rPr lang="en-US" altLang="ja-JP" sz="2400" dirty="0"/>
              <a:t>Oxford: Oxford University Press.</a:t>
            </a:r>
            <a:r>
              <a:rPr lang="ja-JP" altLang="ja-JP" sz="2400" dirty="0"/>
              <a:t>　　</a:t>
            </a:r>
            <a:endParaRPr lang="en-US" altLang="ja-JP" sz="2400" dirty="0" smtClean="0"/>
          </a:p>
          <a:p>
            <a:endParaRPr lang="en-US" altLang="ja-JP" sz="2000" dirty="0"/>
          </a:p>
          <a:p>
            <a:endParaRPr lang="en-US" altLang="ja-JP" sz="2000" dirty="0" smtClean="0"/>
          </a:p>
          <a:p>
            <a:endParaRPr lang="ja-JP" altLang="en-US" sz="2000" dirty="0"/>
          </a:p>
        </p:txBody>
      </p:sp>
      <p:sp>
        <p:nvSpPr>
          <p:cNvPr id="3" name="スライド番号プレースホルダー 2"/>
          <p:cNvSpPr>
            <a:spLocks noGrp="1"/>
          </p:cNvSpPr>
          <p:nvPr>
            <p:ph type="sldNum" sz="quarter" idx="12"/>
          </p:nvPr>
        </p:nvSpPr>
        <p:spPr/>
        <p:txBody>
          <a:bodyPr/>
          <a:lstStyle/>
          <a:p>
            <a:fld id="{2C202C00-48C9-4728-88D7-441F756F1E24}" type="slidenum">
              <a:rPr kumimoji="1" lang="ja-JP" altLang="en-US" smtClean="0"/>
              <a:pPr/>
              <a:t>27</a:t>
            </a:fld>
            <a:endParaRPr kumimoji="1" lang="ja-JP" altLang="en-US"/>
          </a:p>
        </p:txBody>
      </p:sp>
    </p:spTree>
    <p:extLst>
      <p:ext uri="{BB962C8B-B14F-4D97-AF65-F5344CB8AC3E}">
        <p14:creationId xmlns:p14="http://schemas.microsoft.com/office/powerpoint/2010/main" xmlns="" val="1444068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pPr lvl="0"/>
            <a:r>
              <a:rPr lang="en-US" altLang="ja-JP" dirty="0" smtClean="0"/>
              <a:t/>
            </a:r>
            <a:br>
              <a:rPr lang="en-US" altLang="ja-JP" dirty="0" smtClean="0"/>
            </a:br>
            <a:r>
              <a:rPr lang="ja-JP" altLang="en-US" sz="4000" dirty="0"/>
              <a:t>１．</a:t>
            </a:r>
            <a:r>
              <a:rPr lang="ja-JP" altLang="ja-JP" sz="4000" dirty="0" smtClean="0"/>
              <a:t>はじめに</a:t>
            </a:r>
            <a:br>
              <a:rPr lang="ja-JP" altLang="ja-JP" sz="4000" dirty="0" smtClean="0"/>
            </a:br>
            <a:endParaRPr kumimoji="1" lang="ja-JP" altLang="en-US" sz="4000" dirty="0"/>
          </a:p>
        </p:txBody>
      </p:sp>
      <p:sp>
        <p:nvSpPr>
          <p:cNvPr id="3" name="コンテンツ プレースホルダー 2"/>
          <p:cNvSpPr>
            <a:spLocks noGrp="1"/>
          </p:cNvSpPr>
          <p:nvPr>
            <p:ph idx="1"/>
          </p:nvPr>
        </p:nvSpPr>
        <p:spPr>
          <a:xfrm>
            <a:off x="395536" y="1268760"/>
            <a:ext cx="8229600" cy="5256584"/>
          </a:xfrm>
        </p:spPr>
        <p:txBody>
          <a:bodyPr>
            <a:normAutofit fontScale="92500" lnSpcReduction="10000"/>
          </a:bodyPr>
          <a:lstStyle/>
          <a:p>
            <a:pPr marL="0" indent="0">
              <a:buNone/>
            </a:pPr>
            <a:r>
              <a:rPr lang="ja-JP" altLang="en-US" dirty="0" smtClean="0"/>
              <a:t>　</a:t>
            </a:r>
            <a:r>
              <a:rPr lang="ja-JP" altLang="ja-JP" dirty="0" smtClean="0"/>
              <a:t>動詞 </a:t>
            </a:r>
            <a:r>
              <a:rPr lang="en-US" altLang="ja-JP" dirty="0"/>
              <a:t>‘set’ (OE </a:t>
            </a:r>
            <a:r>
              <a:rPr lang="en-US" altLang="ja-JP" dirty="0" err="1"/>
              <a:t>settan</a:t>
            </a:r>
            <a:r>
              <a:rPr lang="en-US" altLang="ja-JP" dirty="0"/>
              <a:t>)</a:t>
            </a:r>
            <a:r>
              <a:rPr lang="ja-JP" altLang="ja-JP" dirty="0"/>
              <a:t>は古英語において最も頻繁に使われた動詞の一つで</a:t>
            </a:r>
            <a:r>
              <a:rPr lang="ja-JP" altLang="ja-JP" dirty="0" smtClean="0"/>
              <a:t>ある</a:t>
            </a:r>
            <a:r>
              <a:rPr lang="ja-JP" altLang="ja-JP" dirty="0"/>
              <a:t>。その歴史は、端的に言って、中英語期以降、動詞 </a:t>
            </a:r>
            <a:r>
              <a:rPr lang="en-US" altLang="ja-JP" dirty="0"/>
              <a:t>‘put’</a:t>
            </a:r>
            <a:r>
              <a:rPr lang="ja-JP" altLang="ja-JP" dirty="0" err="1"/>
              <a:t>と拮</a:t>
            </a:r>
            <a:r>
              <a:rPr lang="ja-JP" altLang="ja-JP" dirty="0"/>
              <a:t>抗し、初期近代英語以降 </a:t>
            </a:r>
            <a:r>
              <a:rPr lang="en-US" altLang="ja-JP" dirty="0"/>
              <a:t>‘put’</a:t>
            </a:r>
            <a:r>
              <a:rPr lang="ja-JP" altLang="ja-JP" dirty="0"/>
              <a:t>に追い抜かれた、その過程において、</a:t>
            </a:r>
            <a:r>
              <a:rPr lang="en-US" altLang="ja-JP" dirty="0"/>
              <a:t>‘set’</a:t>
            </a:r>
            <a:r>
              <a:rPr lang="ja-JP" altLang="ja-JP" dirty="0"/>
              <a:t>は頻度を減らし、その用法・機能を狭めて行った。その結果、現代英語では、</a:t>
            </a:r>
            <a:r>
              <a:rPr lang="en-US" altLang="ja-JP" dirty="0"/>
              <a:t>‘set’</a:t>
            </a:r>
            <a:r>
              <a:rPr lang="ja-JP" altLang="ja-JP" dirty="0"/>
              <a:t>は頻度において高いものの、限られたパターン内で機能することが多くなった。例えば、</a:t>
            </a:r>
            <a:r>
              <a:rPr lang="en-US" altLang="ja-JP" dirty="0"/>
              <a:t> ‘set + NP + NP’ (set NP at rest), ‘set + NP + adverb/adjective/to-</a:t>
            </a:r>
            <a:r>
              <a:rPr lang="en-US" altLang="ja-JP" dirty="0" err="1"/>
              <a:t>inf</a:t>
            </a:r>
            <a:r>
              <a:rPr lang="en-US" altLang="ja-JP" dirty="0"/>
              <a:t>/-</a:t>
            </a:r>
            <a:r>
              <a:rPr lang="en-US" altLang="ja-JP" dirty="0" err="1"/>
              <a:t>ing</a:t>
            </a:r>
            <a:r>
              <a:rPr lang="en-US" altLang="ja-JP" dirty="0"/>
              <a:t>’ (</a:t>
            </a:r>
            <a:r>
              <a:rPr lang="en-US" altLang="ja-JP" i="1" dirty="0"/>
              <a:t>set NP ablaze/free, set her to wok, set the enemy flying</a:t>
            </a:r>
            <a:r>
              <a:rPr lang="en-US" altLang="ja-JP" dirty="0"/>
              <a:t>)</a:t>
            </a:r>
            <a:r>
              <a:rPr lang="ja-JP" altLang="ja-JP" dirty="0" err="1"/>
              <a:t>、</a:t>
            </a:r>
            <a:r>
              <a:rPr lang="ja-JP" altLang="ja-JP" dirty="0"/>
              <a:t>さらには句動詞</a:t>
            </a:r>
            <a:r>
              <a:rPr lang="en-US" altLang="ja-JP" dirty="0"/>
              <a:t> (</a:t>
            </a:r>
            <a:r>
              <a:rPr lang="en-US" altLang="ja-JP" i="1" dirty="0"/>
              <a:t>set out)</a:t>
            </a:r>
            <a:r>
              <a:rPr lang="ja-JP" altLang="ja-JP" dirty="0"/>
              <a:t>などである。</a:t>
            </a:r>
          </a:p>
          <a:p>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3</a:t>
            </a:fld>
            <a:endParaRPr kumimoji="1" lang="ja-JP" altLang="en-US"/>
          </a:p>
        </p:txBody>
      </p:sp>
    </p:spTree>
    <p:extLst>
      <p:ext uri="{BB962C8B-B14F-4D97-AF65-F5344CB8AC3E}">
        <p14:creationId xmlns:p14="http://schemas.microsoft.com/office/powerpoint/2010/main" xmlns="" val="57664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２．</a:t>
            </a:r>
            <a:r>
              <a:rPr kumimoji="1" lang="en-US" altLang="ja-JP" sz="3600" dirty="0" smtClean="0"/>
              <a:t>Set</a:t>
            </a:r>
            <a:r>
              <a:rPr kumimoji="1" lang="ja-JP" altLang="en-US" sz="3600" dirty="0" smtClean="0"/>
              <a:t>と</a:t>
            </a:r>
            <a:r>
              <a:rPr kumimoji="1" lang="en-US" altLang="ja-JP" sz="3600" dirty="0" smtClean="0"/>
              <a:t>put</a:t>
            </a:r>
            <a:r>
              <a:rPr kumimoji="1" lang="ja-JP" altLang="en-US" sz="3600" dirty="0" smtClean="0"/>
              <a:t>の競合</a:t>
            </a:r>
            <a:endParaRPr kumimoji="1" lang="ja-JP" altLang="en-US" sz="3600"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6525" y="1160637"/>
            <a:ext cx="8496944" cy="5452715"/>
          </a:xfrm>
          <a:prstGeom prst="rect">
            <a:avLst/>
          </a:prstGeom>
          <a:noFill/>
          <a:ln>
            <a:noFill/>
          </a:ln>
        </p:spPr>
      </p:pic>
      <p:sp>
        <p:nvSpPr>
          <p:cNvPr id="3" name="スライド番号プレースホルダー 2"/>
          <p:cNvSpPr>
            <a:spLocks noGrp="1"/>
          </p:cNvSpPr>
          <p:nvPr>
            <p:ph type="sldNum" sz="quarter" idx="12"/>
          </p:nvPr>
        </p:nvSpPr>
        <p:spPr/>
        <p:txBody>
          <a:bodyPr/>
          <a:lstStyle/>
          <a:p>
            <a:fld id="{2C202C00-48C9-4728-88D7-441F756F1E24}" type="slidenum">
              <a:rPr kumimoji="1" lang="ja-JP" altLang="en-US" smtClean="0"/>
              <a:pPr/>
              <a:t>4</a:t>
            </a:fld>
            <a:endParaRPr kumimoji="1" lang="ja-JP" altLang="en-US"/>
          </a:p>
        </p:txBody>
      </p:sp>
    </p:spTree>
    <p:extLst>
      <p:ext uri="{BB962C8B-B14F-4D97-AF65-F5344CB8AC3E}">
        <p14:creationId xmlns:p14="http://schemas.microsoft.com/office/powerpoint/2010/main" xmlns="" val="2683647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endParaRPr kumimoji="1" lang="ja-JP" altLang="en-US"/>
          </a:p>
        </p:txBody>
      </p:sp>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C202C00-48C9-4728-88D7-441F756F1E24}" type="slidenum">
              <a:rPr kumimoji="1" lang="ja-JP" altLang="en-US" smtClean="0"/>
              <a:pPr/>
              <a:t>&lt;#&gt;</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t>４</a:t>
            </a:r>
            <a:r>
              <a:rPr lang="ja-JP" altLang="en-US" sz="3200" dirty="0" smtClean="0"/>
              <a:t>．</a:t>
            </a:r>
            <a:r>
              <a:rPr lang="en-US" altLang="ja-JP" sz="3200" dirty="0" smtClean="0"/>
              <a:t>Set</a:t>
            </a:r>
            <a:r>
              <a:rPr lang="ja-JP" altLang="en-US" sz="3200" dirty="0" smtClean="0"/>
              <a:t>特有のパターン</a:t>
            </a:r>
            <a:endParaRPr kumimoji="1" lang="ja-JP" altLang="en-US" sz="3200" dirty="0"/>
          </a:p>
        </p:txBody>
      </p:sp>
      <p:sp>
        <p:nvSpPr>
          <p:cNvPr id="3" name="コンテンツ プレースホルダー 2"/>
          <p:cNvSpPr>
            <a:spLocks noGrp="1"/>
          </p:cNvSpPr>
          <p:nvPr>
            <p:ph idx="1"/>
          </p:nvPr>
        </p:nvSpPr>
        <p:spPr>
          <a:xfrm>
            <a:off x="539552" y="1268760"/>
            <a:ext cx="8424936" cy="5400600"/>
          </a:xfrm>
        </p:spPr>
        <p:txBody>
          <a:bodyPr>
            <a:normAutofit/>
          </a:bodyPr>
          <a:lstStyle/>
          <a:p>
            <a:pPr marL="457200" lvl="1" indent="0">
              <a:buNone/>
            </a:pPr>
            <a:r>
              <a:rPr lang="en-US" altLang="ja-JP" dirty="0" smtClean="0"/>
              <a:t>4.1  Set </a:t>
            </a:r>
            <a:r>
              <a:rPr lang="en-US" altLang="ja-JP" dirty="0"/>
              <a:t>+ NP + </a:t>
            </a:r>
            <a:r>
              <a:rPr lang="en-US" altLang="ja-JP" dirty="0" smtClean="0"/>
              <a:t>adverb</a:t>
            </a:r>
          </a:p>
          <a:p>
            <a:pPr marL="457200" lvl="1" indent="0">
              <a:buNone/>
            </a:pPr>
            <a:endParaRPr lang="ja-JP" altLang="ja-JP" sz="2000" dirty="0" smtClean="0"/>
          </a:p>
          <a:p>
            <a:pPr marL="0" indent="0">
              <a:buNone/>
            </a:pPr>
            <a:r>
              <a:rPr lang="en-US" altLang="ja-JP" dirty="0" smtClean="0"/>
              <a:t>(</a:t>
            </a:r>
            <a:r>
              <a:rPr lang="en-US" altLang="ja-JP" dirty="0"/>
              <a:t>1)… and with </a:t>
            </a:r>
            <a:r>
              <a:rPr lang="en-US" altLang="ja-JP" dirty="0" err="1" smtClean="0"/>
              <a:t>sqwybes</a:t>
            </a:r>
            <a:r>
              <a:rPr lang="en-US" altLang="ja-JP" dirty="0"/>
              <a:t>, and by </a:t>
            </a:r>
            <a:r>
              <a:rPr lang="en-US" altLang="ja-JP" dirty="0" err="1"/>
              <a:t>chanse</a:t>
            </a:r>
            <a:r>
              <a:rPr lang="en-US" altLang="ja-JP" dirty="0"/>
              <a:t> on fell </a:t>
            </a:r>
            <a:r>
              <a:rPr lang="en-US" altLang="ja-JP" dirty="0" smtClean="0"/>
              <a:t>on </a:t>
            </a:r>
          </a:p>
          <a:p>
            <a:pPr marL="0" indent="0">
              <a:buNone/>
            </a:pPr>
            <a:r>
              <a:rPr lang="en-US" altLang="ja-JP" dirty="0" smtClean="0"/>
              <a:t> </a:t>
            </a:r>
            <a:r>
              <a:rPr lang="ja-JP" altLang="en-US" dirty="0" smtClean="0"/>
              <a:t>　</a:t>
            </a:r>
            <a:r>
              <a:rPr lang="en-US" altLang="ja-JP" dirty="0" smtClean="0"/>
              <a:t>a</a:t>
            </a:r>
            <a:r>
              <a:rPr lang="ja-JP" altLang="en-US" dirty="0" smtClean="0"/>
              <a:t>　</a:t>
            </a:r>
            <a:r>
              <a:rPr lang="en-US" altLang="ja-JP" dirty="0" err="1" smtClean="0"/>
              <a:t>bage</a:t>
            </a:r>
            <a:r>
              <a:rPr lang="en-US" altLang="ja-JP" dirty="0" smtClean="0"/>
              <a:t> </a:t>
            </a:r>
            <a:r>
              <a:rPr lang="en-US" altLang="ja-JP" dirty="0"/>
              <a:t>of </a:t>
            </a:r>
            <a:r>
              <a:rPr lang="en-US" altLang="ja-JP" dirty="0" err="1"/>
              <a:t>gune-powdur</a:t>
            </a:r>
            <a:r>
              <a:rPr lang="en-US" altLang="ja-JP" dirty="0"/>
              <a:t> and </a:t>
            </a:r>
            <a:r>
              <a:rPr lang="en-US" altLang="ja-JP" i="1" dirty="0"/>
              <a:t>set</a:t>
            </a:r>
            <a:r>
              <a:rPr lang="en-US" altLang="ja-JP" dirty="0"/>
              <a:t> </a:t>
            </a:r>
            <a:r>
              <a:rPr lang="en-US" altLang="ja-JP" dirty="0" err="1"/>
              <a:t>dyvers</a:t>
            </a:r>
            <a:r>
              <a:rPr lang="en-US" altLang="ja-JP" dirty="0"/>
              <a:t> </a:t>
            </a:r>
            <a:r>
              <a:rPr lang="en-US" altLang="ja-JP" dirty="0" smtClean="0"/>
              <a:t>men</a:t>
            </a:r>
          </a:p>
          <a:p>
            <a:pPr marL="0" indent="0">
              <a:buNone/>
            </a:pPr>
            <a:r>
              <a:rPr lang="en-US" altLang="ja-JP" dirty="0" smtClean="0"/>
              <a:t>     </a:t>
            </a:r>
            <a:r>
              <a:rPr lang="en-US" altLang="ja-JP" i="1" dirty="0" smtClean="0"/>
              <a:t>afire</a:t>
            </a:r>
            <a:r>
              <a:rPr lang="en-US" altLang="ja-JP" dirty="0" smtClean="0"/>
              <a:t>…      (1553-59 </a:t>
            </a:r>
            <a:r>
              <a:rPr lang="en-US" altLang="ja-JP" dirty="0" err="1" smtClean="0"/>
              <a:t>Machyn</a:t>
            </a:r>
            <a:r>
              <a:rPr lang="en-US" altLang="ja-JP" dirty="0" smtClean="0"/>
              <a:t>, The Diary of Henry</a:t>
            </a:r>
          </a:p>
          <a:p>
            <a:pPr marL="0" indent="0">
              <a:buNone/>
            </a:pPr>
            <a:r>
              <a:rPr lang="en-US" altLang="ja-JP" dirty="0"/>
              <a:t> </a:t>
            </a:r>
            <a:r>
              <a:rPr lang="en-US" altLang="ja-JP" dirty="0" smtClean="0"/>
              <a:t>    </a:t>
            </a:r>
            <a:r>
              <a:rPr lang="en-US" altLang="ja-JP" dirty="0" err="1" smtClean="0"/>
              <a:t>Machyn</a:t>
            </a:r>
            <a:r>
              <a:rPr lang="en-US" altLang="ja-JP" dirty="0" smtClean="0"/>
              <a:t>)  [HC]</a:t>
            </a:r>
          </a:p>
          <a:p>
            <a:pPr marL="0" lvl="0" indent="0">
              <a:buNone/>
            </a:pPr>
            <a:r>
              <a:rPr lang="en-US" altLang="ja-JP" dirty="0" smtClean="0"/>
              <a:t>(2)We</a:t>
            </a:r>
            <a:r>
              <a:rPr lang="en-US" altLang="ja-JP" i="1" dirty="0" smtClean="0"/>
              <a:t> </a:t>
            </a:r>
            <a:r>
              <a:rPr lang="en-US" altLang="ja-JP" i="1" dirty="0"/>
              <a:t>set aside</a:t>
            </a:r>
            <a:r>
              <a:rPr lang="en-US" altLang="ja-JP" dirty="0"/>
              <a:t> the action of the planets and the </a:t>
            </a:r>
            <a:endParaRPr lang="en-US" altLang="ja-JP" dirty="0" smtClean="0"/>
          </a:p>
          <a:p>
            <a:pPr marL="0" lvl="0" indent="0">
              <a:buNone/>
            </a:pPr>
            <a:r>
              <a:rPr lang="en-US" altLang="ja-JP" dirty="0"/>
              <a:t> </a:t>
            </a:r>
            <a:r>
              <a:rPr lang="en-US" altLang="ja-JP" dirty="0" smtClean="0"/>
              <a:t>    influence </a:t>
            </a:r>
            <a:r>
              <a:rPr lang="en-US" altLang="ja-JP" dirty="0"/>
              <a:t>of the figures of the sun, earth and </a:t>
            </a:r>
            <a:endParaRPr lang="en-US" altLang="ja-JP" dirty="0" smtClean="0"/>
          </a:p>
          <a:p>
            <a:pPr marL="0" lvl="0" indent="0">
              <a:buNone/>
            </a:pPr>
            <a:r>
              <a:rPr lang="en-US" altLang="ja-JP" dirty="0"/>
              <a:t> </a:t>
            </a:r>
            <a:r>
              <a:rPr lang="en-US" altLang="ja-JP" dirty="0" smtClean="0"/>
              <a:t>    moon</a:t>
            </a:r>
            <a:r>
              <a:rPr lang="en-US" altLang="ja-JP" dirty="0"/>
              <a:t>…     (1878 hill. s6a)     [AC]</a:t>
            </a:r>
            <a:endParaRPr lang="ja-JP"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6</a:t>
            </a:fld>
            <a:endParaRPr kumimoji="1" lang="ja-JP" altLang="en-US"/>
          </a:p>
        </p:txBody>
      </p:sp>
    </p:spTree>
    <p:extLst>
      <p:ext uri="{BB962C8B-B14F-4D97-AF65-F5344CB8AC3E}">
        <p14:creationId xmlns:p14="http://schemas.microsoft.com/office/powerpoint/2010/main" xmlns="" val="2374123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lvl="1" algn="ctr" rtl="0">
              <a:spcBef>
                <a:spcPct val="0"/>
              </a:spcBef>
            </a:pPr>
            <a:r>
              <a:rPr lang="en-US" altLang="ja-JP" sz="3200" dirty="0" smtClean="0"/>
              <a:t/>
            </a:r>
            <a:br>
              <a:rPr lang="en-US" altLang="ja-JP" sz="3200" dirty="0" smtClean="0"/>
            </a:br>
            <a:r>
              <a:rPr lang="ja-JP" altLang="en-US" sz="3200" dirty="0" smtClean="0"/>
              <a:t>４．</a:t>
            </a:r>
            <a:r>
              <a:rPr lang="en-US" altLang="ja-JP" sz="3200" dirty="0" smtClean="0"/>
              <a:t>Set</a:t>
            </a:r>
            <a:r>
              <a:rPr lang="ja-JP" altLang="en-US" sz="3200" dirty="0" smtClean="0"/>
              <a:t>特有のパターン</a:t>
            </a:r>
            <a:r>
              <a:rPr lang="ja-JP" altLang="ja-JP" sz="3200" dirty="0"/>
              <a:t/>
            </a:r>
            <a:br>
              <a:rPr lang="ja-JP" altLang="ja-JP" sz="3200" dirty="0"/>
            </a:br>
            <a:endParaRPr kumimoji="1" lang="ja-JP" altLang="en-US" sz="3200" dirty="0"/>
          </a:p>
        </p:txBody>
      </p:sp>
      <p:sp>
        <p:nvSpPr>
          <p:cNvPr id="3" name="コンテンツ プレースホルダー 2"/>
          <p:cNvSpPr>
            <a:spLocks noGrp="1"/>
          </p:cNvSpPr>
          <p:nvPr>
            <p:ph idx="1"/>
          </p:nvPr>
        </p:nvSpPr>
        <p:spPr/>
        <p:txBody>
          <a:bodyPr>
            <a:normAutofit fontScale="85000" lnSpcReduction="10000"/>
          </a:bodyPr>
          <a:lstStyle/>
          <a:p>
            <a:pPr marL="457200" lvl="1" indent="0">
              <a:buNone/>
            </a:pPr>
            <a:r>
              <a:rPr lang="en-US" altLang="ja-JP" dirty="0" smtClean="0"/>
              <a:t>4.2 </a:t>
            </a:r>
            <a:r>
              <a:rPr lang="ja-JP" altLang="ja-JP" dirty="0" smtClean="0"/>
              <a:t> </a:t>
            </a:r>
            <a:r>
              <a:rPr lang="en-US" altLang="ja-JP" dirty="0"/>
              <a:t>Set + NP + adjective</a:t>
            </a:r>
            <a:endParaRPr lang="ja-JP" altLang="ja-JP" sz="2000" dirty="0"/>
          </a:p>
          <a:p>
            <a:pPr marL="0" indent="0">
              <a:buNone/>
            </a:pPr>
            <a:r>
              <a:rPr lang="en-US" altLang="ja-JP" dirty="0"/>
              <a:t> (3) </a:t>
            </a:r>
            <a:r>
              <a:rPr lang="en-US" altLang="ja-JP" dirty="0" err="1"/>
              <a:t>Thats</a:t>
            </a:r>
            <a:r>
              <a:rPr lang="en-US" altLang="ja-JP" dirty="0"/>
              <a:t> a snare said I: which all people may </a:t>
            </a:r>
            <a:r>
              <a:rPr lang="en-US" altLang="ja-JP" dirty="0" smtClean="0"/>
              <a:t>take</a:t>
            </a:r>
          </a:p>
          <a:p>
            <a:pPr marL="0" indent="0">
              <a:buNone/>
            </a:pPr>
            <a:r>
              <a:rPr lang="ja-JP" altLang="en-US" dirty="0"/>
              <a:t>　</a:t>
            </a:r>
            <a:r>
              <a:rPr lang="ja-JP" altLang="en-US" dirty="0" smtClean="0"/>
              <a:t>　</a:t>
            </a:r>
            <a:r>
              <a:rPr lang="en-US" altLang="ja-JP" dirty="0" smtClean="0"/>
              <a:t> </a:t>
            </a:r>
            <a:r>
              <a:rPr lang="en-US" altLang="ja-JP" dirty="0"/>
              <a:t>notice of: for I ought to bee </a:t>
            </a:r>
            <a:r>
              <a:rPr lang="en-US" altLang="ja-JP" i="1" dirty="0"/>
              <a:t>sett free </a:t>
            </a:r>
            <a:r>
              <a:rPr lang="en-US" altLang="ja-JP" dirty="0"/>
              <a:t>from ye </a:t>
            </a:r>
            <a:endParaRPr lang="en-US" altLang="ja-JP" dirty="0" smtClean="0"/>
          </a:p>
          <a:p>
            <a:pPr marL="0" indent="0">
              <a:buNone/>
            </a:pPr>
            <a:r>
              <a:rPr lang="ja-JP" altLang="en-US" dirty="0" smtClean="0"/>
              <a:t>　　</a:t>
            </a:r>
            <a:r>
              <a:rPr lang="en-US" altLang="ja-JP" dirty="0" err="1" smtClean="0"/>
              <a:t>goaler</a:t>
            </a:r>
            <a:r>
              <a:rPr lang="en-US" altLang="ja-JP" dirty="0"/>
              <a:t>…        (1694 Fox, The Journal of George Fox)  </a:t>
            </a:r>
            <a:endParaRPr lang="en-US" altLang="ja-JP" dirty="0" smtClean="0"/>
          </a:p>
          <a:p>
            <a:pPr marL="0" indent="0">
              <a:buNone/>
            </a:pPr>
            <a:r>
              <a:rPr lang="ja-JP" altLang="en-US" dirty="0"/>
              <a:t>　</a:t>
            </a:r>
            <a:r>
              <a:rPr lang="ja-JP" altLang="en-US" dirty="0" smtClean="0"/>
              <a:t>　</a:t>
            </a:r>
            <a:r>
              <a:rPr lang="en-US" altLang="ja-JP" dirty="0" smtClean="0"/>
              <a:t>[</a:t>
            </a:r>
            <a:r>
              <a:rPr lang="en-US" altLang="ja-JP" dirty="0"/>
              <a:t>HC]</a:t>
            </a:r>
            <a:endParaRPr lang="ja-JP" altLang="ja-JP" sz="2400" dirty="0"/>
          </a:p>
          <a:p>
            <a:pPr marL="0" indent="0">
              <a:buNone/>
            </a:pPr>
            <a:r>
              <a:rPr lang="en-US" altLang="ja-JP" dirty="0"/>
              <a:t> (4) You are now, sir John, </a:t>
            </a:r>
            <a:r>
              <a:rPr lang="en-US" altLang="ja-JP" i="1" dirty="0"/>
              <a:t>set free </a:t>
            </a:r>
            <a:r>
              <a:rPr lang="en-US" altLang="ja-JP" dirty="0"/>
              <a:t>in the world. Both from </a:t>
            </a:r>
            <a:endParaRPr lang="en-US" altLang="ja-JP" dirty="0" smtClean="0"/>
          </a:p>
          <a:p>
            <a:pPr marL="0" indent="0">
              <a:buNone/>
            </a:pPr>
            <a:r>
              <a:rPr lang="ja-JP" altLang="en-US" dirty="0"/>
              <a:t>　</a:t>
            </a:r>
            <a:r>
              <a:rPr lang="ja-JP" altLang="en-US" dirty="0" smtClean="0"/>
              <a:t>　　</a:t>
            </a:r>
            <a:r>
              <a:rPr lang="en-US" altLang="ja-JP" dirty="0" smtClean="0"/>
              <a:t>debt </a:t>
            </a:r>
            <a:r>
              <a:rPr lang="en-US" altLang="ja-JP" dirty="0"/>
              <a:t>and all restraint…      (1727 </a:t>
            </a:r>
            <a:r>
              <a:rPr lang="en-US" altLang="ja-JP" dirty="0" err="1"/>
              <a:t>davy</a:t>
            </a:r>
            <a:r>
              <a:rPr lang="en-US" altLang="ja-JP" dirty="0"/>
              <a:t>. f3b)   [AC]</a:t>
            </a:r>
            <a:endParaRPr lang="ja-JP" altLang="ja-JP" sz="2400" dirty="0"/>
          </a:p>
          <a:p>
            <a:pPr marL="0" indent="0">
              <a:buNone/>
            </a:pPr>
            <a:r>
              <a:rPr lang="en-US" altLang="ja-JP" dirty="0"/>
              <a:t> (5) Who make people laugh, or</a:t>
            </a:r>
            <a:r>
              <a:rPr lang="en-US" altLang="ja-JP" i="1" dirty="0"/>
              <a:t> set</a:t>
            </a:r>
            <a:r>
              <a:rPr lang="en-US" altLang="ja-JP" dirty="0"/>
              <a:t> them </a:t>
            </a:r>
            <a:r>
              <a:rPr lang="en-US" altLang="ja-JP" i="1" dirty="0"/>
              <a:t>asleep.</a:t>
            </a:r>
            <a:r>
              <a:rPr lang="en-US" altLang="ja-JP" dirty="0"/>
              <a:t>   (1780 </a:t>
            </a:r>
            <a:endParaRPr lang="en-US" altLang="ja-JP" dirty="0" smtClean="0"/>
          </a:p>
          <a:p>
            <a:pPr marL="0" indent="0">
              <a:buNone/>
            </a:pPr>
            <a:r>
              <a:rPr lang="ja-JP" altLang="en-US" dirty="0"/>
              <a:t>　</a:t>
            </a:r>
            <a:r>
              <a:rPr lang="ja-JP" altLang="en-US" dirty="0" smtClean="0"/>
              <a:t>　</a:t>
            </a:r>
            <a:r>
              <a:rPr lang="en-US" altLang="ja-JP" dirty="0" smtClean="0"/>
              <a:t>Mirror </a:t>
            </a:r>
            <a:r>
              <a:rPr lang="en-US" altLang="ja-JP" dirty="0"/>
              <a:t>No.92)  [OED]</a:t>
            </a:r>
            <a:endParaRPr lang="ja-JP" altLang="ja-JP" sz="2400" dirty="0"/>
          </a:p>
          <a:p>
            <a:pPr marL="0" indent="0">
              <a:buNone/>
            </a:pPr>
            <a:r>
              <a:rPr kumimoji="1" lang="ja-JP" altLang="en-US"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7</a:t>
            </a:fld>
            <a:endParaRPr kumimoji="1" lang="ja-JP" altLang="en-US"/>
          </a:p>
        </p:txBody>
      </p:sp>
    </p:spTree>
    <p:extLst>
      <p:ext uri="{BB962C8B-B14F-4D97-AF65-F5344CB8AC3E}">
        <p14:creationId xmlns:p14="http://schemas.microsoft.com/office/powerpoint/2010/main" xmlns="" val="435563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４．</a:t>
            </a:r>
            <a:r>
              <a:rPr lang="en-US" altLang="ja-JP" sz="3200" dirty="0" smtClean="0"/>
              <a:t>Set</a:t>
            </a:r>
            <a:r>
              <a:rPr lang="ja-JP" altLang="en-US" sz="3200" dirty="0" smtClean="0"/>
              <a:t>特有のパターン</a:t>
            </a:r>
            <a:endParaRPr kumimoji="1" lang="ja-JP" altLang="en-US" sz="3200" dirty="0"/>
          </a:p>
        </p:txBody>
      </p:sp>
      <p:sp>
        <p:nvSpPr>
          <p:cNvPr id="3" name="コンテンツ プレースホルダー 2"/>
          <p:cNvSpPr>
            <a:spLocks noGrp="1"/>
          </p:cNvSpPr>
          <p:nvPr>
            <p:ph idx="1"/>
          </p:nvPr>
        </p:nvSpPr>
        <p:spPr>
          <a:xfrm>
            <a:off x="395536" y="1124744"/>
            <a:ext cx="8640960" cy="5544616"/>
          </a:xfrm>
        </p:spPr>
        <p:txBody>
          <a:bodyPr>
            <a:normAutofit fontScale="77500" lnSpcReduction="20000"/>
          </a:bodyPr>
          <a:lstStyle/>
          <a:p>
            <a:pPr marL="457200" lvl="1" indent="0">
              <a:lnSpc>
                <a:spcPct val="110000"/>
              </a:lnSpc>
              <a:buNone/>
            </a:pPr>
            <a:r>
              <a:rPr lang="en-US" altLang="ja-JP" sz="3600" dirty="0" smtClean="0"/>
              <a:t>4.3  Set </a:t>
            </a:r>
            <a:r>
              <a:rPr lang="en-US" altLang="ja-JP" sz="3600" dirty="0"/>
              <a:t>+ NP + to-</a:t>
            </a:r>
            <a:r>
              <a:rPr lang="en-US" altLang="ja-JP" sz="3600" dirty="0" err="1"/>
              <a:t>inf</a:t>
            </a:r>
            <a:endParaRPr lang="ja-JP" altLang="ja-JP" sz="3600" dirty="0"/>
          </a:p>
          <a:p>
            <a:pPr marL="0" indent="0">
              <a:lnSpc>
                <a:spcPct val="110000"/>
              </a:lnSpc>
              <a:buNone/>
            </a:pPr>
            <a:r>
              <a:rPr lang="en-US" altLang="ja-JP" dirty="0"/>
              <a:t> (6) Aaron </a:t>
            </a:r>
            <a:r>
              <a:rPr lang="en-US" altLang="ja-JP" dirty="0" err="1"/>
              <a:t>bissop</a:t>
            </a:r>
            <a:r>
              <a:rPr lang="en-US" altLang="ja-JP" dirty="0"/>
              <a:t>, </a:t>
            </a:r>
            <a:r>
              <a:rPr lang="en-US" altLang="ja-JP" dirty="0" err="1"/>
              <a:t>oðere</a:t>
            </a:r>
            <a:r>
              <a:rPr lang="en-US" altLang="ja-JP" dirty="0"/>
              <a:t> of </a:t>
            </a:r>
            <a:r>
              <a:rPr lang="en-US" altLang="ja-JP" dirty="0" err="1"/>
              <a:t>ðat</a:t>
            </a:r>
            <a:r>
              <a:rPr lang="en-US" altLang="ja-JP" dirty="0"/>
              <a:t> kin, </a:t>
            </a:r>
            <a:r>
              <a:rPr lang="en-US" altLang="ja-JP" i="1" dirty="0" err="1"/>
              <a:t>Sette</a:t>
            </a:r>
            <a:r>
              <a:rPr lang="en-US" altLang="ja-JP" dirty="0"/>
              <a:t> he </a:t>
            </a:r>
            <a:r>
              <a:rPr lang="en-US" altLang="ja-JP" i="1" dirty="0"/>
              <a:t>hem for </a:t>
            </a:r>
            <a:r>
              <a:rPr lang="en-US" altLang="ja-JP" i="1" dirty="0" smtClean="0"/>
              <a:t>to </a:t>
            </a:r>
            <a:r>
              <a:rPr lang="en-US" altLang="ja-JP" i="1" dirty="0" err="1" smtClean="0"/>
              <a:t>seruen</a:t>
            </a:r>
            <a:r>
              <a:rPr lang="en-US" altLang="ja-JP" dirty="0" smtClean="0"/>
              <a:t>  </a:t>
            </a:r>
          </a:p>
          <a:p>
            <a:pPr marL="0" indent="0">
              <a:lnSpc>
                <a:spcPct val="110000"/>
              </a:lnSpc>
              <a:buNone/>
            </a:pPr>
            <a:r>
              <a:rPr lang="en-US" altLang="ja-JP" dirty="0"/>
              <a:t> </a:t>
            </a:r>
            <a:r>
              <a:rPr lang="en-US" altLang="ja-JP" dirty="0" smtClean="0"/>
              <a:t>      </a:t>
            </a:r>
            <a:r>
              <a:rPr lang="en-US" altLang="ja-JP" dirty="0" err="1" smtClean="0"/>
              <a:t>ðor</a:t>
            </a:r>
            <a:r>
              <a:rPr lang="en-US" altLang="ja-JP" dirty="0" smtClean="0"/>
              <a:t>-in</a:t>
            </a:r>
            <a:r>
              <a:rPr lang="en-US" altLang="ja-JP" dirty="0"/>
              <a:t>.  (Bishop Aaron, the other of that </a:t>
            </a:r>
            <a:r>
              <a:rPr lang="en-US" altLang="ja-JP" dirty="0" smtClean="0"/>
              <a:t> kin</a:t>
            </a:r>
            <a:r>
              <a:rPr lang="en-US" altLang="ja-JP" dirty="0"/>
              <a:t>, he set them to </a:t>
            </a:r>
            <a:endParaRPr lang="en-US" altLang="ja-JP" dirty="0" smtClean="0"/>
          </a:p>
          <a:p>
            <a:pPr marL="0" indent="0">
              <a:lnSpc>
                <a:spcPct val="110000"/>
              </a:lnSpc>
              <a:buNone/>
            </a:pPr>
            <a:r>
              <a:rPr lang="en-US" altLang="ja-JP" dirty="0"/>
              <a:t> </a:t>
            </a:r>
            <a:r>
              <a:rPr lang="en-US" altLang="ja-JP" dirty="0" smtClean="0"/>
              <a:t>      serve </a:t>
            </a:r>
            <a:r>
              <a:rPr lang="en-US" altLang="ja-JP" dirty="0"/>
              <a:t>in that place) ( </a:t>
            </a:r>
            <a:r>
              <a:rPr lang="en-US" altLang="ja-JP" dirty="0" smtClean="0"/>
              <a:t>a1250   Gen</a:t>
            </a:r>
            <a:r>
              <a:rPr lang="en-US" altLang="ja-JP" dirty="0"/>
              <a:t>. &amp; Ex. 3634)  [OED</a:t>
            </a:r>
            <a:r>
              <a:rPr lang="en-US" altLang="ja-JP" dirty="0" smtClean="0"/>
              <a:t>]</a:t>
            </a:r>
          </a:p>
          <a:p>
            <a:pPr marL="0" indent="0">
              <a:lnSpc>
                <a:spcPct val="110000"/>
              </a:lnSpc>
              <a:buNone/>
            </a:pPr>
            <a:endParaRPr lang="ja-JP" altLang="ja-JP" sz="2400" dirty="0"/>
          </a:p>
          <a:p>
            <a:pPr marL="0" indent="0">
              <a:lnSpc>
                <a:spcPct val="110000"/>
              </a:lnSpc>
              <a:buNone/>
            </a:pPr>
            <a:r>
              <a:rPr lang="en-US" altLang="ja-JP" dirty="0"/>
              <a:t> (7) … for he </a:t>
            </a:r>
            <a:r>
              <a:rPr lang="en-US" altLang="ja-JP" dirty="0" err="1"/>
              <a:t>draweþ</a:t>
            </a:r>
            <a:r>
              <a:rPr lang="en-US" altLang="ja-JP" dirty="0"/>
              <a:t> </a:t>
            </a:r>
            <a:r>
              <a:rPr lang="en-US" altLang="ja-JP" dirty="0" err="1"/>
              <a:t>hym</a:t>
            </a:r>
            <a:r>
              <a:rPr lang="en-US" altLang="ja-JP" dirty="0"/>
              <a:t> </a:t>
            </a:r>
            <a:r>
              <a:rPr lang="en-US" altLang="ja-JP" dirty="0" err="1"/>
              <a:t>awey</a:t>
            </a:r>
            <a:r>
              <a:rPr lang="en-US" altLang="ja-JP" dirty="0"/>
              <a:t> from all </a:t>
            </a:r>
            <a:r>
              <a:rPr lang="en-US" altLang="ja-JP" dirty="0" err="1"/>
              <a:t>besynesse</a:t>
            </a:r>
            <a:r>
              <a:rPr lang="en-US" altLang="ja-JP" dirty="0"/>
              <a:t> </a:t>
            </a:r>
            <a:r>
              <a:rPr lang="en-US" altLang="ja-JP" dirty="0" smtClean="0"/>
              <a:t>and  </a:t>
            </a:r>
            <a:r>
              <a:rPr lang="en-US" altLang="ja-JP" i="1" dirty="0" smtClean="0"/>
              <a:t>set </a:t>
            </a:r>
            <a:r>
              <a:rPr lang="en-US" altLang="ja-JP" i="1" dirty="0" err="1"/>
              <a:t>hym</a:t>
            </a:r>
            <a:r>
              <a:rPr lang="en-US" altLang="ja-JP" i="1" dirty="0"/>
              <a:t> al </a:t>
            </a:r>
            <a:endParaRPr lang="en-US" altLang="ja-JP" i="1" dirty="0" smtClean="0"/>
          </a:p>
          <a:p>
            <a:pPr marL="0" indent="0">
              <a:lnSpc>
                <a:spcPct val="110000"/>
              </a:lnSpc>
              <a:buNone/>
            </a:pPr>
            <a:r>
              <a:rPr lang="en-US" altLang="ja-JP" i="1" dirty="0"/>
              <a:t> </a:t>
            </a:r>
            <a:r>
              <a:rPr lang="en-US" altLang="ja-JP" i="1" dirty="0" smtClean="0"/>
              <a:t>      to </a:t>
            </a:r>
            <a:r>
              <a:rPr lang="en-US" altLang="ja-JP" i="1" dirty="0" err="1"/>
              <a:t>serue</a:t>
            </a:r>
            <a:r>
              <a:rPr lang="en-US" altLang="ja-JP" i="1" dirty="0"/>
              <a:t> </a:t>
            </a:r>
            <a:r>
              <a:rPr lang="en-US" altLang="ja-JP" dirty="0"/>
              <a:t>God…  (for he draws </a:t>
            </a:r>
            <a:r>
              <a:rPr lang="en-US" altLang="ja-JP" dirty="0" err="1"/>
              <a:t>hyself</a:t>
            </a:r>
            <a:r>
              <a:rPr lang="en-US" altLang="ja-JP" dirty="0"/>
              <a:t> from all </a:t>
            </a:r>
            <a:r>
              <a:rPr lang="en-US" altLang="ja-JP" dirty="0" smtClean="0"/>
              <a:t>business </a:t>
            </a:r>
            <a:r>
              <a:rPr lang="en-US" altLang="ja-JP" dirty="0"/>
              <a:t>and set </a:t>
            </a:r>
            <a:endParaRPr lang="en-US" altLang="ja-JP" dirty="0" smtClean="0"/>
          </a:p>
          <a:p>
            <a:pPr marL="0" indent="0">
              <a:lnSpc>
                <a:spcPct val="110000"/>
              </a:lnSpc>
              <a:buNone/>
            </a:pPr>
            <a:r>
              <a:rPr lang="en-US" altLang="ja-JP" dirty="0"/>
              <a:t> </a:t>
            </a:r>
            <a:r>
              <a:rPr lang="en-US" altLang="ja-JP" dirty="0" smtClean="0"/>
              <a:t>      himself </a:t>
            </a:r>
            <a:r>
              <a:rPr lang="en-US" altLang="ja-JP" dirty="0"/>
              <a:t>all to serve God…) (</a:t>
            </a:r>
            <a:r>
              <a:rPr lang="en-US" altLang="ja-JP" dirty="0" err="1"/>
              <a:t>d.c.</a:t>
            </a:r>
            <a:r>
              <a:rPr lang="en-US" altLang="ja-JP" dirty="0"/>
              <a:t> 1450 </a:t>
            </a:r>
            <a:r>
              <a:rPr lang="en-US" altLang="ja-JP" dirty="0" smtClean="0"/>
              <a:t>  (</a:t>
            </a:r>
            <a:r>
              <a:rPr lang="en-US" altLang="ja-JP" dirty="0"/>
              <a:t>c1400) The Book </a:t>
            </a:r>
            <a:r>
              <a:rPr lang="en-US" altLang="ja-JP" dirty="0" smtClean="0"/>
              <a:t>of</a:t>
            </a:r>
          </a:p>
          <a:p>
            <a:pPr marL="0" indent="0">
              <a:lnSpc>
                <a:spcPct val="110000"/>
              </a:lnSpc>
              <a:buNone/>
            </a:pPr>
            <a:r>
              <a:rPr lang="en-US" altLang="ja-JP" dirty="0"/>
              <a:t> </a:t>
            </a:r>
            <a:r>
              <a:rPr lang="en-US" altLang="ja-JP" dirty="0" smtClean="0"/>
              <a:t>      </a:t>
            </a:r>
            <a:r>
              <a:rPr lang="en-US" altLang="ja-JP" dirty="0"/>
              <a:t>Vices and Virtues)  [HC</a:t>
            </a:r>
            <a:r>
              <a:rPr lang="en-US" altLang="ja-JP" dirty="0" smtClean="0"/>
              <a:t>]</a:t>
            </a:r>
          </a:p>
          <a:p>
            <a:pPr marL="0" indent="0">
              <a:lnSpc>
                <a:spcPct val="110000"/>
              </a:lnSpc>
              <a:buNone/>
            </a:pPr>
            <a:endParaRPr lang="ja-JP" altLang="ja-JP" sz="2400" dirty="0"/>
          </a:p>
          <a:p>
            <a:pPr marL="0" indent="0">
              <a:lnSpc>
                <a:spcPct val="110000"/>
              </a:lnSpc>
              <a:buNone/>
            </a:pPr>
            <a:r>
              <a:rPr lang="en-US" altLang="ja-JP" dirty="0"/>
              <a:t> (8) …</a:t>
            </a:r>
            <a:r>
              <a:rPr lang="en-US" altLang="ja-JP" dirty="0" err="1"/>
              <a:t>hee</a:t>
            </a:r>
            <a:r>
              <a:rPr lang="en-US" altLang="ja-JP" dirty="0"/>
              <a:t> did </a:t>
            </a:r>
            <a:r>
              <a:rPr lang="en-US" altLang="ja-JP" i="1" dirty="0"/>
              <a:t>set </a:t>
            </a:r>
            <a:r>
              <a:rPr lang="en-US" altLang="ja-JP" i="1" dirty="0" err="1"/>
              <a:t>workemen</a:t>
            </a:r>
            <a:r>
              <a:rPr lang="en-US" altLang="ja-JP" i="1" dirty="0"/>
              <a:t> to </a:t>
            </a:r>
            <a:r>
              <a:rPr lang="en-US" altLang="ja-JP" i="1" dirty="0" err="1"/>
              <a:t>digge</a:t>
            </a:r>
            <a:r>
              <a:rPr lang="en-US" altLang="ja-JP" dirty="0"/>
              <a:t> with </a:t>
            </a:r>
            <a:r>
              <a:rPr lang="en-US" altLang="ja-JP" dirty="0" err="1"/>
              <a:t>Mattoches</a:t>
            </a:r>
            <a:r>
              <a:rPr lang="en-US" altLang="ja-JP" dirty="0"/>
              <a:t>, Pick-axes, </a:t>
            </a:r>
            <a:endParaRPr lang="en-US" altLang="ja-JP" dirty="0" smtClean="0"/>
          </a:p>
          <a:p>
            <a:pPr marL="0" indent="0">
              <a:lnSpc>
                <a:spcPct val="110000"/>
              </a:lnSpc>
              <a:buNone/>
            </a:pPr>
            <a:r>
              <a:rPr lang="en-US" altLang="ja-JP" dirty="0"/>
              <a:t> </a:t>
            </a:r>
            <a:r>
              <a:rPr lang="en-US" altLang="ja-JP" dirty="0" smtClean="0"/>
              <a:t>      and </a:t>
            </a:r>
            <a:r>
              <a:rPr lang="en-US" altLang="ja-JP" dirty="0"/>
              <a:t>other instruments fit for such purposes.  (d.1630 Taylor, </a:t>
            </a:r>
            <a:endParaRPr lang="en-US" altLang="ja-JP" dirty="0" smtClean="0"/>
          </a:p>
          <a:p>
            <a:pPr marL="0" indent="0">
              <a:lnSpc>
                <a:spcPct val="110000"/>
              </a:lnSpc>
              <a:buNone/>
            </a:pPr>
            <a:r>
              <a:rPr lang="en-US" altLang="ja-JP" dirty="0"/>
              <a:t> </a:t>
            </a:r>
            <a:r>
              <a:rPr lang="en-US" altLang="ja-JP" dirty="0" smtClean="0"/>
              <a:t>      The </a:t>
            </a:r>
            <a:r>
              <a:rPr lang="en-US" altLang="ja-JP" dirty="0" err="1"/>
              <a:t>Pennyles</a:t>
            </a:r>
            <a:r>
              <a:rPr lang="en-US" altLang="ja-JP" dirty="0"/>
              <a:t> Pilgrimage)  [HC]</a:t>
            </a:r>
            <a:endParaRPr lang="ja-JP" altLang="ja-JP" sz="24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8</a:t>
            </a:fld>
            <a:endParaRPr kumimoji="1" lang="ja-JP" altLang="en-US"/>
          </a:p>
        </p:txBody>
      </p:sp>
    </p:spTree>
    <p:extLst>
      <p:ext uri="{BB962C8B-B14F-4D97-AF65-F5344CB8AC3E}">
        <p14:creationId xmlns:p14="http://schemas.microsoft.com/office/powerpoint/2010/main" xmlns="" val="3388079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４．</a:t>
            </a:r>
            <a:r>
              <a:rPr lang="en-US" altLang="ja-JP" sz="3200" dirty="0" smtClean="0"/>
              <a:t>Set</a:t>
            </a:r>
            <a:r>
              <a:rPr lang="ja-JP" altLang="en-US" sz="3200" dirty="0" smtClean="0"/>
              <a:t>特有のパターン</a:t>
            </a:r>
            <a:endParaRPr kumimoji="1" lang="ja-JP" altLang="en-US" sz="3200" dirty="0"/>
          </a:p>
        </p:txBody>
      </p:sp>
      <p:sp>
        <p:nvSpPr>
          <p:cNvPr id="3" name="コンテンツ プレースホルダー 2"/>
          <p:cNvSpPr>
            <a:spLocks noGrp="1"/>
          </p:cNvSpPr>
          <p:nvPr>
            <p:ph idx="1"/>
          </p:nvPr>
        </p:nvSpPr>
        <p:spPr>
          <a:xfrm>
            <a:off x="179512" y="1124744"/>
            <a:ext cx="8856984" cy="5616624"/>
          </a:xfrm>
        </p:spPr>
        <p:txBody>
          <a:bodyPr/>
          <a:lstStyle/>
          <a:p>
            <a:pPr marL="0" indent="0">
              <a:buNone/>
            </a:pPr>
            <a:r>
              <a:rPr lang="en-US" altLang="ja-JP" dirty="0" smtClean="0"/>
              <a:t>4.4  Set </a:t>
            </a:r>
            <a:r>
              <a:rPr lang="en-US" altLang="ja-JP" dirty="0"/>
              <a:t>+ NP + </a:t>
            </a:r>
            <a:r>
              <a:rPr lang="en-US" altLang="ja-JP" dirty="0" err="1"/>
              <a:t>ing</a:t>
            </a:r>
            <a:endParaRPr lang="ja-JP" altLang="ja-JP" dirty="0"/>
          </a:p>
          <a:p>
            <a:pPr marL="0" indent="0">
              <a:buNone/>
            </a:pPr>
            <a:r>
              <a:rPr lang="en-US" altLang="ja-JP" dirty="0" smtClean="0"/>
              <a:t> </a:t>
            </a:r>
            <a:r>
              <a:rPr lang="en-US" altLang="ja-JP" dirty="0"/>
              <a:t>(9) And then he laughed &amp;</a:t>
            </a:r>
            <a:r>
              <a:rPr lang="en-US" altLang="ja-JP" i="1" dirty="0"/>
              <a:t> set others </a:t>
            </a:r>
            <a:r>
              <a:rPr lang="en-US" altLang="ja-JP" i="1" dirty="0" smtClean="0"/>
              <a:t>a laughing</a:t>
            </a:r>
            <a:r>
              <a:rPr lang="en-US" altLang="ja-JP" dirty="0" smtClean="0"/>
              <a:t>…</a:t>
            </a:r>
          </a:p>
          <a:p>
            <a:pPr marL="0" indent="0">
              <a:buNone/>
            </a:pPr>
            <a:r>
              <a:rPr lang="en-US" altLang="ja-JP" dirty="0" smtClean="0"/>
              <a:t>      (</a:t>
            </a:r>
            <a:r>
              <a:rPr lang="en-US" altLang="ja-JP" dirty="0"/>
              <a:t>d. 1694 Fox, The Journal of George Fox)   [HC</a:t>
            </a:r>
            <a:r>
              <a:rPr lang="en-US" altLang="ja-JP" dirty="0" smtClean="0"/>
              <a:t>]</a:t>
            </a:r>
            <a:endParaRPr lang="ja-JP" altLang="ja-JP" dirty="0"/>
          </a:p>
          <a:p>
            <a:pPr marL="0" indent="0">
              <a:buNone/>
            </a:pPr>
            <a:r>
              <a:rPr lang="en-US" altLang="ja-JP" dirty="0" smtClean="0"/>
              <a:t>(</a:t>
            </a:r>
            <a:r>
              <a:rPr lang="en-US" altLang="ja-JP" dirty="0"/>
              <a:t>10) …’tis only to torment </a:t>
            </a:r>
            <a:r>
              <a:rPr lang="en-US" altLang="ja-JP" dirty="0" err="1"/>
              <a:t>Dennel</a:t>
            </a:r>
            <a:r>
              <a:rPr lang="en-US" altLang="ja-JP" dirty="0"/>
              <a:t>…or else, now and </a:t>
            </a:r>
            <a:endParaRPr lang="en-US" altLang="ja-JP" dirty="0" smtClean="0"/>
          </a:p>
          <a:p>
            <a:pPr marL="0" indent="0">
              <a:buNone/>
            </a:pPr>
            <a:r>
              <a:rPr lang="en-US" altLang="ja-JP" dirty="0"/>
              <a:t> </a:t>
            </a:r>
            <a:r>
              <a:rPr lang="en-US" altLang="ja-JP" dirty="0" smtClean="0"/>
              <a:t>      then</a:t>
            </a:r>
            <a:r>
              <a:rPr lang="en-US" altLang="ja-JP" dirty="0"/>
              <a:t>, to</a:t>
            </a:r>
            <a:r>
              <a:rPr lang="en-US" altLang="ja-JP" i="1" dirty="0"/>
              <a:t> set other people a staring</a:t>
            </a:r>
            <a:r>
              <a:rPr lang="en-US" altLang="ja-JP" dirty="0"/>
              <a:t>: which is </a:t>
            </a:r>
            <a:r>
              <a:rPr lang="en-US" altLang="ja-JP" dirty="0" smtClean="0"/>
              <a:t>not</a:t>
            </a:r>
          </a:p>
          <a:p>
            <a:pPr marL="0" indent="0">
              <a:buNone/>
            </a:pPr>
            <a:r>
              <a:rPr lang="en-US" altLang="ja-JP" dirty="0"/>
              <a:t> </a:t>
            </a:r>
            <a:r>
              <a:rPr lang="en-US" altLang="ja-JP" dirty="0" smtClean="0"/>
              <a:t>      </a:t>
            </a:r>
            <a:r>
              <a:rPr lang="en-US" altLang="ja-JP" dirty="0"/>
              <a:t>unamusing…     (1796 burn. f4b)  [AC</a:t>
            </a:r>
            <a:r>
              <a:rPr lang="en-US" altLang="ja-JP" dirty="0" smtClean="0"/>
              <a:t>]</a:t>
            </a:r>
            <a:endParaRPr lang="ja-JP" altLang="ja-JP" dirty="0"/>
          </a:p>
          <a:p>
            <a:pPr marL="0" indent="0">
              <a:buNone/>
            </a:pPr>
            <a:r>
              <a:rPr lang="en-US" altLang="ja-JP" dirty="0"/>
              <a:t> (11) This </a:t>
            </a:r>
            <a:r>
              <a:rPr lang="en-US" altLang="ja-JP" i="1" dirty="0"/>
              <a:t>set all the </a:t>
            </a:r>
            <a:r>
              <a:rPr lang="en-US" altLang="ja-JP" i="1" dirty="0" err="1"/>
              <a:t>outguards</a:t>
            </a:r>
            <a:r>
              <a:rPr lang="en-US" altLang="ja-JP" i="1" dirty="0"/>
              <a:t> and pickets running </a:t>
            </a:r>
            <a:endParaRPr lang="en-US" altLang="ja-JP" i="1" dirty="0" smtClean="0"/>
          </a:p>
          <a:p>
            <a:pPr marL="0" indent="0">
              <a:buNone/>
            </a:pPr>
            <a:r>
              <a:rPr lang="en-US" altLang="ja-JP" i="1" dirty="0"/>
              <a:t> </a:t>
            </a:r>
            <a:r>
              <a:rPr lang="en-US" altLang="ja-JP" i="1" dirty="0" smtClean="0"/>
              <a:t>        to</a:t>
            </a:r>
            <a:r>
              <a:rPr lang="en-US" altLang="ja-JP" dirty="0" smtClean="0"/>
              <a:t> </a:t>
            </a:r>
            <a:r>
              <a:rPr lang="en-US" altLang="ja-JP" dirty="0"/>
              <a:t>the fort…    (1775 heat. j4a)  [AC]</a:t>
            </a:r>
            <a:endParaRPr kumimoji="1" lang="ja-JP" altLang="en-US" dirty="0"/>
          </a:p>
        </p:txBody>
      </p:sp>
      <p:sp>
        <p:nvSpPr>
          <p:cNvPr id="4" name="スライド番号プレースホルダー 3"/>
          <p:cNvSpPr>
            <a:spLocks noGrp="1"/>
          </p:cNvSpPr>
          <p:nvPr>
            <p:ph type="sldNum" sz="quarter" idx="12"/>
          </p:nvPr>
        </p:nvSpPr>
        <p:spPr/>
        <p:txBody>
          <a:bodyPr/>
          <a:lstStyle/>
          <a:p>
            <a:fld id="{2C202C00-48C9-4728-88D7-441F756F1E24}" type="slidenum">
              <a:rPr kumimoji="1" lang="ja-JP" altLang="en-US" smtClean="0"/>
              <a:pPr/>
              <a:t>9</a:t>
            </a:fld>
            <a:endParaRPr kumimoji="1" lang="ja-JP" altLang="en-US"/>
          </a:p>
        </p:txBody>
      </p:sp>
    </p:spTree>
    <p:extLst>
      <p:ext uri="{BB962C8B-B14F-4D97-AF65-F5344CB8AC3E}">
        <p14:creationId xmlns:p14="http://schemas.microsoft.com/office/powerpoint/2010/main" xmlns="" val="2675644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907</Words>
  <Application>Microsoft Office PowerPoint</Application>
  <PresentationFormat>画面に合わせる (4:3)</PresentationFormat>
  <Paragraphs>258</Paragraphs>
  <Slides>27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Office ​​テーマ</vt:lpstr>
      <vt:lpstr>ワークシート</vt:lpstr>
      <vt:lpstr>2016年10月15日 東北大学   動詞 ‘set’の構文的・イディオム的発達 　　　　　　　　　　　　　　　　　　　 　　　　　　　　　　　　　　　　  秋元   実治    　　　　　　　　　　　　　　　　　　  青山学院大学 </vt:lpstr>
      <vt:lpstr> 全体の構成 </vt:lpstr>
      <vt:lpstr> １．はじめに </vt:lpstr>
      <vt:lpstr>２．Setとputの競合</vt:lpstr>
      <vt:lpstr>スライド 5</vt:lpstr>
      <vt:lpstr>４．Set特有のパターン</vt:lpstr>
      <vt:lpstr> ４．Set特有のパターン </vt:lpstr>
      <vt:lpstr>４．Set特有のパターン</vt:lpstr>
      <vt:lpstr>４．Set特有のパターン</vt:lpstr>
      <vt:lpstr>４．Set特有のパターン</vt:lpstr>
      <vt:lpstr>スライド 11</vt:lpstr>
      <vt:lpstr>5.　句動詞</vt:lpstr>
      <vt:lpstr>スライド 13</vt:lpstr>
      <vt:lpstr>6.　構文化 (Constructionalization) </vt:lpstr>
      <vt:lpstr>スライド 15</vt:lpstr>
      <vt:lpstr>スライド 16</vt:lpstr>
      <vt:lpstr>7. Be going toの起源 </vt:lpstr>
      <vt:lpstr>　beon/wesan + gangende</vt:lpstr>
      <vt:lpstr>8.イディオム化 (idiomatization, idiomaticization)</vt:lpstr>
      <vt:lpstr>8.1 イディオム化のプロセス</vt:lpstr>
      <vt:lpstr> 例</vt:lpstr>
      <vt:lpstr> 9. 構文的イディオム (Constructional idiom) </vt:lpstr>
      <vt:lpstr>構文的イディオムとイディオム</vt:lpstr>
      <vt:lpstr>10.　結論</vt:lpstr>
      <vt:lpstr>References </vt:lpstr>
      <vt:lpstr>スライド 26</vt:lpstr>
      <vt:lpstr>スライド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2016年10月15日 東北大学    動詞 ‘set’の構文的・イディオム的発達 　　　　　　　　　　　　　　　　　　　 　　　　　　　　　　　　　　　　　  秋元実治    　　　　　　　　　　　　　　　　　　　青山学院大学</dc:title>
  <dc:creator>gsscuser2015</dc:creator>
  <cp:lastModifiedBy>Guest</cp:lastModifiedBy>
  <cp:revision>89</cp:revision>
  <cp:lastPrinted>2016-10-10T02:53:58Z</cp:lastPrinted>
  <dcterms:created xsi:type="dcterms:W3CDTF">2016-09-28T00:37:06Z</dcterms:created>
  <dcterms:modified xsi:type="dcterms:W3CDTF">2016-10-17T07:48:53Z</dcterms:modified>
</cp:coreProperties>
</file>