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63"/>
  </p:notesMasterIdLst>
  <p:sldIdLst>
    <p:sldId id="256" r:id="rId2"/>
    <p:sldId id="302" r:id="rId3"/>
    <p:sldId id="281" r:id="rId4"/>
    <p:sldId id="297" r:id="rId5"/>
    <p:sldId id="301" r:id="rId6"/>
    <p:sldId id="257" r:id="rId7"/>
    <p:sldId id="259" r:id="rId8"/>
    <p:sldId id="277" r:id="rId9"/>
    <p:sldId id="276" r:id="rId10"/>
    <p:sldId id="312" r:id="rId11"/>
    <p:sldId id="283" r:id="rId12"/>
    <p:sldId id="305" r:id="rId13"/>
    <p:sldId id="309" r:id="rId14"/>
    <p:sldId id="306" r:id="rId15"/>
    <p:sldId id="310" r:id="rId16"/>
    <p:sldId id="307" r:id="rId17"/>
    <p:sldId id="311" r:id="rId18"/>
    <p:sldId id="308" r:id="rId19"/>
    <p:sldId id="344" r:id="rId20"/>
    <p:sldId id="260" r:id="rId21"/>
    <p:sldId id="292" r:id="rId22"/>
    <p:sldId id="316" r:id="rId23"/>
    <p:sldId id="317" r:id="rId24"/>
    <p:sldId id="318" r:id="rId25"/>
    <p:sldId id="345" r:id="rId26"/>
    <p:sldId id="288" r:id="rId27"/>
    <p:sldId id="346" r:id="rId28"/>
    <p:sldId id="319" r:id="rId29"/>
    <p:sldId id="322" r:id="rId30"/>
    <p:sldId id="323" r:id="rId31"/>
    <p:sldId id="320" r:id="rId32"/>
    <p:sldId id="321" r:id="rId33"/>
    <p:sldId id="324" r:id="rId34"/>
    <p:sldId id="325" r:id="rId35"/>
    <p:sldId id="262" r:id="rId36"/>
    <p:sldId id="326" r:id="rId37"/>
    <p:sldId id="286" r:id="rId38"/>
    <p:sldId id="327" r:id="rId39"/>
    <p:sldId id="263" r:id="rId40"/>
    <p:sldId id="328" r:id="rId41"/>
    <p:sldId id="347" r:id="rId42"/>
    <p:sldId id="330" r:id="rId43"/>
    <p:sldId id="291" r:id="rId44"/>
    <p:sldId id="333" r:id="rId45"/>
    <p:sldId id="348" r:id="rId46"/>
    <p:sldId id="332" r:id="rId47"/>
    <p:sldId id="334" r:id="rId48"/>
    <p:sldId id="335" r:id="rId49"/>
    <p:sldId id="336" r:id="rId50"/>
    <p:sldId id="349" r:id="rId51"/>
    <p:sldId id="338" r:id="rId52"/>
    <p:sldId id="351" r:id="rId53"/>
    <p:sldId id="294" r:id="rId54"/>
    <p:sldId id="341" r:id="rId55"/>
    <p:sldId id="269" r:id="rId56"/>
    <p:sldId id="304" r:id="rId57"/>
    <p:sldId id="342" r:id="rId58"/>
    <p:sldId id="343" r:id="rId59"/>
    <p:sldId id="278" r:id="rId60"/>
    <p:sldId id="279" r:id="rId61"/>
    <p:sldId id="280" r:id="rId62"/>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0C0C0"/>
    <a:srgbClr val="000099"/>
    <a:srgbClr val="DDDDDD"/>
    <a:srgbClr val="003399"/>
    <a:srgbClr val="000066"/>
    <a:srgbClr val="3366CC"/>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テーマ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テーマ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中間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中間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06799F8-075E-4A3A-A7F6-7FBC6576F1A4}" styleName="テーマ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テーマ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テーマ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テーマ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淡色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7853C-536D-4A76-A0AE-DD22124D55A5}" styleName="テーマ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46F890A9-2807-4EBB-B81D-B2AA78EC7F39}" styleName="濃色 2 - アクセント 5/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濃色 2 - アクセント 3/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濃色 2 - アクセント 1/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50" d="100"/>
          <a:sy n="150" d="100"/>
        </p:scale>
        <p:origin x="-1552" y="-3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A7062-9DDD-DE42-9DF4-9214ED308108}"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kumimoji="1" lang="ja-JP" altLang="en-US"/>
        </a:p>
      </dgm:t>
    </dgm:pt>
    <dgm:pt modelId="{19F2F694-9A09-2848-BC91-D2607CC53FE0}">
      <dgm:prSet phldrT="[テキスト]"/>
      <dgm:spPr>
        <a:ln>
          <a:noFill/>
        </a:ln>
      </dgm:spPr>
      <dgm:t>
        <a:bodyPr/>
        <a:lstStyle/>
        <a:p>
          <a:pPr>
            <a:lnSpc>
              <a:spcPct val="120000"/>
            </a:lnSpc>
          </a:pPr>
          <a:r>
            <a:rPr kumimoji="1" lang="ja-JP" altLang="en-US" dirty="0" smtClean="0">
              <a:latin typeface="メイリオ"/>
              <a:ea typeface="メイリオ"/>
              <a:cs typeface="メイリオ"/>
            </a:rPr>
            <a:t>動詞屈折接辞の衰退</a:t>
          </a:r>
          <a:endParaRPr kumimoji="1" lang="ja-JP" altLang="en-US" dirty="0">
            <a:latin typeface="メイリオ"/>
            <a:ea typeface="メイリオ"/>
            <a:cs typeface="メイリオ"/>
          </a:endParaRPr>
        </a:p>
      </dgm:t>
    </dgm:pt>
    <dgm:pt modelId="{910F7DE2-6C5C-F745-9ECA-EB703D706642}" type="parTrans" cxnId="{324862B7-2FEF-FF4D-81E1-FCDB007D76E9}">
      <dgm:prSet/>
      <dgm:spPr/>
      <dgm:t>
        <a:bodyPr/>
        <a:lstStyle/>
        <a:p>
          <a:endParaRPr kumimoji="1" lang="ja-JP" altLang="en-US"/>
        </a:p>
      </dgm:t>
    </dgm:pt>
    <dgm:pt modelId="{05BF25B7-6CB2-8943-9484-CE417A5727A7}" type="sibTrans" cxnId="{324862B7-2FEF-FF4D-81E1-FCDB007D76E9}">
      <dgm:prSet/>
      <dgm:spPr/>
      <dgm:t>
        <a:bodyPr/>
        <a:lstStyle/>
        <a:p>
          <a:endParaRPr kumimoji="1" lang="ja-JP" altLang="en-US"/>
        </a:p>
      </dgm:t>
    </dgm:pt>
    <dgm:pt modelId="{DE45F348-100F-AB4B-815F-78EC73FD90F4}">
      <dgm:prSet phldrT="[テキスト]"/>
      <dgm:spPr>
        <a:ln>
          <a:noFill/>
        </a:ln>
      </dgm:spPr>
      <dgm:t>
        <a:bodyPr/>
        <a:lstStyle/>
        <a:p>
          <a:pPr>
            <a:lnSpc>
              <a:spcPct val="120000"/>
            </a:lnSpc>
          </a:pPr>
          <a:r>
            <a:rPr kumimoji="1" lang="ja-JP" altLang="en-US" dirty="0" smtClean="0">
              <a:latin typeface="メイリオ"/>
              <a:ea typeface="メイリオ"/>
              <a:cs typeface="メイリオ"/>
            </a:rPr>
            <a:t>素性継承パラメターの変化</a:t>
          </a:r>
        </a:p>
      </dgm:t>
    </dgm:pt>
    <dgm:pt modelId="{79BCA7CC-826B-8A4C-B9C8-7032677CD5A9}" type="parTrans" cxnId="{33F5712E-5EB2-A14A-9557-937DA2C49018}">
      <dgm:prSet/>
      <dgm:spPr>
        <a:ln>
          <a:tailEnd type="arrow" w="lg" len="med"/>
        </a:ln>
      </dgm:spPr>
      <dgm:t>
        <a:bodyPr/>
        <a:lstStyle/>
        <a:p>
          <a:endParaRPr kumimoji="1" lang="ja-JP" altLang="en-US"/>
        </a:p>
      </dgm:t>
    </dgm:pt>
    <dgm:pt modelId="{E472DE4C-207C-1E45-A4B7-CC6571E3FB60}" type="sibTrans" cxnId="{33F5712E-5EB2-A14A-9557-937DA2C49018}">
      <dgm:prSet/>
      <dgm:spPr/>
      <dgm:t>
        <a:bodyPr/>
        <a:lstStyle/>
        <a:p>
          <a:endParaRPr kumimoji="1" lang="ja-JP" altLang="en-US"/>
        </a:p>
      </dgm:t>
    </dgm:pt>
    <dgm:pt modelId="{042606F5-22EB-5F49-9AAD-CB26235677A4}">
      <dgm:prSet phldrT="[テキスト]"/>
      <dgm:spPr>
        <a:ln>
          <a:noFill/>
        </a:ln>
      </dgm:spPr>
      <dgm:t>
        <a:bodyPr/>
        <a:lstStyle/>
        <a:p>
          <a:pPr>
            <a:lnSpc>
              <a:spcPct val="120000"/>
            </a:lnSpc>
          </a:pPr>
          <a:r>
            <a:rPr kumimoji="1" lang="ja-JP" altLang="en-US" dirty="0" smtClean="0">
              <a:latin typeface="メイリオ"/>
              <a:ea typeface="メイリオ"/>
              <a:cs typeface="メイリオ"/>
            </a:rPr>
            <a:t>談話階層型から主語卓立型へ</a:t>
          </a:r>
          <a:endParaRPr kumimoji="1" lang="ja-JP" altLang="en-US" dirty="0">
            <a:latin typeface="メイリオ"/>
            <a:ea typeface="メイリオ"/>
            <a:cs typeface="メイリオ"/>
          </a:endParaRPr>
        </a:p>
      </dgm:t>
    </dgm:pt>
    <dgm:pt modelId="{AD63F2C8-5D71-D441-9BAA-66633AD3ADF0}" type="parTrans" cxnId="{6E664CAE-2344-3C4A-A75D-F767D7174E5B}">
      <dgm:prSet/>
      <dgm:spPr>
        <a:ln>
          <a:tailEnd type="arrow" w="lg" len="med"/>
        </a:ln>
      </dgm:spPr>
      <dgm:t>
        <a:bodyPr/>
        <a:lstStyle/>
        <a:p>
          <a:endParaRPr kumimoji="1" lang="ja-JP" altLang="en-US"/>
        </a:p>
      </dgm:t>
    </dgm:pt>
    <dgm:pt modelId="{590B8D3E-5AF9-534A-A21A-E0387A035BE8}" type="sibTrans" cxnId="{6E664CAE-2344-3C4A-A75D-F767D7174E5B}">
      <dgm:prSet/>
      <dgm:spPr/>
      <dgm:t>
        <a:bodyPr/>
        <a:lstStyle/>
        <a:p>
          <a:endParaRPr kumimoji="1" lang="ja-JP" altLang="en-US"/>
        </a:p>
      </dgm:t>
    </dgm:pt>
    <dgm:pt modelId="{3B88BE38-AE72-1F40-9693-DA0AE5840BD2}">
      <dgm:prSet/>
      <dgm:spPr>
        <a:ln>
          <a:noFill/>
        </a:ln>
      </dgm:spPr>
      <dgm:t>
        <a:bodyPr/>
        <a:lstStyle/>
        <a:p>
          <a:r>
            <a:rPr kumimoji="1" lang="en-US" altLang="ja-JP" dirty="0" smtClean="0">
              <a:latin typeface="メイリオ"/>
              <a:ea typeface="メイリオ"/>
              <a:cs typeface="メイリオ"/>
            </a:rPr>
            <a:t>pro</a:t>
          </a:r>
          <a:r>
            <a:rPr kumimoji="1" lang="ja-JP" altLang="en-US" dirty="0" smtClean="0">
              <a:latin typeface="メイリオ"/>
              <a:ea typeface="メイリオ"/>
              <a:cs typeface="メイリオ"/>
            </a:rPr>
            <a:t>の消失</a:t>
          </a:r>
          <a:endParaRPr kumimoji="1" lang="ja-JP" altLang="en-US" dirty="0">
            <a:latin typeface="メイリオ"/>
            <a:ea typeface="メイリオ"/>
            <a:cs typeface="メイリオ"/>
          </a:endParaRPr>
        </a:p>
      </dgm:t>
    </dgm:pt>
    <dgm:pt modelId="{EE6A88CA-34DF-0847-8385-DA7E00414A7C}" type="parTrans" cxnId="{315FE543-1B1F-7947-9A09-204D1ECD762F}">
      <dgm:prSet/>
      <dgm:spPr>
        <a:ln>
          <a:tailEnd type="arrow" w="lg" len="med"/>
        </a:ln>
      </dgm:spPr>
      <dgm:t>
        <a:bodyPr/>
        <a:lstStyle/>
        <a:p>
          <a:endParaRPr kumimoji="1" lang="ja-JP" altLang="en-US"/>
        </a:p>
      </dgm:t>
    </dgm:pt>
    <dgm:pt modelId="{8546AB32-3E6F-8348-9EE4-8D93424E62A6}" type="sibTrans" cxnId="{315FE543-1B1F-7947-9A09-204D1ECD762F}">
      <dgm:prSet/>
      <dgm:spPr/>
      <dgm:t>
        <a:bodyPr/>
        <a:lstStyle/>
        <a:p>
          <a:endParaRPr kumimoji="1" lang="ja-JP" altLang="en-US"/>
        </a:p>
      </dgm:t>
    </dgm:pt>
    <dgm:pt modelId="{1D3369AB-6C62-F247-96C5-A25E94F8A28C}" type="pres">
      <dgm:prSet presAssocID="{8CEA7062-9DDD-DE42-9DF4-9214ED308108}" presName="diagram" presStyleCnt="0">
        <dgm:presLayoutVars>
          <dgm:chPref val="1"/>
          <dgm:dir/>
          <dgm:animOne val="branch"/>
          <dgm:animLvl val="lvl"/>
          <dgm:resizeHandles val="exact"/>
        </dgm:presLayoutVars>
      </dgm:prSet>
      <dgm:spPr/>
      <dgm:t>
        <a:bodyPr/>
        <a:lstStyle/>
        <a:p>
          <a:endParaRPr kumimoji="1" lang="ja-JP" altLang="en-US"/>
        </a:p>
      </dgm:t>
    </dgm:pt>
    <dgm:pt modelId="{DDED78F7-518F-0A43-A034-004CB7028D3B}" type="pres">
      <dgm:prSet presAssocID="{19F2F694-9A09-2848-BC91-D2607CC53FE0}" presName="root1" presStyleCnt="0"/>
      <dgm:spPr/>
    </dgm:pt>
    <dgm:pt modelId="{ECC2FE97-C3A0-5B4B-8E49-A777808344F3}" type="pres">
      <dgm:prSet presAssocID="{19F2F694-9A09-2848-BC91-D2607CC53FE0}" presName="LevelOneTextNode" presStyleLbl="node0" presStyleIdx="0" presStyleCnt="1" custScaleY="130059">
        <dgm:presLayoutVars>
          <dgm:chPref val="3"/>
        </dgm:presLayoutVars>
      </dgm:prSet>
      <dgm:spPr/>
      <dgm:t>
        <a:bodyPr/>
        <a:lstStyle/>
        <a:p>
          <a:endParaRPr kumimoji="1" lang="ja-JP" altLang="en-US"/>
        </a:p>
      </dgm:t>
    </dgm:pt>
    <dgm:pt modelId="{76089888-FE1A-6544-A806-290B8A8E1B11}" type="pres">
      <dgm:prSet presAssocID="{19F2F694-9A09-2848-BC91-D2607CC53FE0}" presName="level2hierChild" presStyleCnt="0"/>
      <dgm:spPr/>
    </dgm:pt>
    <dgm:pt modelId="{482B2F46-1339-C04A-9BCD-D1A0D0D73AA4}" type="pres">
      <dgm:prSet presAssocID="{79BCA7CC-826B-8A4C-B9C8-7032677CD5A9}" presName="conn2-1" presStyleLbl="parChTrans1D2" presStyleIdx="0" presStyleCnt="1"/>
      <dgm:spPr/>
      <dgm:t>
        <a:bodyPr/>
        <a:lstStyle/>
        <a:p>
          <a:endParaRPr kumimoji="1" lang="ja-JP" altLang="en-US"/>
        </a:p>
      </dgm:t>
    </dgm:pt>
    <dgm:pt modelId="{B76E0B45-7DA1-924F-B7A3-755D82CCE750}" type="pres">
      <dgm:prSet presAssocID="{79BCA7CC-826B-8A4C-B9C8-7032677CD5A9}" presName="connTx" presStyleLbl="parChTrans1D2" presStyleIdx="0" presStyleCnt="1"/>
      <dgm:spPr/>
      <dgm:t>
        <a:bodyPr/>
        <a:lstStyle/>
        <a:p>
          <a:endParaRPr kumimoji="1" lang="ja-JP" altLang="en-US"/>
        </a:p>
      </dgm:t>
    </dgm:pt>
    <dgm:pt modelId="{C2E19F13-1486-C243-9149-9780CB0033AA}" type="pres">
      <dgm:prSet presAssocID="{DE45F348-100F-AB4B-815F-78EC73FD90F4}" presName="root2" presStyleCnt="0"/>
      <dgm:spPr/>
    </dgm:pt>
    <dgm:pt modelId="{6922C3D1-A30D-AB49-8B7D-2F88756343C2}" type="pres">
      <dgm:prSet presAssocID="{DE45F348-100F-AB4B-815F-78EC73FD90F4}" presName="LevelTwoTextNode" presStyleLbl="node2" presStyleIdx="0" presStyleCnt="1" custScaleY="143371">
        <dgm:presLayoutVars>
          <dgm:chPref val="3"/>
        </dgm:presLayoutVars>
      </dgm:prSet>
      <dgm:spPr/>
      <dgm:t>
        <a:bodyPr/>
        <a:lstStyle/>
        <a:p>
          <a:endParaRPr kumimoji="1" lang="ja-JP" altLang="en-US"/>
        </a:p>
      </dgm:t>
    </dgm:pt>
    <dgm:pt modelId="{C218DC1E-0199-B646-8C87-D87D8231FF50}" type="pres">
      <dgm:prSet presAssocID="{DE45F348-100F-AB4B-815F-78EC73FD90F4}" presName="level3hierChild" presStyleCnt="0"/>
      <dgm:spPr/>
    </dgm:pt>
    <dgm:pt modelId="{86D7A395-2121-C04C-8FC5-1BC663E34603}" type="pres">
      <dgm:prSet presAssocID="{AD63F2C8-5D71-D441-9BAA-66633AD3ADF0}" presName="conn2-1" presStyleLbl="parChTrans1D3" presStyleIdx="0" presStyleCnt="2"/>
      <dgm:spPr/>
      <dgm:t>
        <a:bodyPr/>
        <a:lstStyle/>
        <a:p>
          <a:endParaRPr kumimoji="1" lang="ja-JP" altLang="en-US"/>
        </a:p>
      </dgm:t>
    </dgm:pt>
    <dgm:pt modelId="{87906E23-7D9C-BB4F-9C43-F74867626BCF}" type="pres">
      <dgm:prSet presAssocID="{AD63F2C8-5D71-D441-9BAA-66633AD3ADF0}" presName="connTx" presStyleLbl="parChTrans1D3" presStyleIdx="0" presStyleCnt="2"/>
      <dgm:spPr/>
      <dgm:t>
        <a:bodyPr/>
        <a:lstStyle/>
        <a:p>
          <a:endParaRPr kumimoji="1" lang="ja-JP" altLang="en-US"/>
        </a:p>
      </dgm:t>
    </dgm:pt>
    <dgm:pt modelId="{A5076A73-DA30-6644-8533-52C72DF07AFB}" type="pres">
      <dgm:prSet presAssocID="{042606F5-22EB-5F49-9AAD-CB26235677A4}" presName="root2" presStyleCnt="0"/>
      <dgm:spPr/>
    </dgm:pt>
    <dgm:pt modelId="{868B57E6-69B7-DC4D-A877-866513109680}" type="pres">
      <dgm:prSet presAssocID="{042606F5-22EB-5F49-9AAD-CB26235677A4}" presName="LevelTwoTextNode" presStyleLbl="node3" presStyleIdx="0" presStyleCnt="2" custScaleY="131047">
        <dgm:presLayoutVars>
          <dgm:chPref val="3"/>
        </dgm:presLayoutVars>
      </dgm:prSet>
      <dgm:spPr/>
      <dgm:t>
        <a:bodyPr/>
        <a:lstStyle/>
        <a:p>
          <a:endParaRPr kumimoji="1" lang="ja-JP" altLang="en-US"/>
        </a:p>
      </dgm:t>
    </dgm:pt>
    <dgm:pt modelId="{68F4063E-57A4-5F46-ABFB-44CBE5380842}" type="pres">
      <dgm:prSet presAssocID="{042606F5-22EB-5F49-9AAD-CB26235677A4}" presName="level3hierChild" presStyleCnt="0"/>
      <dgm:spPr/>
    </dgm:pt>
    <dgm:pt modelId="{52A2D4AF-28B9-A34E-8326-4C944DC793A6}" type="pres">
      <dgm:prSet presAssocID="{EE6A88CA-34DF-0847-8385-DA7E00414A7C}" presName="conn2-1" presStyleLbl="parChTrans1D3" presStyleIdx="1" presStyleCnt="2"/>
      <dgm:spPr/>
      <dgm:t>
        <a:bodyPr/>
        <a:lstStyle/>
        <a:p>
          <a:endParaRPr kumimoji="1" lang="ja-JP" altLang="en-US"/>
        </a:p>
      </dgm:t>
    </dgm:pt>
    <dgm:pt modelId="{F3F65044-ACE0-2848-B388-58187B51C74B}" type="pres">
      <dgm:prSet presAssocID="{EE6A88CA-34DF-0847-8385-DA7E00414A7C}" presName="connTx" presStyleLbl="parChTrans1D3" presStyleIdx="1" presStyleCnt="2"/>
      <dgm:spPr/>
      <dgm:t>
        <a:bodyPr/>
        <a:lstStyle/>
        <a:p>
          <a:endParaRPr kumimoji="1" lang="ja-JP" altLang="en-US"/>
        </a:p>
      </dgm:t>
    </dgm:pt>
    <dgm:pt modelId="{407A56E4-B182-854A-9A25-21DC5D43C790}" type="pres">
      <dgm:prSet presAssocID="{3B88BE38-AE72-1F40-9693-DA0AE5840BD2}" presName="root2" presStyleCnt="0"/>
      <dgm:spPr/>
    </dgm:pt>
    <dgm:pt modelId="{3F389563-3A73-B948-8D17-AA78D373A766}" type="pres">
      <dgm:prSet presAssocID="{3B88BE38-AE72-1F40-9693-DA0AE5840BD2}" presName="LevelTwoTextNode" presStyleLbl="node3" presStyleIdx="1" presStyleCnt="2" custScaleY="119105">
        <dgm:presLayoutVars>
          <dgm:chPref val="3"/>
        </dgm:presLayoutVars>
      </dgm:prSet>
      <dgm:spPr/>
      <dgm:t>
        <a:bodyPr/>
        <a:lstStyle/>
        <a:p>
          <a:endParaRPr kumimoji="1" lang="ja-JP" altLang="en-US"/>
        </a:p>
      </dgm:t>
    </dgm:pt>
    <dgm:pt modelId="{89A03131-A3EE-BD40-9A13-B326511C7CCF}" type="pres">
      <dgm:prSet presAssocID="{3B88BE38-AE72-1F40-9693-DA0AE5840BD2}" presName="level3hierChild" presStyleCnt="0"/>
      <dgm:spPr/>
    </dgm:pt>
  </dgm:ptLst>
  <dgm:cxnLst>
    <dgm:cxn modelId="{70C13D34-643B-4B41-B9FD-4EE21F40BFEE}" type="presOf" srcId="{79BCA7CC-826B-8A4C-B9C8-7032677CD5A9}" destId="{B76E0B45-7DA1-924F-B7A3-755D82CCE750}" srcOrd="1" destOrd="0" presId="urn:microsoft.com/office/officeart/2005/8/layout/hierarchy2"/>
    <dgm:cxn modelId="{7C6B2129-6084-B049-97F2-E69EDCBC22D2}" type="presOf" srcId="{EE6A88CA-34DF-0847-8385-DA7E00414A7C}" destId="{52A2D4AF-28B9-A34E-8326-4C944DC793A6}" srcOrd="0" destOrd="0" presId="urn:microsoft.com/office/officeart/2005/8/layout/hierarchy2"/>
    <dgm:cxn modelId="{324862B7-2FEF-FF4D-81E1-FCDB007D76E9}" srcId="{8CEA7062-9DDD-DE42-9DF4-9214ED308108}" destId="{19F2F694-9A09-2848-BC91-D2607CC53FE0}" srcOrd="0" destOrd="0" parTransId="{910F7DE2-6C5C-F745-9ECA-EB703D706642}" sibTransId="{05BF25B7-6CB2-8943-9484-CE417A5727A7}"/>
    <dgm:cxn modelId="{6E664CAE-2344-3C4A-A75D-F767D7174E5B}" srcId="{DE45F348-100F-AB4B-815F-78EC73FD90F4}" destId="{042606F5-22EB-5F49-9AAD-CB26235677A4}" srcOrd="0" destOrd="0" parTransId="{AD63F2C8-5D71-D441-9BAA-66633AD3ADF0}" sibTransId="{590B8D3E-5AF9-534A-A21A-E0387A035BE8}"/>
    <dgm:cxn modelId="{6ED02737-6DDE-4A44-AE88-8229A0C14118}" type="presOf" srcId="{3B88BE38-AE72-1F40-9693-DA0AE5840BD2}" destId="{3F389563-3A73-B948-8D17-AA78D373A766}" srcOrd="0" destOrd="0" presId="urn:microsoft.com/office/officeart/2005/8/layout/hierarchy2"/>
    <dgm:cxn modelId="{315FE543-1B1F-7947-9A09-204D1ECD762F}" srcId="{DE45F348-100F-AB4B-815F-78EC73FD90F4}" destId="{3B88BE38-AE72-1F40-9693-DA0AE5840BD2}" srcOrd="1" destOrd="0" parTransId="{EE6A88CA-34DF-0847-8385-DA7E00414A7C}" sibTransId="{8546AB32-3E6F-8348-9EE4-8D93424E62A6}"/>
    <dgm:cxn modelId="{33F5712E-5EB2-A14A-9557-937DA2C49018}" srcId="{19F2F694-9A09-2848-BC91-D2607CC53FE0}" destId="{DE45F348-100F-AB4B-815F-78EC73FD90F4}" srcOrd="0" destOrd="0" parTransId="{79BCA7CC-826B-8A4C-B9C8-7032677CD5A9}" sibTransId="{E472DE4C-207C-1E45-A4B7-CC6571E3FB60}"/>
    <dgm:cxn modelId="{D80F610A-2EB9-634A-9211-9D690E159E05}" type="presOf" srcId="{19F2F694-9A09-2848-BC91-D2607CC53FE0}" destId="{ECC2FE97-C3A0-5B4B-8E49-A777808344F3}" srcOrd="0" destOrd="0" presId="urn:microsoft.com/office/officeart/2005/8/layout/hierarchy2"/>
    <dgm:cxn modelId="{0A832123-BFF4-D047-B6C1-1D231BBA89F9}" type="presOf" srcId="{DE45F348-100F-AB4B-815F-78EC73FD90F4}" destId="{6922C3D1-A30D-AB49-8B7D-2F88756343C2}" srcOrd="0" destOrd="0" presId="urn:microsoft.com/office/officeart/2005/8/layout/hierarchy2"/>
    <dgm:cxn modelId="{43EC33AE-D7C2-F240-802B-DDC01957E2C2}" type="presOf" srcId="{042606F5-22EB-5F49-9AAD-CB26235677A4}" destId="{868B57E6-69B7-DC4D-A877-866513109680}" srcOrd="0" destOrd="0" presId="urn:microsoft.com/office/officeart/2005/8/layout/hierarchy2"/>
    <dgm:cxn modelId="{D1F43418-C629-B949-BE03-A17FEAA30FEF}" type="presOf" srcId="{EE6A88CA-34DF-0847-8385-DA7E00414A7C}" destId="{F3F65044-ACE0-2848-B388-58187B51C74B}" srcOrd="1" destOrd="0" presId="urn:microsoft.com/office/officeart/2005/8/layout/hierarchy2"/>
    <dgm:cxn modelId="{5BEDA1F7-9E0B-8346-B48F-3788493F033A}" type="presOf" srcId="{AD63F2C8-5D71-D441-9BAA-66633AD3ADF0}" destId="{86D7A395-2121-C04C-8FC5-1BC663E34603}" srcOrd="0" destOrd="0" presId="urn:microsoft.com/office/officeart/2005/8/layout/hierarchy2"/>
    <dgm:cxn modelId="{D84DFC04-0D1F-FF48-A4FF-ACFE4C8D98E5}" type="presOf" srcId="{AD63F2C8-5D71-D441-9BAA-66633AD3ADF0}" destId="{87906E23-7D9C-BB4F-9C43-F74867626BCF}" srcOrd="1" destOrd="0" presId="urn:microsoft.com/office/officeart/2005/8/layout/hierarchy2"/>
    <dgm:cxn modelId="{9E9EA41E-63A5-6242-9D00-5647F45C58CF}" type="presOf" srcId="{79BCA7CC-826B-8A4C-B9C8-7032677CD5A9}" destId="{482B2F46-1339-C04A-9BCD-D1A0D0D73AA4}" srcOrd="0" destOrd="0" presId="urn:microsoft.com/office/officeart/2005/8/layout/hierarchy2"/>
    <dgm:cxn modelId="{78A3C1DE-92DC-8B42-95CE-1D8B27044882}" type="presOf" srcId="{8CEA7062-9DDD-DE42-9DF4-9214ED308108}" destId="{1D3369AB-6C62-F247-96C5-A25E94F8A28C}" srcOrd="0" destOrd="0" presId="urn:microsoft.com/office/officeart/2005/8/layout/hierarchy2"/>
    <dgm:cxn modelId="{8EE77EB7-11BB-D84A-8BB3-B27116CB2DDC}" type="presParOf" srcId="{1D3369AB-6C62-F247-96C5-A25E94F8A28C}" destId="{DDED78F7-518F-0A43-A034-004CB7028D3B}" srcOrd="0" destOrd="0" presId="urn:microsoft.com/office/officeart/2005/8/layout/hierarchy2"/>
    <dgm:cxn modelId="{8B71A0E1-173C-874B-BAA9-C4B28B63A001}" type="presParOf" srcId="{DDED78F7-518F-0A43-A034-004CB7028D3B}" destId="{ECC2FE97-C3A0-5B4B-8E49-A777808344F3}" srcOrd="0" destOrd="0" presId="urn:microsoft.com/office/officeart/2005/8/layout/hierarchy2"/>
    <dgm:cxn modelId="{E1440043-4AB3-8745-B248-8A7AE9591346}" type="presParOf" srcId="{DDED78F7-518F-0A43-A034-004CB7028D3B}" destId="{76089888-FE1A-6544-A806-290B8A8E1B11}" srcOrd="1" destOrd="0" presId="urn:microsoft.com/office/officeart/2005/8/layout/hierarchy2"/>
    <dgm:cxn modelId="{29451938-B6FB-8542-A5DA-A357C24FE9CE}" type="presParOf" srcId="{76089888-FE1A-6544-A806-290B8A8E1B11}" destId="{482B2F46-1339-C04A-9BCD-D1A0D0D73AA4}" srcOrd="0" destOrd="0" presId="urn:microsoft.com/office/officeart/2005/8/layout/hierarchy2"/>
    <dgm:cxn modelId="{61EE2CAC-0215-8A45-B2B2-95840DC5C112}" type="presParOf" srcId="{482B2F46-1339-C04A-9BCD-D1A0D0D73AA4}" destId="{B76E0B45-7DA1-924F-B7A3-755D82CCE750}" srcOrd="0" destOrd="0" presId="urn:microsoft.com/office/officeart/2005/8/layout/hierarchy2"/>
    <dgm:cxn modelId="{C692678F-B933-2C43-9C88-03CF0060E6E3}" type="presParOf" srcId="{76089888-FE1A-6544-A806-290B8A8E1B11}" destId="{C2E19F13-1486-C243-9149-9780CB0033AA}" srcOrd="1" destOrd="0" presId="urn:microsoft.com/office/officeart/2005/8/layout/hierarchy2"/>
    <dgm:cxn modelId="{F34F7081-134E-B448-BA01-B9B25992CC3A}" type="presParOf" srcId="{C2E19F13-1486-C243-9149-9780CB0033AA}" destId="{6922C3D1-A30D-AB49-8B7D-2F88756343C2}" srcOrd="0" destOrd="0" presId="urn:microsoft.com/office/officeart/2005/8/layout/hierarchy2"/>
    <dgm:cxn modelId="{55BD65A7-12D1-B848-BDDC-74655A1533A0}" type="presParOf" srcId="{C2E19F13-1486-C243-9149-9780CB0033AA}" destId="{C218DC1E-0199-B646-8C87-D87D8231FF50}" srcOrd="1" destOrd="0" presId="urn:microsoft.com/office/officeart/2005/8/layout/hierarchy2"/>
    <dgm:cxn modelId="{5EF91B65-4A5B-4A4E-A334-1913694BD3B5}" type="presParOf" srcId="{C218DC1E-0199-B646-8C87-D87D8231FF50}" destId="{86D7A395-2121-C04C-8FC5-1BC663E34603}" srcOrd="0" destOrd="0" presId="urn:microsoft.com/office/officeart/2005/8/layout/hierarchy2"/>
    <dgm:cxn modelId="{8E7623DE-8511-CD45-B02D-C078C1AB346D}" type="presParOf" srcId="{86D7A395-2121-C04C-8FC5-1BC663E34603}" destId="{87906E23-7D9C-BB4F-9C43-F74867626BCF}" srcOrd="0" destOrd="0" presId="urn:microsoft.com/office/officeart/2005/8/layout/hierarchy2"/>
    <dgm:cxn modelId="{5A9E1E9B-D923-204A-95DD-FCDABB15D81D}" type="presParOf" srcId="{C218DC1E-0199-B646-8C87-D87D8231FF50}" destId="{A5076A73-DA30-6644-8533-52C72DF07AFB}" srcOrd="1" destOrd="0" presId="urn:microsoft.com/office/officeart/2005/8/layout/hierarchy2"/>
    <dgm:cxn modelId="{FBFB0753-DC47-294C-A63F-586249EACDE8}" type="presParOf" srcId="{A5076A73-DA30-6644-8533-52C72DF07AFB}" destId="{868B57E6-69B7-DC4D-A877-866513109680}" srcOrd="0" destOrd="0" presId="urn:microsoft.com/office/officeart/2005/8/layout/hierarchy2"/>
    <dgm:cxn modelId="{9C7DE715-C823-5E47-8885-8FA8F698DB80}" type="presParOf" srcId="{A5076A73-DA30-6644-8533-52C72DF07AFB}" destId="{68F4063E-57A4-5F46-ABFB-44CBE5380842}" srcOrd="1" destOrd="0" presId="urn:microsoft.com/office/officeart/2005/8/layout/hierarchy2"/>
    <dgm:cxn modelId="{D00B45C2-D645-1941-BAA4-829D5ABFA0D6}" type="presParOf" srcId="{C218DC1E-0199-B646-8C87-D87D8231FF50}" destId="{52A2D4AF-28B9-A34E-8326-4C944DC793A6}" srcOrd="2" destOrd="0" presId="urn:microsoft.com/office/officeart/2005/8/layout/hierarchy2"/>
    <dgm:cxn modelId="{D53404C1-E9ED-1545-97CC-A5EF7DAA2A78}" type="presParOf" srcId="{52A2D4AF-28B9-A34E-8326-4C944DC793A6}" destId="{F3F65044-ACE0-2848-B388-58187B51C74B}" srcOrd="0" destOrd="0" presId="urn:microsoft.com/office/officeart/2005/8/layout/hierarchy2"/>
    <dgm:cxn modelId="{364E5C9E-B15C-D544-B876-DC40B55FC04E}" type="presParOf" srcId="{C218DC1E-0199-B646-8C87-D87D8231FF50}" destId="{407A56E4-B182-854A-9A25-21DC5D43C790}" srcOrd="3" destOrd="0" presId="urn:microsoft.com/office/officeart/2005/8/layout/hierarchy2"/>
    <dgm:cxn modelId="{D9DB8B0B-8DC8-8449-8849-76FF6D73A896}" type="presParOf" srcId="{407A56E4-B182-854A-9A25-21DC5D43C790}" destId="{3F389563-3A73-B948-8D17-AA78D373A766}" srcOrd="0" destOrd="0" presId="urn:microsoft.com/office/officeart/2005/8/layout/hierarchy2"/>
    <dgm:cxn modelId="{65E0D52C-8FDE-4C46-8BD7-4303C912E52C}" type="presParOf" srcId="{407A56E4-B182-854A-9A25-21DC5D43C790}" destId="{89A03131-A3EE-BD40-9A13-B326511C7CC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2FE97-C3A0-5B4B-8E49-A777808344F3}">
      <dsp:nvSpPr>
        <dsp:cNvPr id="0" name=""/>
        <dsp:cNvSpPr/>
      </dsp:nvSpPr>
      <dsp:spPr>
        <a:xfrm>
          <a:off x="3693" y="1761059"/>
          <a:ext cx="2163740" cy="1407069"/>
        </a:xfrm>
        <a:prstGeom prst="roundRect">
          <a:avLst>
            <a:gd name="adj" fmla="val 10000"/>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120000"/>
            </a:lnSpc>
            <a:spcBef>
              <a:spcPct val="0"/>
            </a:spcBef>
            <a:spcAft>
              <a:spcPct val="35000"/>
            </a:spcAft>
          </a:pPr>
          <a:r>
            <a:rPr kumimoji="1" lang="ja-JP" altLang="en-US" sz="2300" kern="1200" dirty="0" smtClean="0">
              <a:latin typeface="メイリオ"/>
              <a:ea typeface="メイリオ"/>
              <a:cs typeface="メイリオ"/>
            </a:rPr>
            <a:t>動詞屈折接辞の衰退</a:t>
          </a:r>
          <a:endParaRPr kumimoji="1" lang="ja-JP" altLang="en-US" sz="2300" kern="1200" dirty="0">
            <a:latin typeface="メイリオ"/>
            <a:ea typeface="メイリオ"/>
            <a:cs typeface="メイリオ"/>
          </a:endParaRPr>
        </a:p>
      </dsp:txBody>
      <dsp:txXfrm>
        <a:off x="44905" y="1802271"/>
        <a:ext cx="2081316" cy="1324645"/>
      </dsp:txXfrm>
    </dsp:sp>
    <dsp:sp modelId="{482B2F46-1339-C04A-9BCD-D1A0D0D73AA4}">
      <dsp:nvSpPr>
        <dsp:cNvPr id="0" name=""/>
        <dsp:cNvSpPr/>
      </dsp:nvSpPr>
      <dsp:spPr>
        <a:xfrm>
          <a:off x="2167433" y="2444840"/>
          <a:ext cx="865496" cy="39506"/>
        </a:xfrm>
        <a:custGeom>
          <a:avLst/>
          <a:gdLst/>
          <a:ahLst/>
          <a:cxnLst/>
          <a:rect l="0" t="0" r="0" b="0"/>
          <a:pathLst>
            <a:path>
              <a:moveTo>
                <a:pt x="0" y="19753"/>
              </a:moveTo>
              <a:lnTo>
                <a:pt x="865496" y="19753"/>
              </a:lnTo>
            </a:path>
          </a:pathLst>
        </a:custGeom>
        <a:noFill/>
        <a:ln w="25400" cap="flat" cmpd="sng" algn="ctr">
          <a:solidFill>
            <a:scrgbClr r="0" g="0" b="0"/>
          </a:solidFill>
          <a:prstDash val="solid"/>
          <a:tailEnd type="arrow" w="lg"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2578544" y="2442956"/>
        <a:ext cx="43274" cy="43274"/>
      </dsp:txXfrm>
    </dsp:sp>
    <dsp:sp modelId="{6922C3D1-A30D-AB49-8B7D-2F88756343C2}">
      <dsp:nvSpPr>
        <dsp:cNvPr id="0" name=""/>
        <dsp:cNvSpPr/>
      </dsp:nvSpPr>
      <dsp:spPr>
        <a:xfrm>
          <a:off x="3032929" y="1689049"/>
          <a:ext cx="2163740" cy="1551088"/>
        </a:xfrm>
        <a:prstGeom prst="roundRect">
          <a:avLst>
            <a:gd name="adj" fmla="val 10000"/>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120000"/>
            </a:lnSpc>
            <a:spcBef>
              <a:spcPct val="0"/>
            </a:spcBef>
            <a:spcAft>
              <a:spcPct val="35000"/>
            </a:spcAft>
          </a:pPr>
          <a:r>
            <a:rPr kumimoji="1" lang="ja-JP" altLang="en-US" sz="2300" kern="1200" dirty="0" smtClean="0">
              <a:latin typeface="メイリオ"/>
              <a:ea typeface="メイリオ"/>
              <a:cs typeface="メイリオ"/>
            </a:rPr>
            <a:t>素性継承パラメターの変化</a:t>
          </a:r>
        </a:p>
      </dsp:txBody>
      <dsp:txXfrm>
        <a:off x="3078359" y="1734479"/>
        <a:ext cx="2072880" cy="1460228"/>
      </dsp:txXfrm>
    </dsp:sp>
    <dsp:sp modelId="{86D7A395-2121-C04C-8FC5-1BC663E34603}">
      <dsp:nvSpPr>
        <dsp:cNvPr id="0" name=""/>
        <dsp:cNvSpPr/>
      </dsp:nvSpPr>
      <dsp:spPr>
        <a:xfrm rot="19201904">
          <a:off x="5064768" y="2082130"/>
          <a:ext cx="1129300" cy="39506"/>
        </a:xfrm>
        <a:custGeom>
          <a:avLst/>
          <a:gdLst/>
          <a:ahLst/>
          <a:cxnLst/>
          <a:rect l="0" t="0" r="0" b="0"/>
          <a:pathLst>
            <a:path>
              <a:moveTo>
                <a:pt x="0" y="19753"/>
              </a:moveTo>
              <a:lnTo>
                <a:pt x="1129300" y="19753"/>
              </a:lnTo>
            </a:path>
          </a:pathLst>
        </a:custGeom>
        <a:noFill/>
        <a:ln w="25400" cap="flat" cmpd="sng" algn="ctr">
          <a:solidFill>
            <a:scrgbClr r="0" g="0" b="0"/>
          </a:solidFill>
          <a:prstDash val="solid"/>
          <a:tailEnd type="arrow" w="lg"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5601185" y="2073651"/>
        <a:ext cx="56465" cy="56465"/>
      </dsp:txXfrm>
    </dsp:sp>
    <dsp:sp modelId="{868B57E6-69B7-DC4D-A877-866513109680}">
      <dsp:nvSpPr>
        <dsp:cNvPr id="0" name=""/>
        <dsp:cNvSpPr/>
      </dsp:nvSpPr>
      <dsp:spPr>
        <a:xfrm>
          <a:off x="6062166" y="1030293"/>
          <a:ext cx="2163740" cy="1417758"/>
        </a:xfrm>
        <a:prstGeom prst="roundRect">
          <a:avLst>
            <a:gd name="adj" fmla="val 10000"/>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120000"/>
            </a:lnSpc>
            <a:spcBef>
              <a:spcPct val="0"/>
            </a:spcBef>
            <a:spcAft>
              <a:spcPct val="35000"/>
            </a:spcAft>
          </a:pPr>
          <a:r>
            <a:rPr kumimoji="1" lang="ja-JP" altLang="en-US" sz="2300" kern="1200" dirty="0" smtClean="0">
              <a:latin typeface="メイリオ"/>
              <a:ea typeface="メイリオ"/>
              <a:cs typeface="メイリオ"/>
            </a:rPr>
            <a:t>談話階層型から主語卓立型へ</a:t>
          </a:r>
          <a:endParaRPr kumimoji="1" lang="ja-JP" altLang="en-US" sz="2300" kern="1200" dirty="0">
            <a:latin typeface="メイリオ"/>
            <a:ea typeface="メイリオ"/>
            <a:cs typeface="メイリオ"/>
          </a:endParaRPr>
        </a:p>
      </dsp:txBody>
      <dsp:txXfrm>
        <a:off x="6103691" y="1071818"/>
        <a:ext cx="2080690" cy="1334708"/>
      </dsp:txXfrm>
    </dsp:sp>
    <dsp:sp modelId="{52A2D4AF-28B9-A34E-8326-4C944DC793A6}">
      <dsp:nvSpPr>
        <dsp:cNvPr id="0" name=""/>
        <dsp:cNvSpPr/>
      </dsp:nvSpPr>
      <dsp:spPr>
        <a:xfrm rot="2543378">
          <a:off x="5043497" y="2839850"/>
          <a:ext cx="1171842" cy="39506"/>
        </a:xfrm>
        <a:custGeom>
          <a:avLst/>
          <a:gdLst/>
          <a:ahLst/>
          <a:cxnLst/>
          <a:rect l="0" t="0" r="0" b="0"/>
          <a:pathLst>
            <a:path>
              <a:moveTo>
                <a:pt x="0" y="19753"/>
              </a:moveTo>
              <a:lnTo>
                <a:pt x="1171842" y="19753"/>
              </a:lnTo>
            </a:path>
          </a:pathLst>
        </a:custGeom>
        <a:noFill/>
        <a:ln w="25400" cap="flat" cmpd="sng" algn="ctr">
          <a:solidFill>
            <a:scrgbClr r="0" g="0" b="0"/>
          </a:solidFill>
          <a:prstDash val="solid"/>
          <a:tailEnd type="arrow" w="lg"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5600122" y="2830307"/>
        <a:ext cx="58592" cy="58592"/>
      </dsp:txXfrm>
    </dsp:sp>
    <dsp:sp modelId="{3F389563-3A73-B948-8D17-AA78D373A766}">
      <dsp:nvSpPr>
        <dsp:cNvPr id="0" name=""/>
        <dsp:cNvSpPr/>
      </dsp:nvSpPr>
      <dsp:spPr>
        <a:xfrm>
          <a:off x="6062166" y="2610332"/>
          <a:ext cx="2163740" cy="1288561"/>
        </a:xfrm>
        <a:prstGeom prst="roundRect">
          <a:avLst>
            <a:gd name="adj" fmla="val 10000"/>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kumimoji="1" lang="en-US" altLang="ja-JP" sz="2300" kern="1200" dirty="0" smtClean="0">
              <a:latin typeface="メイリオ"/>
              <a:ea typeface="メイリオ"/>
              <a:cs typeface="メイリオ"/>
            </a:rPr>
            <a:t>pro</a:t>
          </a:r>
          <a:r>
            <a:rPr kumimoji="1" lang="ja-JP" altLang="en-US" sz="2300" kern="1200" dirty="0" smtClean="0">
              <a:latin typeface="メイリオ"/>
              <a:ea typeface="メイリオ"/>
              <a:cs typeface="メイリオ"/>
            </a:rPr>
            <a:t>の消失</a:t>
          </a:r>
          <a:endParaRPr kumimoji="1" lang="ja-JP" altLang="en-US" sz="2300" kern="1200" dirty="0">
            <a:latin typeface="メイリオ"/>
            <a:ea typeface="メイリオ"/>
            <a:cs typeface="メイリオ"/>
          </a:endParaRPr>
        </a:p>
      </dsp:txBody>
      <dsp:txXfrm>
        <a:off x="6099907" y="2648073"/>
        <a:ext cx="2088258" cy="12130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DC374B2-CAE9-C849-BB02-C1CE15F5C89F}" type="slidenum">
              <a:rPr lang="en-US" altLang="ja-JP"/>
              <a:pPr/>
              <a:t>‹#›</a:t>
            </a:fld>
            <a:endParaRPr lang="en-US" altLang="ja-JP"/>
          </a:p>
        </p:txBody>
      </p:sp>
    </p:spTree>
    <p:extLst>
      <p:ext uri="{BB962C8B-B14F-4D97-AF65-F5344CB8AC3E}">
        <p14:creationId xmlns:p14="http://schemas.microsoft.com/office/powerpoint/2010/main" val="4008510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charset="-128"/>
        <a:cs typeface="ＭＳ Ｐ明朝" charset="-128"/>
      </a:defRPr>
    </a:lvl1pPr>
    <a:lvl2pPr marL="457200" algn="l" rtl="0" fontAlgn="base">
      <a:spcBef>
        <a:spcPct val="30000"/>
      </a:spcBef>
      <a:spcAft>
        <a:spcPct val="0"/>
      </a:spcAft>
      <a:defRPr kumimoji="1" sz="1200" kern="1200">
        <a:solidFill>
          <a:schemeClr val="tx1"/>
        </a:solidFill>
        <a:latin typeface="Arial" charset="0"/>
        <a:ea typeface="ＭＳ Ｐ明朝" charset="-128"/>
        <a:cs typeface="ＭＳ Ｐ明朝" charset="-128"/>
      </a:defRPr>
    </a:lvl2pPr>
    <a:lvl3pPr marL="914400" algn="l" rtl="0" fontAlgn="base">
      <a:spcBef>
        <a:spcPct val="30000"/>
      </a:spcBef>
      <a:spcAft>
        <a:spcPct val="0"/>
      </a:spcAft>
      <a:defRPr kumimoji="1" sz="1200" kern="1200">
        <a:solidFill>
          <a:schemeClr val="tx1"/>
        </a:solidFill>
        <a:latin typeface="Arial" charset="0"/>
        <a:ea typeface="ＭＳ Ｐ明朝" charset="-128"/>
        <a:cs typeface="ＭＳ Ｐ明朝" charset="-128"/>
      </a:defRPr>
    </a:lvl3pPr>
    <a:lvl4pPr marL="1371600" algn="l" rtl="0" fontAlgn="base">
      <a:spcBef>
        <a:spcPct val="30000"/>
      </a:spcBef>
      <a:spcAft>
        <a:spcPct val="0"/>
      </a:spcAft>
      <a:defRPr kumimoji="1" sz="1200" kern="1200">
        <a:solidFill>
          <a:schemeClr val="tx1"/>
        </a:solidFill>
        <a:latin typeface="Arial" charset="0"/>
        <a:ea typeface="ＭＳ Ｐ明朝" charset="-128"/>
        <a:cs typeface="ＭＳ Ｐ明朝" charset="-128"/>
      </a:defRPr>
    </a:lvl4pPr>
    <a:lvl5pPr marL="1828800" algn="l" rtl="0" fontAlgn="base">
      <a:spcBef>
        <a:spcPct val="30000"/>
      </a:spcBef>
      <a:spcAft>
        <a:spcPct val="0"/>
      </a:spcAft>
      <a:defRPr kumimoji="1" sz="1200" kern="1200">
        <a:solidFill>
          <a:schemeClr val="tx1"/>
        </a:solidFill>
        <a:latin typeface="Arial" charset="0"/>
        <a:ea typeface="ＭＳ Ｐ明朝" charset="-128"/>
        <a:cs typeface="ＭＳ Ｐ明朝" charset="-128"/>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2C9864-F5BB-E940-A284-4DDFCC4A1DB6}" type="slidenum">
              <a:rPr lang="en-US" altLang="ja-JP"/>
              <a:pPr/>
              <a:t>0</a:t>
            </a:fld>
            <a:endParaRPr lang="en-US" altLang="ja-JP"/>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5CB2DC-9F4A-A34C-90FD-4E756DA75E7D}" type="slidenum">
              <a:rPr lang="en-US" altLang="ja-JP"/>
              <a:pPr/>
              <a:t>5</a:t>
            </a:fld>
            <a:endParaRPr lang="en-US" altLang="ja-JP"/>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OK,</a:t>
            </a:r>
            <a:r>
              <a:rPr kumimoji="1" lang="en-US" altLang="ja-JP" sz="1200" kern="1200" baseline="0" dirty="0" smtClean="0">
                <a:solidFill>
                  <a:schemeClr val="tx1"/>
                </a:solidFill>
                <a:effectLst/>
                <a:latin typeface="+mn-lt"/>
                <a:ea typeface="+mn-ea"/>
                <a:cs typeface="+mn-cs"/>
              </a:rPr>
              <a:t> l</a:t>
            </a:r>
            <a:r>
              <a:rPr kumimoji="1" lang="en-US" altLang="ja-JP" sz="1200" kern="1200" dirty="0" smtClean="0">
                <a:solidFill>
                  <a:schemeClr val="tx1"/>
                </a:solidFill>
                <a:effectLst/>
                <a:latin typeface="+mn-lt"/>
                <a:ea typeface="+mn-ea"/>
                <a:cs typeface="+mn-cs"/>
              </a:rPr>
              <a:t>et</a:t>
            </a:r>
            <a:r>
              <a:rPr kumimoji="1" lang="en-US" altLang="ja-JP" sz="1200" kern="1200" baseline="0" dirty="0" smtClean="0">
                <a:solidFill>
                  <a:schemeClr val="tx1"/>
                </a:solidFill>
                <a:effectLst/>
                <a:latin typeface="+mn-lt"/>
                <a:ea typeface="+mn-ea"/>
                <a:cs typeface="+mn-cs"/>
              </a:rPr>
              <a:t> me start with the theoretical issue. </a:t>
            </a:r>
            <a:r>
              <a:rPr kumimoji="1" lang="en-US" altLang="ja-JP" sz="1200" kern="1200" dirty="0" smtClean="0">
                <a:solidFill>
                  <a:schemeClr val="tx1"/>
                </a:solidFill>
                <a:effectLst/>
                <a:latin typeface="+mn-lt"/>
                <a:ea typeface="+mn-ea"/>
                <a:cs typeface="+mn-cs"/>
              </a:rPr>
              <a:t>Chomsky (2008) assumes that tense and </a:t>
            </a:r>
            <a:r>
              <a:rPr kumimoji="1" lang="en-US" altLang="ja-JP" sz="1200" kern="1200" dirty="0" err="1" smtClean="0">
                <a:solidFill>
                  <a:schemeClr val="tx1"/>
                </a:solidFill>
                <a:effectLst/>
                <a:latin typeface="+mn-lt"/>
                <a:ea typeface="+mn-ea"/>
                <a:cs typeface="+mn-cs"/>
              </a:rPr>
              <a:t>φ</a:t>
            </a:r>
            <a:r>
              <a:rPr kumimoji="1" lang="en-US" altLang="ja-JP" sz="1200" kern="1200" dirty="0" smtClean="0">
                <a:solidFill>
                  <a:schemeClr val="tx1"/>
                </a:solidFill>
                <a:effectLst/>
                <a:latin typeface="+mn-lt"/>
                <a:ea typeface="+mn-ea"/>
                <a:cs typeface="+mn-cs"/>
              </a:rPr>
              <a:t>-features originate in the phase head C and are passed down to the </a:t>
            </a:r>
            <a:r>
              <a:rPr kumimoji="1" lang="en-US" altLang="ja-JP" sz="1200" kern="1200" dirty="0" err="1" smtClean="0">
                <a:solidFill>
                  <a:schemeClr val="tx1"/>
                </a:solidFill>
                <a:effectLst/>
                <a:latin typeface="+mn-lt"/>
                <a:ea typeface="+mn-ea"/>
                <a:cs typeface="+mn-cs"/>
              </a:rPr>
              <a:t>nonphase</a:t>
            </a:r>
            <a:r>
              <a:rPr kumimoji="1" lang="en-US" altLang="ja-JP" sz="1200" kern="1200" dirty="0" smtClean="0">
                <a:solidFill>
                  <a:schemeClr val="tx1"/>
                </a:solidFill>
                <a:effectLst/>
                <a:latin typeface="+mn-lt"/>
                <a:ea typeface="+mn-ea"/>
                <a:cs typeface="+mn-cs"/>
              </a:rPr>
              <a:t> head T, as in (1). This is commonly</a:t>
            </a:r>
            <a:r>
              <a:rPr kumimoji="1" lang="en-US" altLang="ja-JP" sz="1200" kern="1200" baseline="0" dirty="0" smtClean="0">
                <a:solidFill>
                  <a:schemeClr val="tx1"/>
                </a:solidFill>
                <a:effectLst/>
                <a:latin typeface="+mn-lt"/>
                <a:ea typeface="+mn-ea"/>
                <a:cs typeface="+mn-cs"/>
              </a:rPr>
              <a:t> called</a:t>
            </a:r>
            <a:r>
              <a:rPr kumimoji="1" lang="en-US" altLang="ja-JP" sz="1200" kern="1200" dirty="0" smtClean="0">
                <a:solidFill>
                  <a:schemeClr val="tx1"/>
                </a:solidFill>
                <a:effectLst/>
                <a:latin typeface="+mn-lt"/>
                <a:ea typeface="+mn-ea"/>
                <a:cs typeface="+mn-cs"/>
              </a:rPr>
              <a:t> Feature Inheritance, or</a:t>
            </a:r>
            <a:r>
              <a:rPr kumimoji="1" lang="en-US" altLang="ja-JP" sz="1200" kern="1200" baseline="0" dirty="0" smtClean="0">
                <a:solidFill>
                  <a:schemeClr val="tx1"/>
                </a:solidFill>
                <a:effectLst/>
                <a:latin typeface="+mn-lt"/>
                <a:ea typeface="+mn-ea"/>
                <a:cs typeface="+mn-cs"/>
              </a:rPr>
              <a:t> simply </a:t>
            </a:r>
            <a:r>
              <a:rPr kumimoji="1" lang="en-US" altLang="ja-JP" sz="1200" kern="1200" dirty="0" smtClean="0">
                <a:solidFill>
                  <a:schemeClr val="tx1"/>
                </a:solidFill>
                <a:effectLst/>
                <a:latin typeface="+mn-lt"/>
                <a:ea typeface="+mn-ea"/>
                <a:cs typeface="+mn-cs"/>
              </a:rPr>
              <a:t>FI.</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Richards (2007) defends its conceptual necessity</a:t>
            </a:r>
            <a:r>
              <a:rPr kumimoji="1" lang="en-US" altLang="ja-JP" sz="1200" kern="1200" baseline="0" dirty="0" smtClean="0">
                <a:solidFill>
                  <a:schemeClr val="tx1"/>
                </a:solidFill>
                <a:effectLst/>
                <a:latin typeface="+mn-lt"/>
                <a:ea typeface="+mn-ea"/>
                <a:cs typeface="+mn-cs"/>
              </a:rPr>
              <a:t> by </a:t>
            </a:r>
            <a:r>
              <a:rPr kumimoji="1" lang="en-US" altLang="ja-JP" sz="1200" kern="1200" dirty="0" smtClean="0">
                <a:solidFill>
                  <a:schemeClr val="tx1"/>
                </a:solidFill>
                <a:effectLst/>
                <a:latin typeface="+mn-lt"/>
                <a:ea typeface="+mn-ea"/>
                <a:cs typeface="+mn-cs"/>
              </a:rPr>
              <a:t>arguing that FI is inevitable for Valuation and Transfer to take place simultaneously. (If there is no T in (1), the valuation</a:t>
            </a:r>
            <a:r>
              <a:rPr kumimoji="1" lang="en-US" altLang="ja-JP" sz="1200" kern="1200" baseline="0" dirty="0" smtClean="0">
                <a:solidFill>
                  <a:schemeClr val="tx1"/>
                </a:solidFill>
                <a:effectLst/>
                <a:latin typeface="+mn-lt"/>
                <a:ea typeface="+mn-ea"/>
                <a:cs typeface="+mn-cs"/>
              </a:rPr>
              <a:t> and the transfer of the</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φ</a:t>
            </a:r>
            <a:r>
              <a:rPr kumimoji="1" lang="en-US" altLang="ja-JP" sz="1200" kern="1200" dirty="0" smtClean="0">
                <a:solidFill>
                  <a:schemeClr val="tx1"/>
                </a:solidFill>
                <a:effectLst/>
                <a:latin typeface="+mn-lt"/>
                <a:ea typeface="+mn-ea"/>
                <a:cs typeface="+mn-cs"/>
              </a:rPr>
              <a:t>-features cannot happen together, since C is transferred at the next phase.) Thus, a phase head (P) requires “at</a:t>
            </a:r>
            <a:r>
              <a:rPr kumimoji="1" lang="en-US" altLang="ja-JP" sz="1200" kern="1200" baseline="0" dirty="0" smtClean="0">
                <a:solidFill>
                  <a:schemeClr val="tx1"/>
                </a:solidFill>
                <a:effectLst/>
                <a:latin typeface="+mn-lt"/>
                <a:ea typeface="+mn-ea"/>
                <a:cs typeface="+mn-cs"/>
              </a:rPr>
              <a:t> least” one</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nonphase</a:t>
            </a:r>
            <a:r>
              <a:rPr kumimoji="1" lang="en-US" altLang="ja-JP" sz="1200" kern="1200" dirty="0" smtClean="0">
                <a:solidFill>
                  <a:schemeClr val="tx1"/>
                </a:solidFill>
                <a:effectLst/>
                <a:latin typeface="+mn-lt"/>
                <a:ea typeface="+mn-ea"/>
                <a:cs typeface="+mn-cs"/>
              </a:rPr>
              <a:t> head (N), as in (2b).</a:t>
            </a:r>
            <a:endParaRPr kumimoji="1" lang="ja-JP" altLang="en-US" dirty="0"/>
          </a:p>
        </p:txBody>
      </p:sp>
      <p:sp>
        <p:nvSpPr>
          <p:cNvPr id="4" name="スライド番号プレースホルダー 3"/>
          <p:cNvSpPr>
            <a:spLocks noGrp="1"/>
          </p:cNvSpPr>
          <p:nvPr>
            <p:ph type="sldNum" sz="quarter" idx="10"/>
          </p:nvPr>
        </p:nvSpPr>
        <p:spPr/>
        <p:txBody>
          <a:bodyPr/>
          <a:lstStyle/>
          <a:p>
            <a:fld id="{9504C518-7B91-144F-95E5-F56CF71EE3AB}" type="slidenum">
              <a:rPr kumimoji="1" lang="ja-JP" altLang="en-US" smtClean="0"/>
              <a:t>25</a:t>
            </a:fld>
            <a:endParaRPr kumimoji="1" lang="ja-JP" altLang="en-US"/>
          </a:p>
        </p:txBody>
      </p:sp>
    </p:spTree>
    <p:extLst>
      <p:ext uri="{BB962C8B-B14F-4D97-AF65-F5344CB8AC3E}">
        <p14:creationId xmlns:p14="http://schemas.microsoft.com/office/powerpoint/2010/main" val="127105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082" name="Rectangle 10" descr="横線"/>
          <p:cNvSpPr>
            <a:spLocks noChangeArrowheads="1"/>
          </p:cNvSpPr>
          <p:nvPr/>
        </p:nvSpPr>
        <p:spPr bwMode="auto">
          <a:xfrm>
            <a:off x="6699250" y="908050"/>
            <a:ext cx="2192338" cy="5473700"/>
          </a:xfrm>
          <a:prstGeom prst="rect">
            <a:avLst/>
          </a:prstGeom>
          <a:pattFill prst="ltHorz">
            <a:fgClr>
              <a:srgbClr val="C0C0C0"/>
            </a:fgClr>
            <a:bgClr>
              <a:srgbClr val="FFFFFF"/>
            </a:bgClr>
          </a:pattFill>
          <a:ln w="9525">
            <a:noFill/>
            <a:miter lim="800000"/>
            <a:headEnd/>
            <a:tailEnd/>
          </a:ln>
          <a:effectLst/>
        </p:spPr>
        <p:txBody>
          <a:bodyPr wrap="none" anchor="ctr">
            <a:prstTxWarp prst="textNoShape">
              <a:avLst/>
            </a:prstTxWarp>
          </a:bodyPr>
          <a:lstStyle/>
          <a:p>
            <a:endParaRPr lang="ja-JP" altLang="en-US"/>
          </a:p>
        </p:txBody>
      </p:sp>
      <p:sp>
        <p:nvSpPr>
          <p:cNvPr id="3074" name="Rectangle 2"/>
          <p:cNvSpPr>
            <a:spLocks noGrp="1" noChangeArrowheads="1"/>
          </p:cNvSpPr>
          <p:nvPr>
            <p:ph type="ctrTitle"/>
          </p:nvPr>
        </p:nvSpPr>
        <p:spPr>
          <a:xfrm>
            <a:off x="784225" y="2133600"/>
            <a:ext cx="5781675" cy="1079500"/>
          </a:xfrm>
        </p:spPr>
        <p:txBody>
          <a:bodyPr/>
          <a:lstStyle>
            <a:lvl1pPr>
              <a:defRPr sz="3600" b="1"/>
            </a:lvl1pPr>
          </a:lstStyle>
          <a:p>
            <a:r>
              <a:rPr lang="ja-JP" altLang="en-US"/>
              <a:t>マスタ</a:t>
            </a:r>
            <a:r>
              <a:rPr lang="en-US" altLang="ja-JP"/>
              <a:t> </a:t>
            </a:r>
            <a:r>
              <a:rPr lang="ja-JP" altLang="en-US"/>
              <a:t>タイトルの書式設定</a:t>
            </a:r>
          </a:p>
        </p:txBody>
      </p:sp>
      <p:sp>
        <p:nvSpPr>
          <p:cNvPr id="3075" name="Rectangle 3"/>
          <p:cNvSpPr>
            <a:spLocks noGrp="1" noChangeArrowheads="1"/>
          </p:cNvSpPr>
          <p:nvPr>
            <p:ph type="subTitle" idx="1"/>
          </p:nvPr>
        </p:nvSpPr>
        <p:spPr>
          <a:xfrm>
            <a:off x="784225" y="3357563"/>
            <a:ext cx="5781675" cy="792162"/>
          </a:xfrm>
        </p:spPr>
        <p:txBody>
          <a:bodyPr/>
          <a:lstStyle>
            <a:lvl1pPr marL="0" indent="0">
              <a:buFontTx/>
              <a:buNone/>
              <a:defRPr sz="2400"/>
            </a:lvl1pPr>
          </a:lstStyle>
          <a:p>
            <a:r>
              <a:rPr lang="ja-JP" altLang="en-US"/>
              <a:t>マスタ</a:t>
            </a:r>
            <a:r>
              <a:rPr lang="en-US" altLang="ja-JP"/>
              <a:t> </a:t>
            </a:r>
            <a:r>
              <a:rPr lang="ja-JP" altLang="en-US"/>
              <a:t>サブタイトルの書式設定</a:t>
            </a:r>
          </a:p>
        </p:txBody>
      </p:sp>
      <p:sp>
        <p:nvSpPr>
          <p:cNvPr id="3076" name="Rectangle 4"/>
          <p:cNvSpPr>
            <a:spLocks noGrp="1" noChangeArrowheads="1"/>
          </p:cNvSpPr>
          <p:nvPr>
            <p:ph type="dt" sz="half" idx="2"/>
          </p:nvPr>
        </p:nvSpPr>
        <p:spPr>
          <a:xfrm>
            <a:off x="784225" y="4868863"/>
            <a:ext cx="2133600" cy="287337"/>
          </a:xfrm>
        </p:spPr>
        <p:txBody>
          <a:bodyPr/>
          <a:lstStyle>
            <a:lvl1pPr>
              <a:defRPr sz="1400"/>
            </a:lvl1pPr>
          </a:lstStyle>
          <a:p>
            <a:fld id="{B5423D2E-6995-1347-B237-3EF8FA27418D}" type="datetime1">
              <a:rPr lang="ja-JP" altLang="en-US"/>
              <a:pPr/>
              <a:t>13/05/28</a:t>
            </a:fld>
            <a:endParaRPr lang="en-US" altLang="ja-JP"/>
          </a:p>
        </p:txBody>
      </p:sp>
      <p:sp>
        <p:nvSpPr>
          <p:cNvPr id="3077" name="Rectangle 5"/>
          <p:cNvSpPr>
            <a:spLocks noGrp="1" noChangeArrowheads="1"/>
          </p:cNvSpPr>
          <p:nvPr>
            <p:ph type="ftr" sz="quarter" idx="3"/>
          </p:nvPr>
        </p:nvSpPr>
        <p:spPr>
          <a:xfrm>
            <a:off x="784225" y="4508500"/>
            <a:ext cx="2895600" cy="287338"/>
          </a:xfrm>
        </p:spPr>
        <p:txBody>
          <a:bodyPr/>
          <a:lstStyle>
            <a:lvl1pPr algn="l">
              <a:defRPr sz="1400"/>
            </a:lvl1pPr>
          </a:lstStyle>
          <a:p>
            <a:endParaRPr lang="en-US" altLang="ja-JP"/>
          </a:p>
        </p:txBody>
      </p:sp>
      <p:sp>
        <p:nvSpPr>
          <p:cNvPr id="3085" name="Rectangle 13"/>
          <p:cNvSpPr>
            <a:spLocks noChangeArrowheads="1"/>
          </p:cNvSpPr>
          <p:nvPr/>
        </p:nvSpPr>
        <p:spPr bwMode="auto">
          <a:xfrm>
            <a:off x="317500" y="404813"/>
            <a:ext cx="6381750" cy="503237"/>
          </a:xfrm>
          <a:prstGeom prst="rect">
            <a:avLst/>
          </a:prstGeom>
          <a:gradFill rotWithShape="1">
            <a:gsLst>
              <a:gs pos="0">
                <a:srgbClr val="333399"/>
              </a:gs>
              <a:gs pos="100000">
                <a:srgbClr val="333399">
                  <a:gamma/>
                  <a:tint val="73725"/>
                  <a:invGamma/>
                </a:srgbClr>
              </a:gs>
            </a:gsLst>
            <a:lin ang="0" scaled="1"/>
          </a:gradFill>
          <a:ln w="9525">
            <a:noFill/>
            <a:miter lim="800000"/>
            <a:headEnd/>
            <a:tailEnd/>
          </a:ln>
          <a:effectLst/>
        </p:spPr>
        <p:txBody>
          <a:bodyPr wrap="none" anchor="ctr">
            <a:prstTxWarp prst="textNoShape">
              <a:avLst/>
            </a:prstTxWarp>
          </a:bodyPr>
          <a:lstStyle/>
          <a:p>
            <a:endParaRPr lang="ja-JP" altLang="en-US"/>
          </a:p>
        </p:txBody>
      </p:sp>
      <p:sp>
        <p:nvSpPr>
          <p:cNvPr id="3086" name="Rectangle 14"/>
          <p:cNvSpPr>
            <a:spLocks noChangeArrowheads="1"/>
          </p:cNvSpPr>
          <p:nvPr/>
        </p:nvSpPr>
        <p:spPr bwMode="auto">
          <a:xfrm>
            <a:off x="6699250" y="404813"/>
            <a:ext cx="2193925" cy="503237"/>
          </a:xfrm>
          <a:prstGeom prst="rect">
            <a:avLst/>
          </a:prstGeom>
          <a:gradFill rotWithShape="1">
            <a:gsLst>
              <a:gs pos="0">
                <a:srgbClr val="000066"/>
              </a:gs>
              <a:gs pos="100000">
                <a:srgbClr val="000066">
                  <a:gamma/>
                  <a:shade val="46275"/>
                  <a:invGamma/>
                </a:srgbClr>
              </a:gs>
            </a:gsLst>
            <a:lin ang="0" scaled="1"/>
          </a:gradFill>
          <a:ln w="9525">
            <a:noFill/>
            <a:miter lim="800000"/>
            <a:headEnd/>
            <a:tailEnd/>
          </a:ln>
          <a:effectLst/>
        </p:spPr>
        <p:txBody>
          <a:bodyPr wrap="none" anchor="ctr">
            <a:prstTxWarp prst="textNoShape">
              <a:avLst/>
            </a:prstTxWarp>
          </a:bodyPr>
          <a:lstStyle/>
          <a:p>
            <a:endParaRPr lang="ja-JP" altLang="en-US"/>
          </a:p>
        </p:txBody>
      </p:sp>
      <p:sp>
        <p:nvSpPr>
          <p:cNvPr id="3087" name="Rectangle 15"/>
          <p:cNvSpPr>
            <a:spLocks noChangeArrowheads="1"/>
          </p:cNvSpPr>
          <p:nvPr/>
        </p:nvSpPr>
        <p:spPr bwMode="auto">
          <a:xfrm>
            <a:off x="317500" y="901700"/>
            <a:ext cx="8574088" cy="144463"/>
          </a:xfrm>
          <a:prstGeom prst="rect">
            <a:avLst/>
          </a:prstGeom>
          <a:gradFill rotWithShape="1">
            <a:gsLst>
              <a:gs pos="0">
                <a:schemeClr val="bg2">
                  <a:alpha val="39999"/>
                </a:schemeClr>
              </a:gs>
              <a:gs pos="100000">
                <a:schemeClr val="bg1">
                  <a:alpha val="39999"/>
                </a:schemeClr>
              </a:gs>
            </a:gsLst>
            <a:lin ang="5400000" scaled="1"/>
          </a:gradFill>
          <a:ln w="9525">
            <a:noFill/>
            <a:miter lim="800000"/>
            <a:headEnd/>
            <a:tailEnd/>
          </a:ln>
          <a:effectLst/>
        </p:spPr>
        <p:txBody>
          <a:bodyPr wrap="none" anchor="ctr">
            <a:prstTxWarp prst="textNoShape">
              <a:avLst/>
            </a:prstTxWarp>
          </a:bodyPr>
          <a:lstStyle/>
          <a:p>
            <a:endParaRPr lang="ja-JP" altLang="en-US"/>
          </a:p>
        </p:txBody>
      </p:sp>
      <p:sp>
        <p:nvSpPr>
          <p:cNvPr id="3089" name="Line 17"/>
          <p:cNvSpPr>
            <a:spLocks noChangeShapeType="1"/>
          </p:cNvSpPr>
          <p:nvPr/>
        </p:nvSpPr>
        <p:spPr bwMode="auto">
          <a:xfrm>
            <a:off x="450850" y="3213100"/>
            <a:ext cx="6116638" cy="0"/>
          </a:xfrm>
          <a:prstGeom prst="line">
            <a:avLst/>
          </a:prstGeom>
          <a:noFill/>
          <a:ln w="9525">
            <a:solidFill>
              <a:srgbClr val="C0C0C0"/>
            </a:solidFill>
            <a:round/>
            <a:headEnd/>
            <a:tailEnd/>
          </a:ln>
          <a:effectLst/>
        </p:spPr>
        <p:txBody>
          <a:bodyPr>
            <a:prstTxWarp prst="textNoShape">
              <a:avLst/>
            </a:prstTxWarp>
          </a:bodyPr>
          <a:lstStyle/>
          <a:p>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smtClean="0"/>
            </a:lvl1pPr>
          </a:lstStyle>
          <a:p>
            <a:fld id="{54FBDC9B-77AA-C046-B2A4-343CB53708D1}" type="datetime1">
              <a:rPr lang="ja-JP" altLang="en-US"/>
              <a:pPr/>
              <a:t>13/05/28</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mtClean="0"/>
            </a:lvl1pPr>
          </a:lstStyle>
          <a:p>
            <a:fld id="{37712F14-6070-6341-BFFD-5E8596D7AA03}"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48463" y="115888"/>
            <a:ext cx="2143125" cy="601027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17500" y="115888"/>
            <a:ext cx="6278563" cy="601027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smtClean="0"/>
            </a:lvl1pPr>
          </a:lstStyle>
          <a:p>
            <a:fld id="{60437FBE-E440-9942-A28B-0524283FB024}" type="datetime1">
              <a:rPr lang="ja-JP" altLang="en-US"/>
              <a:pPr/>
              <a:t>13/05/28</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mtClean="0"/>
            </a:lvl1pPr>
          </a:lstStyle>
          <a:p>
            <a:fld id="{FFA5626B-A1A4-554E-A158-5B666B4E8FAE}"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smtClean="0"/>
            </a:lvl1pPr>
          </a:lstStyle>
          <a:p>
            <a:fld id="{278FEC0F-E672-B04B-BE52-55424ACCF075}" type="datetime1">
              <a:rPr lang="ja-JP" altLang="en-US"/>
              <a:pPr/>
              <a:t>13/05/28</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mtClean="0"/>
            </a:lvl1pPr>
          </a:lstStyle>
          <a:p>
            <a:fld id="{DF5DBA67-1E75-8B4D-AC9F-010B2B9B2963}"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smtClean="0"/>
            </a:lvl1pPr>
          </a:lstStyle>
          <a:p>
            <a:fld id="{F8142EF9-7549-6A4A-89D5-077B83820F25}" type="datetime1">
              <a:rPr lang="ja-JP" altLang="en-US"/>
              <a:pPr/>
              <a:t>13/05/28</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mtClean="0"/>
            </a:lvl1pPr>
          </a:lstStyle>
          <a:p>
            <a:fld id="{92E3B286-A1FF-7348-8C9C-3BDD6B119ECF}"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smtClean="0"/>
            </a:lvl1pPr>
          </a:lstStyle>
          <a:p>
            <a:fld id="{622D2CF4-BCB3-4244-A472-E285AE981124}" type="datetime1">
              <a:rPr lang="ja-JP" altLang="en-US"/>
              <a:pPr/>
              <a:t>13/05/28</a:t>
            </a:fld>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smtClean="0"/>
            </a:lvl1pPr>
          </a:lstStyle>
          <a:p>
            <a:fld id="{343E2990-D1F4-EC46-96EA-8873BB0BE25A}"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smtClean="0"/>
            </a:lvl1pPr>
          </a:lstStyle>
          <a:p>
            <a:fld id="{61D4F59D-2D0E-E34E-AAE3-5C71D3797AD9}" type="datetime1">
              <a:rPr lang="ja-JP" altLang="en-US"/>
              <a:pPr/>
              <a:t>13/05/28</a:t>
            </a:fld>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smtClean="0"/>
            </a:lvl1pPr>
          </a:lstStyle>
          <a:p>
            <a:fld id="{52E67E0D-9E7B-3E44-9DC9-9FD79766694B}"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smtClean="0"/>
            </a:lvl1pPr>
          </a:lstStyle>
          <a:p>
            <a:fld id="{52748964-DE6E-0C48-AD5C-BFA7E891B505}" type="datetime1">
              <a:rPr lang="ja-JP" altLang="en-US"/>
              <a:pPr/>
              <a:t>13/05/28</a:t>
            </a:fld>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smtClean="0"/>
            </a:lvl1pPr>
          </a:lstStyle>
          <a:p>
            <a:fld id="{969C9742-8686-AE41-AE6B-253DE1A0AC4E}"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smtClean="0"/>
            </a:lvl1pPr>
          </a:lstStyle>
          <a:p>
            <a:fld id="{B00E78D1-431A-6244-AF14-624A0301A6DA}" type="datetime1">
              <a:rPr lang="ja-JP" altLang="en-US"/>
              <a:pPr/>
              <a:t>13/05/28</a:t>
            </a:fld>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smtClean="0"/>
            </a:lvl1pPr>
          </a:lstStyle>
          <a:p>
            <a:fld id="{A96FF402-78D1-5547-A0A7-9521307C30EE}"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smtClean="0"/>
            </a:lvl1pPr>
          </a:lstStyle>
          <a:p>
            <a:fld id="{8463B7A5-11E3-0B49-AB34-ED7BFF2156A1}" type="datetime1">
              <a:rPr lang="ja-JP" altLang="en-US"/>
              <a:pPr/>
              <a:t>13/05/28</a:t>
            </a:fld>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smtClean="0"/>
            </a:lvl1pPr>
          </a:lstStyle>
          <a:p>
            <a:fld id="{96F35C35-F8F3-1B40-B3F6-7BC153B3AB1E}"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smtClean="0"/>
            </a:lvl1pPr>
          </a:lstStyle>
          <a:p>
            <a:fld id="{52D9DF08-7128-584C-BF6E-CD305D8D3A4D}" type="datetime1">
              <a:rPr lang="ja-JP" altLang="en-US"/>
              <a:pPr/>
              <a:t>13/05/28</a:t>
            </a:fld>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smtClean="0"/>
            </a:lvl1pPr>
          </a:lstStyle>
          <a:p>
            <a:fld id="{678F0B1E-5E68-5246-B306-F9432F557D7B}"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7" name="Rectangle 33"/>
          <p:cNvSpPr>
            <a:spLocks noChangeArrowheads="1"/>
          </p:cNvSpPr>
          <p:nvPr/>
        </p:nvSpPr>
        <p:spPr bwMode="auto">
          <a:xfrm>
            <a:off x="317500" y="692150"/>
            <a:ext cx="6381750" cy="144463"/>
          </a:xfrm>
          <a:prstGeom prst="rect">
            <a:avLst/>
          </a:prstGeom>
          <a:solidFill>
            <a:srgbClr val="333399"/>
          </a:solidFill>
          <a:ln w="9525">
            <a:noFill/>
            <a:miter lim="800000"/>
            <a:headEnd/>
            <a:tailEnd/>
          </a:ln>
          <a:effectLst/>
        </p:spPr>
        <p:txBody>
          <a:bodyPr wrap="none" anchor="ctr">
            <a:prstTxWarp prst="textNoShape">
              <a:avLst/>
            </a:prstTxWarp>
          </a:bodyPr>
          <a:lstStyle/>
          <a:p>
            <a:endParaRPr lang="ja-JP" altLang="en-US"/>
          </a:p>
        </p:txBody>
      </p:sp>
      <p:sp>
        <p:nvSpPr>
          <p:cNvPr id="1059" name="Rectangle 35" descr="横線"/>
          <p:cNvSpPr>
            <a:spLocks noChangeArrowheads="1"/>
          </p:cNvSpPr>
          <p:nvPr/>
        </p:nvSpPr>
        <p:spPr bwMode="auto">
          <a:xfrm>
            <a:off x="6699250" y="850900"/>
            <a:ext cx="2192338" cy="274638"/>
          </a:xfrm>
          <a:prstGeom prst="rect">
            <a:avLst/>
          </a:prstGeom>
          <a:pattFill prst="ltHorz">
            <a:fgClr>
              <a:srgbClr val="C0C0C0"/>
            </a:fgClr>
            <a:bgClr>
              <a:srgbClr val="FFFFFF"/>
            </a:bgClr>
          </a:pattFill>
          <a:ln w="9525">
            <a:noFill/>
            <a:miter lim="800000"/>
            <a:headEnd/>
            <a:tailEnd/>
          </a:ln>
          <a:effectLst/>
        </p:spPr>
        <p:txBody>
          <a:bodyPr wrap="none" anchor="ctr">
            <a:prstTxWarp prst="textNoShape">
              <a:avLst/>
            </a:prstTxWarp>
          </a:bodyPr>
          <a:lstStyle/>
          <a:p>
            <a:endParaRPr lang="ja-JP" altLang="en-US"/>
          </a:p>
        </p:txBody>
      </p:sp>
      <p:sp>
        <p:nvSpPr>
          <p:cNvPr id="1058" name="Rectangle 34"/>
          <p:cNvSpPr>
            <a:spLocks noChangeArrowheads="1"/>
          </p:cNvSpPr>
          <p:nvPr/>
        </p:nvSpPr>
        <p:spPr bwMode="auto">
          <a:xfrm>
            <a:off x="6699250" y="692150"/>
            <a:ext cx="2193925" cy="144463"/>
          </a:xfrm>
          <a:prstGeom prst="rect">
            <a:avLst/>
          </a:prstGeom>
          <a:solidFill>
            <a:srgbClr val="000066"/>
          </a:solidFill>
          <a:ln w="9525">
            <a:noFill/>
            <a:miter lim="800000"/>
            <a:headEnd/>
            <a:tailEnd/>
          </a:ln>
          <a:effectLst/>
        </p:spPr>
        <p:txBody>
          <a:bodyPr wrap="none" anchor="ctr">
            <a:prstTxWarp prst="textNoShape">
              <a:avLst/>
            </a:prstTxWarp>
          </a:bodyPr>
          <a:lstStyle/>
          <a:p>
            <a:endParaRPr lang="ja-JP" altLang="en-US"/>
          </a:p>
        </p:txBody>
      </p:sp>
      <p:sp>
        <p:nvSpPr>
          <p:cNvPr id="1026" name="Rectangle 2"/>
          <p:cNvSpPr>
            <a:spLocks noGrp="1" noChangeArrowheads="1"/>
          </p:cNvSpPr>
          <p:nvPr>
            <p:ph type="title"/>
          </p:nvPr>
        </p:nvSpPr>
        <p:spPr bwMode="auto">
          <a:xfrm>
            <a:off x="317500" y="115888"/>
            <a:ext cx="8574088" cy="5762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457200" y="1196975"/>
            <a:ext cx="8229600" cy="4929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252413" y="6524625"/>
            <a:ext cx="2133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C0DEFF87-952C-1C44-9BD9-3A7022F9C7F0}" type="datetime1">
              <a:rPr lang="ja-JP" altLang="en-US"/>
              <a:pPr/>
              <a:t>13/05/28</a:t>
            </a:fld>
            <a:endParaRPr lang="en-US" altLang="ja-JP"/>
          </a:p>
        </p:txBody>
      </p:sp>
      <p:sp>
        <p:nvSpPr>
          <p:cNvPr id="1029" name="Rectangle 5"/>
          <p:cNvSpPr>
            <a:spLocks noGrp="1" noChangeArrowheads="1"/>
          </p:cNvSpPr>
          <p:nvPr>
            <p:ph type="ftr" sz="quarter" idx="3"/>
          </p:nvPr>
        </p:nvSpPr>
        <p:spPr bwMode="auto">
          <a:xfrm>
            <a:off x="3124200" y="6524625"/>
            <a:ext cx="2895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ltLang="ja-JP"/>
          </a:p>
        </p:txBody>
      </p:sp>
      <p:sp>
        <p:nvSpPr>
          <p:cNvPr id="1030" name="Rectangle 6"/>
          <p:cNvSpPr>
            <a:spLocks noGrp="1" noChangeArrowheads="1"/>
          </p:cNvSpPr>
          <p:nvPr>
            <p:ph type="sldNum" sz="quarter" idx="4"/>
          </p:nvPr>
        </p:nvSpPr>
        <p:spPr bwMode="auto">
          <a:xfrm>
            <a:off x="6757988" y="6524625"/>
            <a:ext cx="2133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0956E42D-6D78-8C4A-B58F-3E9BFC498AC9}"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kumimoji="1" sz="2800">
          <a:solidFill>
            <a:schemeClr val="tx2"/>
          </a:solidFill>
          <a:latin typeface="+mj-lt"/>
          <a:ea typeface="+mj-ea"/>
          <a:cs typeface="+mj-cs"/>
        </a:defRPr>
      </a:lvl1pPr>
      <a:lvl2pPr algn="l" rtl="0" fontAlgn="base">
        <a:spcBef>
          <a:spcPct val="0"/>
        </a:spcBef>
        <a:spcAft>
          <a:spcPct val="0"/>
        </a:spcAft>
        <a:defRPr kumimoji="1" sz="2800">
          <a:solidFill>
            <a:schemeClr val="tx2"/>
          </a:solidFill>
          <a:latin typeface="Arial" charset="0"/>
          <a:ea typeface="ＭＳ Ｐゴシック" charset="-128"/>
          <a:cs typeface="ＭＳ Ｐゴシック" charset="-128"/>
        </a:defRPr>
      </a:lvl2pPr>
      <a:lvl3pPr algn="l" rtl="0" fontAlgn="base">
        <a:spcBef>
          <a:spcPct val="0"/>
        </a:spcBef>
        <a:spcAft>
          <a:spcPct val="0"/>
        </a:spcAft>
        <a:defRPr kumimoji="1" sz="2800">
          <a:solidFill>
            <a:schemeClr val="tx2"/>
          </a:solidFill>
          <a:latin typeface="Arial" charset="0"/>
          <a:ea typeface="ＭＳ Ｐゴシック" charset="-128"/>
          <a:cs typeface="ＭＳ Ｐゴシック" charset="-128"/>
        </a:defRPr>
      </a:lvl3pPr>
      <a:lvl4pPr algn="l" rtl="0" fontAlgn="base">
        <a:spcBef>
          <a:spcPct val="0"/>
        </a:spcBef>
        <a:spcAft>
          <a:spcPct val="0"/>
        </a:spcAft>
        <a:defRPr kumimoji="1" sz="2800">
          <a:solidFill>
            <a:schemeClr val="tx2"/>
          </a:solidFill>
          <a:latin typeface="Arial" charset="0"/>
          <a:ea typeface="ＭＳ Ｐゴシック" charset="-128"/>
          <a:cs typeface="ＭＳ Ｐゴシック" charset="-128"/>
        </a:defRPr>
      </a:lvl4pPr>
      <a:lvl5pPr algn="l" rtl="0" fontAlgn="base">
        <a:spcBef>
          <a:spcPct val="0"/>
        </a:spcBef>
        <a:spcAft>
          <a:spcPct val="0"/>
        </a:spcAft>
        <a:defRPr kumimoji="1" sz="28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kumimoji="1" sz="2800">
          <a:solidFill>
            <a:schemeClr val="tx2"/>
          </a:solidFill>
          <a:latin typeface="Arial" charset="0"/>
          <a:ea typeface="ＭＳ Ｐゴシック" charset="-128"/>
          <a:cs typeface="ＭＳ Ｐゴシック" charset="-128"/>
        </a:defRPr>
      </a:lvl6pPr>
      <a:lvl7pPr marL="914400" algn="l" rtl="0" fontAlgn="base">
        <a:spcBef>
          <a:spcPct val="0"/>
        </a:spcBef>
        <a:spcAft>
          <a:spcPct val="0"/>
        </a:spcAft>
        <a:defRPr kumimoji="1" sz="2800">
          <a:solidFill>
            <a:schemeClr val="tx2"/>
          </a:solidFill>
          <a:latin typeface="Arial" charset="0"/>
          <a:ea typeface="ＭＳ Ｐゴシック" charset="-128"/>
          <a:cs typeface="ＭＳ Ｐゴシック" charset="-128"/>
        </a:defRPr>
      </a:lvl7pPr>
      <a:lvl8pPr marL="1371600" algn="l" rtl="0" fontAlgn="base">
        <a:spcBef>
          <a:spcPct val="0"/>
        </a:spcBef>
        <a:spcAft>
          <a:spcPct val="0"/>
        </a:spcAft>
        <a:defRPr kumimoji="1" sz="2800">
          <a:solidFill>
            <a:schemeClr val="tx2"/>
          </a:solidFill>
          <a:latin typeface="Arial" charset="0"/>
          <a:ea typeface="ＭＳ Ｐゴシック" charset="-128"/>
          <a:cs typeface="ＭＳ Ｐゴシック" charset="-128"/>
        </a:defRPr>
      </a:lvl8pPr>
      <a:lvl9pPr marL="1828800" algn="l" rtl="0" fontAlgn="base">
        <a:spcBef>
          <a:spcPct val="0"/>
        </a:spcBef>
        <a:spcAft>
          <a:spcPct val="0"/>
        </a:spcAft>
        <a:defRPr kumimoji="1" sz="2800">
          <a:solidFill>
            <a:schemeClr val="tx2"/>
          </a:solidFill>
          <a:latin typeface="Arial" charset="0"/>
          <a:ea typeface="ＭＳ Ｐゴシック" charset="-128"/>
          <a:cs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ja-JP" altLang="en-US" b="0" dirty="0" smtClean="0">
                <a:latin typeface="ヒラギノ角ゴ Pro W6"/>
                <a:ea typeface="ヒラギノ角ゴ Pro W6"/>
                <a:cs typeface="ヒラギノ角ゴ Pro W6"/>
              </a:rPr>
              <a:t>屈折形態変化の統語的影響</a:t>
            </a:r>
            <a:endParaRPr lang="ja-JP" altLang="en-US" b="0" dirty="0">
              <a:latin typeface="ヒラギノ角ゴ Pro W6"/>
              <a:ea typeface="ヒラギノ角ゴ Pro W6"/>
              <a:cs typeface="ヒラギノ角ゴ Pro W6"/>
            </a:endParaRPr>
          </a:p>
        </p:txBody>
      </p:sp>
      <p:sp>
        <p:nvSpPr>
          <p:cNvPr id="2051" name="Rectangle 3"/>
          <p:cNvSpPr>
            <a:spLocks noGrp="1" noChangeArrowheads="1"/>
          </p:cNvSpPr>
          <p:nvPr>
            <p:ph type="subTitle" idx="1"/>
          </p:nvPr>
        </p:nvSpPr>
        <p:spPr/>
        <p:txBody>
          <a:bodyPr/>
          <a:lstStyle/>
          <a:p>
            <a:r>
              <a:rPr lang="ja-JP" altLang="en-US" dirty="0" smtClean="0"/>
              <a:t>英語史における「空主語」の消失を例として</a:t>
            </a:r>
            <a:endParaRPr lang="ja-JP" altLang="en-US" dirty="0"/>
          </a:p>
        </p:txBody>
      </p:sp>
      <p:sp>
        <p:nvSpPr>
          <p:cNvPr id="6" name="テキスト ボックス 5"/>
          <p:cNvSpPr txBox="1"/>
          <p:nvPr/>
        </p:nvSpPr>
        <p:spPr>
          <a:xfrm>
            <a:off x="3059832" y="4437112"/>
            <a:ext cx="3450704" cy="646331"/>
          </a:xfrm>
          <a:prstGeom prst="rect">
            <a:avLst/>
          </a:prstGeom>
          <a:noFill/>
        </p:spPr>
        <p:txBody>
          <a:bodyPr wrap="square" rtlCol="0">
            <a:spAutoFit/>
          </a:bodyPr>
          <a:lstStyle/>
          <a:p>
            <a:r>
              <a:rPr kumimoji="1" lang="en-US" altLang="ja-JP" dirty="0" smtClean="0"/>
              <a:t>                 </a:t>
            </a:r>
            <a:r>
              <a:rPr kumimoji="1" lang="ja-JP" altLang="en-US" dirty="0" smtClean="0"/>
              <a:t>島根大学</a:t>
            </a:r>
            <a:r>
              <a:rPr lang="ja-JP" altLang="en-US" dirty="0" smtClean="0"/>
              <a:t>　</a:t>
            </a:r>
            <a:r>
              <a:rPr lang="en-US" altLang="ja-JP" dirty="0" smtClean="0"/>
              <a:t> </a:t>
            </a:r>
            <a:r>
              <a:rPr kumimoji="1" lang="ja-JP" altLang="en-US" dirty="0" smtClean="0"/>
              <a:t>縄田</a:t>
            </a:r>
            <a:r>
              <a:rPr kumimoji="1" lang="en-US" altLang="ja-JP" dirty="0" smtClean="0"/>
              <a:t> </a:t>
            </a:r>
            <a:r>
              <a:rPr kumimoji="1" lang="ja-JP" altLang="en-US" dirty="0" smtClean="0"/>
              <a:t>裕幸</a:t>
            </a:r>
            <a:endParaRPr kumimoji="1" lang="en-US" altLang="ja-JP" dirty="0" smtClean="0"/>
          </a:p>
          <a:p>
            <a:r>
              <a:rPr lang="en-US" altLang="ja-JP" dirty="0" smtClean="0"/>
              <a:t>   </a:t>
            </a:r>
            <a:r>
              <a:rPr lang="en-US" altLang="ja-JP" dirty="0" err="1" smtClean="0"/>
              <a:t>nawata@edu.shimane-u.ac.jp</a:t>
            </a:r>
            <a:endParaRPr kumimoji="1" lang="ja-JP" altLang="en-US" dirty="0"/>
          </a:p>
        </p:txBody>
      </p:sp>
      <p:sp>
        <p:nvSpPr>
          <p:cNvPr id="2" name="テキスト ボックス 1"/>
          <p:cNvSpPr txBox="1"/>
          <p:nvPr/>
        </p:nvSpPr>
        <p:spPr>
          <a:xfrm>
            <a:off x="683568" y="5589240"/>
            <a:ext cx="5976664" cy="738664"/>
          </a:xfrm>
          <a:prstGeom prst="rect">
            <a:avLst/>
          </a:prstGeom>
          <a:noFill/>
        </p:spPr>
        <p:txBody>
          <a:bodyPr wrap="square" rtlCol="0">
            <a:spAutoFit/>
          </a:bodyPr>
          <a:lstStyle/>
          <a:p>
            <a:r>
              <a:rPr kumimoji="1" lang="ja-JP" altLang="en-US" sz="1400" dirty="0" smtClean="0"/>
              <a:t>日本英文学会第</a:t>
            </a:r>
            <a:r>
              <a:rPr kumimoji="1" lang="en-US" altLang="ja-JP" sz="1400" dirty="0" smtClean="0"/>
              <a:t>85</a:t>
            </a:r>
            <a:r>
              <a:rPr kumimoji="1" lang="ja-JP" altLang="en-US" sz="1400" dirty="0" smtClean="0"/>
              <a:t>回大会</a:t>
            </a:r>
            <a:r>
              <a:rPr lang="ja-JP" altLang="en-US" sz="1400" dirty="0" smtClean="0"/>
              <a:t>シンポジウム第六部門</a:t>
            </a:r>
            <a:endParaRPr lang="en-US" altLang="ja-JP" sz="1400" dirty="0" smtClean="0"/>
          </a:p>
          <a:p>
            <a:r>
              <a:rPr kumimoji="1" lang="ja-JP" altLang="en-US" sz="1400" dirty="0" smtClean="0"/>
              <a:t>「文法化と語彙化とカートグラフィー：統語論と形態論の境界をめぐって」</a:t>
            </a:r>
            <a:endParaRPr kumimoji="1" lang="en-US" altLang="ja-JP" sz="1400" dirty="0" smtClean="0"/>
          </a:p>
          <a:p>
            <a:r>
              <a:rPr lang="en-US" altLang="ja-JP" sz="1400" dirty="0" smtClean="0"/>
              <a:t>2013</a:t>
            </a:r>
            <a:r>
              <a:rPr lang="ja-JP" altLang="en-US" sz="1400" dirty="0" smtClean="0"/>
              <a:t>年</a:t>
            </a:r>
            <a:r>
              <a:rPr lang="en-US" altLang="ja-JP" sz="1400" dirty="0" smtClean="0"/>
              <a:t>5</a:t>
            </a:r>
            <a:r>
              <a:rPr lang="ja-JP" altLang="en-US" sz="1400" dirty="0" smtClean="0"/>
              <a:t>月</a:t>
            </a:r>
            <a:r>
              <a:rPr lang="en-US" altLang="ja-JP" sz="1400" dirty="0" smtClean="0"/>
              <a:t>25</a:t>
            </a:r>
            <a:r>
              <a:rPr lang="ja-JP" altLang="en-US" sz="1400" dirty="0" smtClean="0"/>
              <a:t>日　於　東北大学川内キャンパス</a:t>
            </a:r>
            <a:endParaRPr kumimoji="1" lang="ja-JP" altLang="en-US" sz="14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latin typeface="ヒラギノ角ゴ Pro W6"/>
                <a:ea typeface="ヒラギノ角ゴ Pro W6"/>
                <a:cs typeface="ヒラギノ角ゴ Pro W6"/>
              </a:rPr>
              <a:t>中英語の調査</a:t>
            </a:r>
            <a:endParaRPr kumimoji="1" lang="ja-JP" altLang="en-US" sz="3200" dirty="0"/>
          </a:p>
        </p:txBody>
      </p:sp>
      <p:sp>
        <p:nvSpPr>
          <p:cNvPr id="3" name="コンテンツ プレースホルダー 2"/>
          <p:cNvSpPr>
            <a:spLocks noGrp="1"/>
          </p:cNvSpPr>
          <p:nvPr>
            <p:ph idx="1"/>
          </p:nvPr>
        </p:nvSpPr>
        <p:spPr/>
        <p:txBody>
          <a:bodyPr>
            <a:normAutofit lnSpcReduction="10000"/>
          </a:bodyPr>
          <a:lstStyle/>
          <a:p>
            <a:pPr>
              <a:buFont typeface="Wingdings" charset="2"/>
              <a:buChar char="Ø"/>
            </a:pPr>
            <a:endParaRPr kumimoji="1" lang="en-US" altLang="ja-JP" sz="2800" dirty="0" smtClean="0">
              <a:latin typeface="メイリオ"/>
              <a:ea typeface="メイリオ"/>
              <a:cs typeface="メイリオ"/>
            </a:endParaRPr>
          </a:p>
          <a:p>
            <a:pPr>
              <a:lnSpc>
                <a:spcPct val="110000"/>
              </a:lnSpc>
              <a:buFont typeface="Wingdings" charset="2"/>
              <a:buChar char="Ø"/>
            </a:pPr>
            <a:r>
              <a:rPr kumimoji="1" lang="ja-JP" altLang="en-US" sz="2800" dirty="0" smtClean="0">
                <a:ea typeface="メイリオ"/>
                <a:cs typeface="メイリオ"/>
              </a:rPr>
              <a:t>資料</a:t>
            </a:r>
            <a:endParaRPr kumimoji="1" lang="en-US" altLang="ja-JP" sz="2800" dirty="0" smtClean="0">
              <a:ea typeface="メイリオ"/>
              <a:cs typeface="メイリオ"/>
            </a:endParaRPr>
          </a:p>
          <a:p>
            <a:pPr lvl="1">
              <a:lnSpc>
                <a:spcPct val="110000"/>
              </a:lnSpc>
              <a:buFont typeface="ヒラギノ角ゴ ProN W3"/>
              <a:buChar char="–"/>
            </a:pPr>
            <a:r>
              <a:rPr kumimoji="1" lang="en-US" altLang="ja-JP" sz="2400" dirty="0" smtClean="0">
                <a:ea typeface="メイリオ"/>
                <a:cs typeface="メイリオ"/>
              </a:rPr>
              <a:t>Penn-Helsinki Parsed Corpus of Middle English, Second Edition (PPCME2)</a:t>
            </a:r>
          </a:p>
          <a:p>
            <a:pPr lvl="2">
              <a:lnSpc>
                <a:spcPct val="110000"/>
              </a:lnSpc>
              <a:buFont typeface="Wingdings" charset="2"/>
              <a:buChar char="v"/>
            </a:pPr>
            <a:r>
              <a:rPr kumimoji="1" lang="ja-JP" altLang="en-US" sz="2000" dirty="0" smtClean="0">
                <a:ea typeface="メイリオ"/>
                <a:cs typeface="メイリオ"/>
              </a:rPr>
              <a:t>総語数約</a:t>
            </a:r>
            <a:r>
              <a:rPr kumimoji="1" lang="en-US" altLang="ja-JP" sz="2000" dirty="0" smtClean="0">
                <a:ea typeface="メイリオ"/>
                <a:cs typeface="メイリオ"/>
              </a:rPr>
              <a:t>120</a:t>
            </a:r>
            <a:r>
              <a:rPr lang="ja-JP" altLang="en-US" sz="2000" dirty="0" smtClean="0">
                <a:ea typeface="メイリオ"/>
                <a:cs typeface="メイリオ"/>
              </a:rPr>
              <a:t>万語</a:t>
            </a:r>
            <a:endParaRPr lang="en-US" altLang="ja-JP" sz="2000" dirty="0" smtClean="0">
              <a:ea typeface="メイリオ"/>
              <a:cs typeface="メイリオ"/>
            </a:endParaRPr>
          </a:p>
          <a:p>
            <a:pPr lvl="2">
              <a:lnSpc>
                <a:spcPct val="110000"/>
              </a:lnSpc>
              <a:buFont typeface="Wingdings" charset="2"/>
              <a:buChar char="v"/>
            </a:pPr>
            <a:r>
              <a:rPr lang="ja-JP" altLang="en-US" sz="2000" dirty="0">
                <a:ea typeface="メイリオ"/>
                <a:cs typeface="メイリオ"/>
              </a:rPr>
              <a:t>構文解析が施された</a:t>
            </a:r>
            <a:r>
              <a:rPr kumimoji="1" lang="en-US" altLang="ja-JP" sz="2000" dirty="0" smtClean="0">
                <a:ea typeface="メイリオ"/>
                <a:cs typeface="メイリオ"/>
              </a:rPr>
              <a:t>55</a:t>
            </a:r>
            <a:r>
              <a:rPr kumimoji="1" lang="ja-JP" altLang="en-US" sz="2000" dirty="0" smtClean="0">
                <a:ea typeface="メイリオ"/>
                <a:cs typeface="メイリオ"/>
              </a:rPr>
              <a:t>のサンプル</a:t>
            </a:r>
            <a:endParaRPr kumimoji="1" lang="en-US" altLang="ja-JP" sz="2000" dirty="0" smtClean="0">
              <a:ea typeface="メイリオ"/>
              <a:cs typeface="メイリオ"/>
            </a:endParaRPr>
          </a:p>
          <a:p>
            <a:pPr>
              <a:lnSpc>
                <a:spcPct val="110000"/>
              </a:lnSpc>
              <a:spcBef>
                <a:spcPts val="2424"/>
              </a:spcBef>
              <a:buFont typeface="Wingdings" charset="2"/>
              <a:buChar char="Ø"/>
            </a:pPr>
            <a:r>
              <a:rPr lang="ja-JP" altLang="en-US" sz="2800" dirty="0" smtClean="0">
                <a:ea typeface="メイリオ"/>
                <a:cs typeface="メイリオ"/>
              </a:rPr>
              <a:t>調査方</a:t>
            </a:r>
            <a:r>
              <a:rPr lang="ja-JP" altLang="en-US" dirty="0" smtClean="0">
                <a:ea typeface="メイリオ"/>
                <a:cs typeface="メイリオ"/>
              </a:rPr>
              <a:t>法</a:t>
            </a:r>
            <a:endParaRPr lang="en-US" altLang="ja-JP" dirty="0" smtClean="0">
              <a:ea typeface="メイリオ"/>
              <a:cs typeface="メイリオ"/>
            </a:endParaRPr>
          </a:p>
          <a:p>
            <a:pPr lvl="1" algn="just">
              <a:lnSpc>
                <a:spcPct val="110000"/>
              </a:lnSpc>
              <a:buFont typeface="ヒラギノ角ゴ ProN W3"/>
              <a:buChar char="–"/>
            </a:pPr>
            <a:r>
              <a:rPr kumimoji="1" lang="ja-JP" altLang="en-US" sz="2400" dirty="0" smtClean="0">
                <a:ea typeface="メイリオ"/>
                <a:cs typeface="メイリオ"/>
              </a:rPr>
              <a:t>定形節の主題的空主語に付された</a:t>
            </a:r>
            <a:r>
              <a:rPr lang="ja-JP" altLang="en-US" sz="2400" dirty="0" smtClean="0">
                <a:ea typeface="メイリオ"/>
                <a:cs typeface="メイリオ"/>
              </a:rPr>
              <a:t>標識</a:t>
            </a:r>
            <a:r>
              <a:rPr lang="en-US" altLang="ja-JP" sz="2400" dirty="0" smtClean="0">
                <a:ea typeface="メイリオ"/>
                <a:cs typeface="メイリオ"/>
              </a:rPr>
              <a:t>*pro*</a:t>
            </a:r>
            <a:r>
              <a:rPr lang="ja-JP" altLang="en-US" sz="2400" dirty="0" smtClean="0">
                <a:ea typeface="メイリオ"/>
                <a:cs typeface="メイリオ"/>
              </a:rPr>
              <a:t>を主節と従属節に分けて検索</a:t>
            </a:r>
            <a:endParaRPr lang="en-US" altLang="ja-JP" sz="2400" dirty="0" smtClean="0">
              <a:ea typeface="メイリオ"/>
              <a:cs typeface="メイリオ"/>
            </a:endParaRPr>
          </a:p>
          <a:p>
            <a:pPr lvl="1">
              <a:lnSpc>
                <a:spcPct val="110000"/>
              </a:lnSpc>
              <a:buFont typeface="ヒラギノ角ゴ ProN W3"/>
              <a:buChar char="–"/>
            </a:pPr>
            <a:r>
              <a:rPr lang="ja-JP" altLang="en-US" sz="2400" dirty="0" smtClean="0">
                <a:ea typeface="メイリオ"/>
                <a:cs typeface="メイリオ"/>
              </a:rPr>
              <a:t>比較のため，顕在的代名詞主語の出現状況も調査</a:t>
            </a:r>
            <a:endParaRPr lang="en-US" altLang="ja-JP" sz="2400" dirty="0" smtClean="0">
              <a:ea typeface="メイリオ"/>
              <a:cs typeface="メイリオ"/>
            </a:endParaRPr>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9</a:t>
            </a:fld>
            <a:endParaRPr lang="en-US" altLang="ja-JP"/>
          </a:p>
        </p:txBody>
      </p:sp>
    </p:spTree>
    <p:extLst>
      <p:ext uri="{BB962C8B-B14F-4D97-AF65-F5344CB8AC3E}">
        <p14:creationId xmlns:p14="http://schemas.microsoft.com/office/powerpoint/2010/main" val="601795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latin typeface="ヒラギノ角ゴ Pro W6"/>
                <a:ea typeface="ヒラギノ角ゴ Pro W6"/>
                <a:cs typeface="ヒラギノ角ゴ Pro W6"/>
              </a:rPr>
              <a:t>表</a:t>
            </a:r>
            <a:r>
              <a:rPr lang="en-US" altLang="ja-JP" sz="3200" dirty="0" smtClean="0">
                <a:latin typeface="ヒラギノ角ゴ Pro W6"/>
                <a:ea typeface="ヒラギノ角ゴ Pro W6"/>
                <a:cs typeface="ヒラギノ角ゴ Pro W6"/>
              </a:rPr>
              <a:t>1 PPCME2</a:t>
            </a:r>
            <a:r>
              <a:rPr lang="ja-JP" altLang="en-US" sz="3200" dirty="0" smtClean="0">
                <a:latin typeface="ヒラギノ角ゴ Pro W6"/>
                <a:ea typeface="ヒラギノ角ゴ Pro W6"/>
                <a:cs typeface="ヒラギノ角ゴ Pro W6"/>
              </a:rPr>
              <a:t>における</a:t>
            </a:r>
            <a:r>
              <a:rPr lang="en-US" altLang="ja-JP" sz="3200" dirty="0" smtClean="0">
                <a:latin typeface="ヒラギノ角ゴ Pro W6"/>
                <a:ea typeface="ヒラギノ角ゴ Pro W6"/>
                <a:cs typeface="ヒラギノ角ゴ Pro W6"/>
              </a:rPr>
              <a:t>pro</a:t>
            </a:r>
            <a:r>
              <a:rPr lang="ja-JP" altLang="en-US" sz="3200" dirty="0" smtClean="0">
                <a:latin typeface="ヒラギノ角ゴ Pro W6"/>
                <a:ea typeface="ヒラギノ角ゴ Pro W6"/>
                <a:cs typeface="ヒラギノ角ゴ Pro W6"/>
              </a:rPr>
              <a:t>と代名詞主語</a:t>
            </a:r>
            <a:endParaRPr lang="ja-JP" altLang="en-US" sz="3200" dirty="0">
              <a:latin typeface="ヒラギノ角ゴ Pro W6"/>
              <a:ea typeface="ヒラギノ角ゴ Pro W6"/>
              <a:cs typeface="ヒラギノ角ゴ Pro W6"/>
            </a:endParaRPr>
          </a:p>
        </p:txBody>
      </p:sp>
      <p:sp>
        <p:nvSpPr>
          <p:cNvPr id="3" name="スライド番号プレースホルダ 2"/>
          <p:cNvSpPr>
            <a:spLocks noGrp="1"/>
          </p:cNvSpPr>
          <p:nvPr>
            <p:ph type="sldNum" sz="quarter" idx="12"/>
          </p:nvPr>
        </p:nvSpPr>
        <p:spPr/>
        <p:txBody>
          <a:bodyPr/>
          <a:lstStyle/>
          <a:p>
            <a:fld id="{969C9742-8686-AE41-AE6B-253DE1A0AC4E}" type="slidenum">
              <a:rPr lang="en-US" altLang="ja-JP" smtClean="0"/>
              <a:pPr/>
              <a:t>10</a:t>
            </a:fld>
            <a:endParaRPr lang="en-US" altLang="ja-JP"/>
          </a:p>
        </p:txBody>
      </p:sp>
      <p:pic>
        <p:nvPicPr>
          <p:cNvPr id="5" name="図 4"/>
          <p:cNvPicPr>
            <a:picLocks noChangeAspect="1"/>
          </p:cNvPicPr>
          <p:nvPr/>
        </p:nvPicPr>
        <p:blipFill>
          <a:blip r:embed="rId2"/>
          <a:stretch>
            <a:fillRect/>
          </a:stretch>
        </p:blipFill>
        <p:spPr>
          <a:xfrm>
            <a:off x="323528" y="1226348"/>
            <a:ext cx="8461427" cy="53285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latin typeface="ヒラギノ角ゴ Pro W6"/>
                <a:ea typeface="ヒラギノ角ゴ Pro W6"/>
                <a:cs typeface="ヒラギノ角ゴ Pro W6"/>
              </a:rPr>
              <a:t>表</a:t>
            </a:r>
            <a:r>
              <a:rPr kumimoji="1" lang="en-US" altLang="ja-JP" sz="3200" dirty="0" smtClean="0">
                <a:latin typeface="ヒラギノ角ゴ Pro W6"/>
                <a:ea typeface="ヒラギノ角ゴ Pro W6"/>
                <a:cs typeface="ヒラギノ角ゴ Pro W6"/>
              </a:rPr>
              <a:t>1</a:t>
            </a:r>
            <a:r>
              <a:rPr lang="en-US" altLang="en-US" sz="3200" dirty="0" smtClean="0">
                <a:latin typeface="ヒラギノ角ゴ Pro W6"/>
                <a:ea typeface="ヒラギノ角ゴ Pro W6"/>
                <a:cs typeface="ヒラギノ角ゴ Pro W6"/>
              </a:rPr>
              <a:t>の考察</a:t>
            </a:r>
            <a:endParaRPr kumimoji="1" lang="ja-JP" altLang="en-US" sz="3200" dirty="0">
              <a:latin typeface="ヒラギノ角ゴ Pro W6"/>
              <a:ea typeface="ヒラギノ角ゴ Pro W6"/>
              <a:cs typeface="ヒラギノ角ゴ Pro W6"/>
            </a:endParaRPr>
          </a:p>
        </p:txBody>
      </p:sp>
      <p:sp>
        <p:nvSpPr>
          <p:cNvPr id="3" name="コンテンツ プレースホルダー 2"/>
          <p:cNvSpPr>
            <a:spLocks noGrp="1"/>
          </p:cNvSpPr>
          <p:nvPr>
            <p:ph idx="1"/>
          </p:nvPr>
        </p:nvSpPr>
        <p:spPr/>
        <p:txBody>
          <a:bodyPr/>
          <a:lstStyle/>
          <a:p>
            <a:pPr>
              <a:buFont typeface="Wingdings" charset="2"/>
              <a:buChar char="Ø"/>
            </a:pPr>
            <a:endParaRPr kumimoji="1" lang="en-US" altLang="ja-JP" sz="2800" dirty="0" smtClean="0"/>
          </a:p>
          <a:p>
            <a:pPr>
              <a:lnSpc>
                <a:spcPct val="120000"/>
              </a:lnSpc>
              <a:buFont typeface="Wingdings" charset="2"/>
              <a:buChar char="Ø"/>
            </a:pPr>
            <a:r>
              <a:rPr kumimoji="1" lang="en-US" altLang="ja-JP" sz="2800" dirty="0" smtClean="0">
                <a:ea typeface="メイリオ"/>
                <a:cs typeface="メイリオ"/>
              </a:rPr>
              <a:t>pro</a:t>
            </a:r>
            <a:r>
              <a:rPr kumimoji="1" lang="ja-JP" altLang="en-US" sz="2800" dirty="0" smtClean="0">
                <a:ea typeface="メイリオ"/>
                <a:cs typeface="メイリオ"/>
              </a:rPr>
              <a:t>の生産性はテキストによって異なる。</a:t>
            </a:r>
            <a:endParaRPr kumimoji="1" lang="en-US" altLang="ja-JP" sz="2800" dirty="0" smtClean="0">
              <a:ea typeface="メイリオ"/>
              <a:cs typeface="メイリオ"/>
            </a:endParaRPr>
          </a:p>
          <a:p>
            <a:pPr lvl="1">
              <a:lnSpc>
                <a:spcPct val="120000"/>
              </a:lnSpc>
              <a:buFont typeface="ヒラギノ角ゴ ProN W3"/>
              <a:buChar char="–"/>
            </a:pPr>
            <a:r>
              <a:rPr lang="en-US" altLang="ja-JP" sz="2400" dirty="0" smtClean="0">
                <a:ea typeface="メイリオ"/>
                <a:cs typeface="メイリオ"/>
              </a:rPr>
              <a:t>pro</a:t>
            </a:r>
            <a:r>
              <a:rPr lang="ja-JP" altLang="en-US" sz="2400" dirty="0" smtClean="0">
                <a:ea typeface="メイリオ"/>
                <a:cs typeface="メイリオ"/>
              </a:rPr>
              <a:t>を許容する話者と許容しない話者が存在した。</a:t>
            </a:r>
            <a:endParaRPr lang="en-US" altLang="ja-JP" sz="2400" dirty="0">
              <a:ea typeface="メイリオ"/>
              <a:cs typeface="メイリオ"/>
            </a:endParaRPr>
          </a:p>
          <a:p>
            <a:pPr>
              <a:lnSpc>
                <a:spcPct val="120000"/>
              </a:lnSpc>
              <a:spcBef>
                <a:spcPts val="2424"/>
              </a:spcBef>
              <a:buFont typeface="Wingdings" charset="2"/>
              <a:buChar char="Ø"/>
            </a:pPr>
            <a:r>
              <a:rPr kumimoji="1" lang="en-US" altLang="ja-JP" sz="2800" dirty="0" smtClean="0">
                <a:ea typeface="メイリオ"/>
                <a:cs typeface="メイリオ"/>
              </a:rPr>
              <a:t>pro</a:t>
            </a:r>
            <a:r>
              <a:rPr kumimoji="1" lang="ja-JP" altLang="en-US" sz="2800" dirty="0" smtClean="0">
                <a:ea typeface="メイリオ"/>
                <a:cs typeface="メイリオ"/>
              </a:rPr>
              <a:t>が生産的なテキストは初期中英語（</a:t>
            </a:r>
            <a:r>
              <a:rPr kumimoji="1" lang="en-US" altLang="ja-JP" sz="2800" dirty="0" smtClean="0">
                <a:ea typeface="メイリオ"/>
                <a:cs typeface="メイリオ"/>
              </a:rPr>
              <a:t>M1, M2</a:t>
            </a:r>
            <a:r>
              <a:rPr kumimoji="1" lang="ja-JP" altLang="en-US" sz="2800" dirty="0" smtClean="0">
                <a:ea typeface="メイリオ"/>
                <a:cs typeface="メイリオ"/>
              </a:rPr>
              <a:t>）に集中している。</a:t>
            </a:r>
            <a:endParaRPr kumimoji="1" lang="en-US" altLang="ja-JP" sz="2800" dirty="0" smtClean="0">
              <a:ea typeface="メイリオ"/>
              <a:cs typeface="メイリオ"/>
            </a:endParaRPr>
          </a:p>
          <a:p>
            <a:pPr lvl="1">
              <a:lnSpc>
                <a:spcPct val="120000"/>
              </a:lnSpc>
            </a:pPr>
            <a:r>
              <a:rPr lang="en-US" altLang="ja-JP" sz="2400" dirty="0" smtClean="0">
                <a:ea typeface="メイリオ"/>
                <a:cs typeface="メイリオ"/>
              </a:rPr>
              <a:t>pro</a:t>
            </a:r>
            <a:r>
              <a:rPr lang="ja-JP" altLang="en-US" sz="2400" dirty="0" smtClean="0">
                <a:ea typeface="メイリオ"/>
                <a:cs typeface="メイリオ"/>
              </a:rPr>
              <a:t>は後期中英語までに消失した。</a:t>
            </a:r>
            <a:endParaRPr lang="en-US" altLang="ja-JP" sz="2400" dirty="0" smtClean="0">
              <a:ea typeface="メイリオ"/>
              <a:cs typeface="メイリオ"/>
            </a:endParaRPr>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11</a:t>
            </a:fld>
            <a:endParaRPr lang="en-US" altLang="ja-JP" dirty="0"/>
          </a:p>
        </p:txBody>
      </p:sp>
    </p:spTree>
    <p:extLst>
      <p:ext uri="{BB962C8B-B14F-4D97-AF65-F5344CB8AC3E}">
        <p14:creationId xmlns:p14="http://schemas.microsoft.com/office/powerpoint/2010/main" val="127782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a:latin typeface="ヒラギノ角ゴ Pro W6"/>
                <a:ea typeface="ヒラギノ角ゴ Pro W6"/>
                <a:cs typeface="ヒラギノ角ゴ Pro W6"/>
              </a:rPr>
              <a:t>表</a:t>
            </a:r>
            <a:r>
              <a:rPr lang="en-US" altLang="ja-JP" sz="3200" dirty="0" smtClean="0">
                <a:latin typeface="ヒラギノ角ゴ Pro W6"/>
                <a:ea typeface="ヒラギノ角ゴ Pro W6"/>
                <a:cs typeface="ヒラギノ角ゴ Pro W6"/>
              </a:rPr>
              <a:t>2</a:t>
            </a:r>
            <a:r>
              <a:rPr lang="en-US" altLang="ja-JP" sz="3200" dirty="0">
                <a:latin typeface="ヒラギノ角ゴ Pro W6"/>
                <a:ea typeface="ヒラギノ角ゴ Pro W6"/>
                <a:cs typeface="ヒラギノ角ゴ Pro W6"/>
              </a:rPr>
              <a:t> </a:t>
            </a:r>
            <a:r>
              <a:rPr lang="ja-JP" altLang="en-US" sz="3200" dirty="0" smtClean="0">
                <a:latin typeface="ヒラギノ角ゴ Pro W6"/>
                <a:ea typeface="ヒラギノ角ゴ Pro W6"/>
                <a:cs typeface="ヒラギノ角ゴ Pro W6"/>
              </a:rPr>
              <a:t>主</a:t>
            </a:r>
            <a:r>
              <a:rPr lang="ja-JP" altLang="en-US" sz="3200" dirty="0">
                <a:latin typeface="ヒラギノ角ゴ Pro W6"/>
                <a:ea typeface="ヒラギノ角ゴ Pro W6"/>
                <a:cs typeface="ヒラギノ角ゴ Pro W6"/>
              </a:rPr>
              <a:t>節と従属節の非対称性</a:t>
            </a:r>
            <a:endParaRPr kumimoji="1" lang="ja-JP" altLang="en-US" sz="32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560909792"/>
              </p:ext>
            </p:extLst>
          </p:nvPr>
        </p:nvGraphicFramePr>
        <p:xfrm>
          <a:off x="467544" y="1403127"/>
          <a:ext cx="8229604" cy="4343400"/>
        </p:xfrm>
        <a:graphic>
          <a:graphicData uri="http://schemas.openxmlformats.org/drawingml/2006/table">
            <a:tbl>
              <a:tblPr firstRow="1" bandRow="1">
                <a:tableStyleId>{284E427A-3D55-4303-BF80-6455036E1DE7}</a:tableStyleId>
              </a:tblPr>
              <a:tblGrid>
                <a:gridCol w="2736304"/>
                <a:gridCol w="684076"/>
                <a:gridCol w="900100"/>
                <a:gridCol w="1224136"/>
                <a:gridCol w="707251"/>
                <a:gridCol w="876925"/>
                <a:gridCol w="1100812"/>
              </a:tblGrid>
              <a:tr h="154816">
                <a:tc>
                  <a:txBody>
                    <a:bodyPr/>
                    <a:lstStyle/>
                    <a:p>
                      <a:endParaRPr kumimoji="1" lang="ja-JP" altLang="en-US" dirty="0"/>
                    </a:p>
                  </a:txBody>
                  <a:tcPr/>
                </a:tc>
                <a:tc gridSpan="3">
                  <a:txBody>
                    <a:bodyPr/>
                    <a:lstStyle/>
                    <a:p>
                      <a:pPr algn="ctr"/>
                      <a:r>
                        <a:rPr kumimoji="1" lang="ja-JP" altLang="en-US" dirty="0" smtClean="0"/>
                        <a:t>主節</a:t>
                      </a:r>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ja-JP" altLang="en-US" dirty="0" smtClean="0"/>
                        <a:t>従属節</a:t>
                      </a:r>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370840">
                <a:tc>
                  <a:txBody>
                    <a:bodyPr/>
                    <a:lstStyle/>
                    <a:p>
                      <a:endParaRPr kumimoji="1" lang="ja-JP" altLang="en-US" dirty="0"/>
                    </a:p>
                  </a:txBody>
                  <a:tcPr>
                    <a:solidFill>
                      <a:schemeClr val="accent2"/>
                    </a:solidFill>
                  </a:tcPr>
                </a:tc>
                <a:tc>
                  <a:txBody>
                    <a:bodyPr/>
                    <a:lstStyle/>
                    <a:p>
                      <a:pPr algn="ctr"/>
                      <a:r>
                        <a:rPr kumimoji="1" lang="en-US" altLang="ja-JP" dirty="0" smtClean="0">
                          <a:solidFill>
                            <a:schemeClr val="bg1"/>
                          </a:solidFill>
                        </a:rPr>
                        <a:t>pro</a:t>
                      </a:r>
                      <a:endParaRPr kumimoji="1" lang="ja-JP" altLang="en-US" dirty="0">
                        <a:solidFill>
                          <a:schemeClr val="bg1"/>
                        </a:solidFill>
                      </a:endParaRPr>
                    </a:p>
                  </a:txBody>
                  <a:tcPr>
                    <a:solidFill>
                      <a:schemeClr val="accent2"/>
                    </a:solidFill>
                  </a:tcPr>
                </a:tc>
                <a:tc>
                  <a:txBody>
                    <a:bodyPr/>
                    <a:lstStyle/>
                    <a:p>
                      <a:pPr algn="ctr"/>
                      <a:r>
                        <a:rPr kumimoji="1" lang="ja-JP" altLang="en-US" dirty="0" smtClean="0">
                          <a:solidFill>
                            <a:schemeClr val="bg1"/>
                          </a:solidFill>
                        </a:rPr>
                        <a:t>代名詞</a:t>
                      </a:r>
                      <a:endParaRPr kumimoji="1" lang="ja-JP" altLang="en-US" dirty="0">
                        <a:solidFill>
                          <a:schemeClr val="bg1"/>
                        </a:solidFill>
                      </a:endParaRPr>
                    </a:p>
                  </a:txBody>
                  <a:tcPr>
                    <a:solidFill>
                      <a:schemeClr val="accent2"/>
                    </a:solidFill>
                  </a:tcPr>
                </a:tc>
                <a:tc>
                  <a:txBody>
                    <a:bodyPr/>
                    <a:lstStyle/>
                    <a:p>
                      <a:pPr algn="ctr"/>
                      <a:r>
                        <a:rPr kumimoji="1" lang="en-US" altLang="ja-JP" dirty="0" smtClean="0">
                          <a:solidFill>
                            <a:schemeClr val="bg1"/>
                          </a:solidFill>
                        </a:rPr>
                        <a:t>pro</a:t>
                      </a:r>
                    </a:p>
                    <a:p>
                      <a:pPr algn="ctr"/>
                      <a:r>
                        <a:rPr kumimoji="1" lang="ja-JP" altLang="en-US" dirty="0" smtClean="0">
                          <a:solidFill>
                            <a:schemeClr val="bg1"/>
                          </a:solidFill>
                        </a:rPr>
                        <a:t>生起率</a:t>
                      </a:r>
                      <a:endParaRPr kumimoji="1" lang="ja-JP" altLang="en-US" dirty="0">
                        <a:solidFill>
                          <a:schemeClr val="bg1"/>
                        </a:solidFill>
                      </a:endParaRPr>
                    </a:p>
                  </a:txBody>
                  <a:tcPr>
                    <a:solidFill>
                      <a:schemeClr val="accent2"/>
                    </a:solidFill>
                  </a:tcPr>
                </a:tc>
                <a:tc>
                  <a:txBody>
                    <a:bodyPr/>
                    <a:lstStyle/>
                    <a:p>
                      <a:pPr algn="ctr"/>
                      <a:r>
                        <a:rPr kumimoji="1" lang="en-US" altLang="ja-JP" dirty="0" smtClean="0">
                          <a:solidFill>
                            <a:schemeClr val="bg1"/>
                          </a:solidFill>
                        </a:rPr>
                        <a:t>pro </a:t>
                      </a:r>
                      <a:endParaRPr kumimoji="1" lang="ja-JP" altLang="en-US" dirty="0">
                        <a:solidFill>
                          <a:schemeClr val="bg1"/>
                        </a:solidFill>
                      </a:endParaRPr>
                    </a:p>
                  </a:txBody>
                  <a:tcPr>
                    <a:solidFill>
                      <a:schemeClr val="accent2"/>
                    </a:solidFill>
                  </a:tcPr>
                </a:tc>
                <a:tc>
                  <a:txBody>
                    <a:bodyPr/>
                    <a:lstStyle/>
                    <a:p>
                      <a:pPr algn="ctr"/>
                      <a:r>
                        <a:rPr kumimoji="1" lang="ja-JP" altLang="en-US" dirty="0" smtClean="0">
                          <a:solidFill>
                            <a:schemeClr val="bg1"/>
                          </a:solidFill>
                        </a:rPr>
                        <a:t>代名詞</a:t>
                      </a:r>
                      <a:endParaRPr kumimoji="1" lang="ja-JP" altLang="en-US" dirty="0">
                        <a:solidFill>
                          <a:schemeClr val="bg1"/>
                        </a:solidFill>
                      </a:endParaRPr>
                    </a:p>
                  </a:txBody>
                  <a:tcPr>
                    <a:solidFill>
                      <a:schemeClr val="accent2"/>
                    </a:solidFill>
                  </a:tcPr>
                </a:tc>
                <a:tc>
                  <a:txBody>
                    <a:bodyPr/>
                    <a:lstStyle/>
                    <a:p>
                      <a:pPr algn="ctr"/>
                      <a:r>
                        <a:rPr kumimoji="1" lang="en-US" altLang="ja-JP" dirty="0" smtClean="0">
                          <a:solidFill>
                            <a:schemeClr val="bg1"/>
                          </a:solidFill>
                        </a:rPr>
                        <a:t>pro</a:t>
                      </a:r>
                    </a:p>
                    <a:p>
                      <a:pPr algn="ctr"/>
                      <a:r>
                        <a:rPr kumimoji="1" lang="ja-JP" altLang="en-US" dirty="0" smtClean="0">
                          <a:solidFill>
                            <a:schemeClr val="bg1"/>
                          </a:solidFill>
                        </a:rPr>
                        <a:t>生起率</a:t>
                      </a:r>
                      <a:endParaRPr kumimoji="1" lang="en-US" altLang="ja-JP" dirty="0" smtClean="0">
                        <a:solidFill>
                          <a:schemeClr val="bg1"/>
                        </a:solidFill>
                      </a:endParaRPr>
                    </a:p>
                  </a:txBody>
                  <a:tcPr>
                    <a:solidFill>
                      <a:schemeClr val="accent2"/>
                    </a:solidFill>
                  </a:tcPr>
                </a:tc>
              </a:tr>
              <a:tr h="370840">
                <a:tc>
                  <a:txBody>
                    <a:bodyPr/>
                    <a:lstStyle/>
                    <a:p>
                      <a:r>
                        <a:rPr kumimoji="1" lang="en-US" altLang="ja-JP" sz="1600" dirty="0" err="1" smtClean="0"/>
                        <a:t>Ancrene</a:t>
                      </a:r>
                      <a:r>
                        <a:rPr kumimoji="1" lang="en-US" altLang="ja-JP" sz="1600" baseline="0" dirty="0" smtClean="0"/>
                        <a:t> </a:t>
                      </a:r>
                      <a:r>
                        <a:rPr kumimoji="1" lang="en-US" altLang="ja-JP" sz="1600" baseline="0" dirty="0" err="1" smtClean="0"/>
                        <a:t>Riwle</a:t>
                      </a:r>
                      <a:endParaRPr kumimoji="1" lang="ja-JP" altLang="en-US" sz="1600" dirty="0"/>
                    </a:p>
                  </a:txBody>
                  <a:tcPr anchor="ctr"/>
                </a:tc>
                <a:tc>
                  <a:txBody>
                    <a:bodyPr/>
                    <a:lstStyle/>
                    <a:p>
                      <a:pPr algn="r"/>
                      <a:r>
                        <a:rPr kumimoji="1" lang="en-US" altLang="ja-JP" dirty="0" smtClean="0"/>
                        <a:t>41</a:t>
                      </a:r>
                      <a:endParaRPr kumimoji="1" lang="ja-JP" altLang="en-US" dirty="0"/>
                    </a:p>
                  </a:txBody>
                  <a:tcPr/>
                </a:tc>
                <a:tc>
                  <a:txBody>
                    <a:bodyPr/>
                    <a:lstStyle/>
                    <a:p>
                      <a:pPr algn="r"/>
                      <a:r>
                        <a:rPr kumimoji="1" lang="en-US" altLang="ja-JP" dirty="0" smtClean="0"/>
                        <a:t>764</a:t>
                      </a:r>
                      <a:endParaRPr kumimoji="1" lang="ja-JP" altLang="en-US" dirty="0"/>
                    </a:p>
                  </a:txBody>
                  <a:tcPr/>
                </a:tc>
                <a:tc>
                  <a:txBody>
                    <a:bodyPr/>
                    <a:lstStyle/>
                    <a:p>
                      <a:pPr algn="r"/>
                      <a:r>
                        <a:rPr kumimoji="1" lang="en-US" altLang="ja-JP" dirty="0" smtClean="0"/>
                        <a:t>5.37%</a:t>
                      </a:r>
                      <a:endParaRPr kumimoji="1" lang="ja-JP" altLang="en-US" dirty="0"/>
                    </a:p>
                  </a:txBody>
                  <a:tcPr/>
                </a:tc>
                <a:tc>
                  <a:txBody>
                    <a:bodyPr/>
                    <a:lstStyle/>
                    <a:p>
                      <a:pPr algn="r"/>
                      <a:r>
                        <a:rPr kumimoji="1" lang="en-US" altLang="ja-JP" dirty="0" smtClean="0"/>
                        <a:t>27</a:t>
                      </a:r>
                      <a:endParaRPr kumimoji="1" lang="ja-JP" altLang="en-US" dirty="0"/>
                    </a:p>
                  </a:txBody>
                  <a:tcPr/>
                </a:tc>
                <a:tc>
                  <a:txBody>
                    <a:bodyPr/>
                    <a:lstStyle/>
                    <a:p>
                      <a:pPr algn="r"/>
                      <a:r>
                        <a:rPr kumimoji="1" lang="en-US" altLang="ja-JP" dirty="0" smtClean="0"/>
                        <a:t>1463</a:t>
                      </a:r>
                      <a:endParaRPr kumimoji="1" lang="ja-JP" altLang="en-US" dirty="0"/>
                    </a:p>
                  </a:txBody>
                  <a:tcPr/>
                </a:tc>
                <a:tc>
                  <a:txBody>
                    <a:bodyPr/>
                    <a:lstStyle/>
                    <a:p>
                      <a:pPr algn="r"/>
                      <a:r>
                        <a:rPr kumimoji="1" lang="en-US" altLang="ja-JP" dirty="0" smtClean="0"/>
                        <a:t>1.85%</a:t>
                      </a:r>
                      <a:endParaRPr kumimoji="1" lang="ja-JP" altLang="en-US" dirty="0"/>
                    </a:p>
                  </a:txBody>
                  <a:tcPr/>
                </a:tc>
              </a:tr>
              <a:tr h="370840">
                <a:tc>
                  <a:txBody>
                    <a:bodyPr/>
                    <a:lstStyle/>
                    <a:p>
                      <a:r>
                        <a:rPr kumimoji="1" lang="en-US" altLang="ja-JP" sz="1600" dirty="0" err="1" smtClean="0"/>
                        <a:t>Hali</a:t>
                      </a:r>
                      <a:r>
                        <a:rPr kumimoji="1" lang="en-US" altLang="ja-JP" sz="1600" dirty="0" smtClean="0"/>
                        <a:t> </a:t>
                      </a:r>
                      <a:r>
                        <a:rPr kumimoji="1" lang="en-US" altLang="ja-JP" sz="1600" dirty="0" err="1" smtClean="0"/>
                        <a:t>Meidhad</a:t>
                      </a:r>
                      <a:endParaRPr kumimoji="1" lang="ja-JP" altLang="en-US" sz="1600" dirty="0"/>
                    </a:p>
                  </a:txBody>
                  <a:tcPr anchor="ctr"/>
                </a:tc>
                <a:tc>
                  <a:txBody>
                    <a:bodyPr/>
                    <a:lstStyle/>
                    <a:p>
                      <a:pPr algn="r"/>
                      <a:r>
                        <a:rPr kumimoji="1" lang="en-US" altLang="ja-JP" dirty="0" smtClean="0"/>
                        <a:t>12</a:t>
                      </a:r>
                      <a:endParaRPr kumimoji="1" lang="ja-JP" altLang="en-US" dirty="0"/>
                    </a:p>
                  </a:txBody>
                  <a:tcPr/>
                </a:tc>
                <a:tc>
                  <a:txBody>
                    <a:bodyPr/>
                    <a:lstStyle/>
                    <a:p>
                      <a:pPr algn="r"/>
                      <a:r>
                        <a:rPr kumimoji="1" lang="en-US" altLang="ja-JP" dirty="0" smtClean="0"/>
                        <a:t>87</a:t>
                      </a:r>
                      <a:endParaRPr kumimoji="1" lang="ja-JP" altLang="en-US" dirty="0"/>
                    </a:p>
                  </a:txBody>
                  <a:tcPr/>
                </a:tc>
                <a:tc>
                  <a:txBody>
                    <a:bodyPr/>
                    <a:lstStyle/>
                    <a:p>
                      <a:pPr algn="r"/>
                      <a:r>
                        <a:rPr kumimoji="1" lang="en-US" altLang="ja-JP" dirty="0" smtClean="0"/>
                        <a:t>13.79%</a:t>
                      </a:r>
                      <a:endParaRPr kumimoji="1" lang="ja-JP" altLang="en-US" dirty="0"/>
                    </a:p>
                  </a:txBody>
                  <a:tcPr/>
                </a:tc>
                <a:tc>
                  <a:txBody>
                    <a:bodyPr/>
                    <a:lstStyle/>
                    <a:p>
                      <a:pPr algn="r"/>
                      <a:r>
                        <a:rPr kumimoji="1" lang="en-US" altLang="ja-JP" dirty="0" smtClean="0"/>
                        <a:t>4</a:t>
                      </a:r>
                      <a:endParaRPr kumimoji="1" lang="ja-JP" altLang="en-US" dirty="0"/>
                    </a:p>
                  </a:txBody>
                  <a:tcPr/>
                </a:tc>
                <a:tc>
                  <a:txBody>
                    <a:bodyPr/>
                    <a:lstStyle/>
                    <a:p>
                      <a:pPr algn="r"/>
                      <a:r>
                        <a:rPr kumimoji="1" lang="en-US" altLang="ja-JP" dirty="0" smtClean="0"/>
                        <a:t>224</a:t>
                      </a:r>
                      <a:endParaRPr kumimoji="1" lang="ja-JP" altLang="en-US" dirty="0"/>
                    </a:p>
                  </a:txBody>
                  <a:tcPr/>
                </a:tc>
                <a:tc>
                  <a:txBody>
                    <a:bodyPr/>
                    <a:lstStyle/>
                    <a:p>
                      <a:pPr algn="r"/>
                      <a:r>
                        <a:rPr kumimoji="1" lang="en-US" altLang="ja-JP" dirty="0" smtClean="0"/>
                        <a:t>1.79%</a:t>
                      </a:r>
                      <a:endParaRPr kumimoji="1" lang="ja-JP" altLang="en-US" dirty="0"/>
                    </a:p>
                  </a:txBody>
                  <a:tcPr/>
                </a:tc>
              </a:tr>
              <a:tr h="370840">
                <a:tc>
                  <a:txBody>
                    <a:bodyPr/>
                    <a:lstStyle/>
                    <a:p>
                      <a:r>
                        <a:rPr kumimoji="1" lang="en-US" altLang="ja-JP" sz="1600" dirty="0" smtClean="0"/>
                        <a:t>St.</a:t>
                      </a:r>
                      <a:r>
                        <a:rPr kumimoji="1" lang="en-US" altLang="ja-JP" sz="1600" baseline="0" dirty="0" smtClean="0"/>
                        <a:t> Juliana</a:t>
                      </a:r>
                      <a:endParaRPr kumimoji="1" lang="ja-JP" altLang="en-US" sz="1600" dirty="0"/>
                    </a:p>
                  </a:txBody>
                  <a:tcPr anchor="ctr"/>
                </a:tc>
                <a:tc>
                  <a:txBody>
                    <a:bodyPr/>
                    <a:lstStyle/>
                    <a:p>
                      <a:pPr algn="r"/>
                      <a:r>
                        <a:rPr kumimoji="1" lang="en-US" altLang="ja-JP" dirty="0" smtClean="0"/>
                        <a:t>10</a:t>
                      </a:r>
                      <a:endParaRPr kumimoji="1" lang="ja-JP" altLang="en-US" dirty="0"/>
                    </a:p>
                  </a:txBody>
                  <a:tcPr/>
                </a:tc>
                <a:tc>
                  <a:txBody>
                    <a:bodyPr/>
                    <a:lstStyle/>
                    <a:p>
                      <a:pPr algn="r"/>
                      <a:r>
                        <a:rPr kumimoji="1" lang="en-US" altLang="ja-JP" dirty="0" smtClean="0"/>
                        <a:t>43</a:t>
                      </a:r>
                      <a:endParaRPr kumimoji="1" lang="ja-JP" altLang="en-US" dirty="0"/>
                    </a:p>
                  </a:txBody>
                  <a:tcPr/>
                </a:tc>
                <a:tc>
                  <a:txBody>
                    <a:bodyPr/>
                    <a:lstStyle/>
                    <a:p>
                      <a:pPr algn="r"/>
                      <a:r>
                        <a:rPr kumimoji="1" lang="en-US" altLang="ja-JP" dirty="0" smtClean="0"/>
                        <a:t>23.26%</a:t>
                      </a:r>
                      <a:endParaRPr kumimoji="1" lang="ja-JP" altLang="en-US" dirty="0"/>
                    </a:p>
                  </a:txBody>
                  <a:tcPr/>
                </a:tc>
                <a:tc>
                  <a:txBody>
                    <a:bodyPr/>
                    <a:lstStyle/>
                    <a:p>
                      <a:pPr algn="r"/>
                      <a:r>
                        <a:rPr kumimoji="1" lang="en-US" altLang="ja-JP" dirty="0" smtClean="0"/>
                        <a:t>1</a:t>
                      </a:r>
                      <a:endParaRPr kumimoji="1" lang="ja-JP" altLang="en-US" dirty="0"/>
                    </a:p>
                  </a:txBody>
                  <a:tcPr/>
                </a:tc>
                <a:tc>
                  <a:txBody>
                    <a:bodyPr/>
                    <a:lstStyle/>
                    <a:p>
                      <a:pPr algn="r"/>
                      <a:r>
                        <a:rPr kumimoji="1" lang="en-US" altLang="ja-JP" dirty="0" smtClean="0"/>
                        <a:t>92</a:t>
                      </a:r>
                      <a:endParaRPr kumimoji="1" lang="ja-JP" altLang="en-US" dirty="0"/>
                    </a:p>
                  </a:txBody>
                  <a:tcPr/>
                </a:tc>
                <a:tc>
                  <a:txBody>
                    <a:bodyPr/>
                    <a:lstStyle/>
                    <a:p>
                      <a:pPr algn="r"/>
                      <a:r>
                        <a:rPr kumimoji="1" lang="en-US" altLang="ja-JP" dirty="0" smtClean="0"/>
                        <a:t>1.09%</a:t>
                      </a:r>
                      <a:endParaRPr kumimoji="1" lang="ja-JP" altLang="en-US" dirty="0"/>
                    </a:p>
                  </a:txBody>
                  <a:tcPr/>
                </a:tc>
              </a:tr>
              <a:tr h="370840">
                <a:tc>
                  <a:txBody>
                    <a:bodyPr/>
                    <a:lstStyle/>
                    <a:p>
                      <a:r>
                        <a:rPr kumimoji="1" lang="en-US" altLang="ja-JP" sz="1600" dirty="0" smtClean="0"/>
                        <a:t>St. Katherine</a:t>
                      </a:r>
                      <a:endParaRPr kumimoji="1" lang="ja-JP" altLang="en-US" sz="1600" dirty="0"/>
                    </a:p>
                  </a:txBody>
                  <a:tcPr anchor="ctr"/>
                </a:tc>
                <a:tc>
                  <a:txBody>
                    <a:bodyPr/>
                    <a:lstStyle/>
                    <a:p>
                      <a:pPr algn="r"/>
                      <a:r>
                        <a:rPr kumimoji="1" lang="en-US" altLang="ja-JP" dirty="0" smtClean="0"/>
                        <a:t>10</a:t>
                      </a:r>
                      <a:endParaRPr kumimoji="1" lang="ja-JP" altLang="en-US" dirty="0"/>
                    </a:p>
                  </a:txBody>
                  <a:tcPr/>
                </a:tc>
                <a:tc>
                  <a:txBody>
                    <a:bodyPr/>
                    <a:lstStyle/>
                    <a:p>
                      <a:pPr algn="r"/>
                      <a:r>
                        <a:rPr kumimoji="1" lang="en-US" altLang="ja-JP" dirty="0" smtClean="0"/>
                        <a:t>47</a:t>
                      </a:r>
                      <a:endParaRPr kumimoji="1" lang="ja-JP" altLang="en-US" dirty="0"/>
                    </a:p>
                  </a:txBody>
                  <a:tcPr/>
                </a:tc>
                <a:tc>
                  <a:txBody>
                    <a:bodyPr/>
                    <a:lstStyle/>
                    <a:p>
                      <a:pPr algn="r"/>
                      <a:r>
                        <a:rPr kumimoji="1" lang="en-US" altLang="ja-JP" dirty="0" smtClean="0"/>
                        <a:t>21.28%</a:t>
                      </a:r>
                      <a:endParaRPr kumimoji="1" lang="ja-JP" altLang="en-US" dirty="0"/>
                    </a:p>
                  </a:txBody>
                  <a:tcPr/>
                </a:tc>
                <a:tc>
                  <a:txBody>
                    <a:bodyPr/>
                    <a:lstStyle/>
                    <a:p>
                      <a:pPr algn="r"/>
                      <a:r>
                        <a:rPr kumimoji="1" lang="en-US" altLang="ja-JP" dirty="0" smtClean="0"/>
                        <a:t>1</a:t>
                      </a:r>
                      <a:endParaRPr kumimoji="1" lang="ja-JP" altLang="en-US" dirty="0"/>
                    </a:p>
                  </a:txBody>
                  <a:tcPr/>
                </a:tc>
                <a:tc>
                  <a:txBody>
                    <a:bodyPr/>
                    <a:lstStyle/>
                    <a:p>
                      <a:pPr algn="r"/>
                      <a:r>
                        <a:rPr kumimoji="1" lang="en-US" altLang="ja-JP" dirty="0" smtClean="0"/>
                        <a:t>107</a:t>
                      </a:r>
                      <a:endParaRPr kumimoji="1" lang="ja-JP" altLang="en-US" dirty="0"/>
                    </a:p>
                  </a:txBody>
                  <a:tcPr/>
                </a:tc>
                <a:tc>
                  <a:txBody>
                    <a:bodyPr/>
                    <a:lstStyle/>
                    <a:p>
                      <a:pPr algn="r"/>
                      <a:r>
                        <a:rPr kumimoji="1" lang="en-US" altLang="ja-JP" dirty="0" smtClean="0"/>
                        <a:t>0.93%</a:t>
                      </a:r>
                      <a:endParaRPr kumimoji="1" lang="ja-JP" altLang="en-US" dirty="0"/>
                    </a:p>
                  </a:txBody>
                  <a:tcPr/>
                </a:tc>
              </a:tr>
              <a:tr h="370840">
                <a:tc>
                  <a:txBody>
                    <a:bodyPr/>
                    <a:lstStyle/>
                    <a:p>
                      <a:r>
                        <a:rPr kumimoji="1" lang="en-US" altLang="ja-JP" sz="1600" dirty="0" smtClean="0"/>
                        <a:t>The</a:t>
                      </a:r>
                      <a:r>
                        <a:rPr kumimoji="1" lang="en-US" altLang="ja-JP" sz="1600" baseline="0" dirty="0" smtClean="0"/>
                        <a:t> </a:t>
                      </a:r>
                      <a:r>
                        <a:rPr kumimoji="1" lang="en-US" altLang="ja-JP" sz="1600" baseline="0" dirty="0" err="1" smtClean="0"/>
                        <a:t>Lambeth</a:t>
                      </a:r>
                      <a:r>
                        <a:rPr kumimoji="1" lang="en-US" altLang="ja-JP" sz="1600" baseline="0" dirty="0" smtClean="0"/>
                        <a:t> Homilies</a:t>
                      </a:r>
                      <a:endParaRPr kumimoji="1" lang="ja-JP" altLang="en-US" sz="1600" dirty="0"/>
                    </a:p>
                  </a:txBody>
                  <a:tcPr anchor="ctr"/>
                </a:tc>
                <a:tc>
                  <a:txBody>
                    <a:bodyPr/>
                    <a:lstStyle/>
                    <a:p>
                      <a:pPr algn="r"/>
                      <a:r>
                        <a:rPr kumimoji="1" lang="en-US" altLang="ja-JP" dirty="0" smtClean="0"/>
                        <a:t>4</a:t>
                      </a:r>
                      <a:endParaRPr kumimoji="1" lang="ja-JP" altLang="en-US" dirty="0"/>
                    </a:p>
                  </a:txBody>
                  <a:tcPr/>
                </a:tc>
                <a:tc>
                  <a:txBody>
                    <a:bodyPr/>
                    <a:lstStyle/>
                    <a:p>
                      <a:pPr algn="r"/>
                      <a:r>
                        <a:rPr kumimoji="1" lang="en-US" altLang="ja-JP" dirty="0" smtClean="0"/>
                        <a:t>78</a:t>
                      </a:r>
                      <a:endParaRPr kumimoji="1" lang="ja-JP" altLang="en-US" dirty="0"/>
                    </a:p>
                  </a:txBody>
                  <a:tcPr/>
                </a:tc>
                <a:tc>
                  <a:txBody>
                    <a:bodyPr/>
                    <a:lstStyle/>
                    <a:p>
                      <a:pPr algn="r"/>
                      <a:r>
                        <a:rPr kumimoji="1" lang="en-US" altLang="ja-JP" dirty="0" smtClean="0"/>
                        <a:t>5.13%</a:t>
                      </a:r>
                      <a:endParaRPr kumimoji="1" lang="ja-JP" altLang="en-US" dirty="0"/>
                    </a:p>
                  </a:txBody>
                  <a:tcPr/>
                </a:tc>
                <a:tc>
                  <a:txBody>
                    <a:bodyPr/>
                    <a:lstStyle/>
                    <a:p>
                      <a:pPr algn="r"/>
                      <a:r>
                        <a:rPr kumimoji="1" lang="en-US" altLang="ja-JP" dirty="0" smtClean="0"/>
                        <a:t>1</a:t>
                      </a:r>
                      <a:endParaRPr kumimoji="1" lang="ja-JP" altLang="en-US" dirty="0"/>
                    </a:p>
                  </a:txBody>
                  <a:tcPr/>
                </a:tc>
                <a:tc>
                  <a:txBody>
                    <a:bodyPr/>
                    <a:lstStyle/>
                    <a:p>
                      <a:pPr algn="r"/>
                      <a:r>
                        <a:rPr kumimoji="1" lang="en-US" altLang="ja-JP" dirty="0" smtClean="0"/>
                        <a:t>123</a:t>
                      </a:r>
                      <a:endParaRPr kumimoji="1" lang="ja-JP" altLang="en-US" dirty="0"/>
                    </a:p>
                  </a:txBody>
                  <a:tcPr/>
                </a:tc>
                <a:tc>
                  <a:txBody>
                    <a:bodyPr/>
                    <a:lstStyle/>
                    <a:p>
                      <a:pPr algn="r"/>
                      <a:r>
                        <a:rPr kumimoji="1" lang="en-US" altLang="ja-JP" dirty="0" smtClean="0"/>
                        <a:t>0.81%</a:t>
                      </a:r>
                      <a:endParaRPr kumimoji="1" lang="ja-JP" altLang="en-US" dirty="0"/>
                    </a:p>
                  </a:txBody>
                  <a:tcPr/>
                </a:tc>
              </a:tr>
              <a:tr h="370840">
                <a:tc>
                  <a:txBody>
                    <a:bodyPr/>
                    <a:lstStyle/>
                    <a:p>
                      <a:r>
                        <a:rPr kumimoji="1" lang="en-US" altLang="ja-JP" sz="1600" dirty="0" smtClean="0"/>
                        <a:t>The Peterborough</a:t>
                      </a:r>
                      <a:r>
                        <a:rPr kumimoji="1" lang="en-US" altLang="ja-JP" sz="1600" baseline="0" dirty="0" smtClean="0"/>
                        <a:t> Chronicle</a:t>
                      </a:r>
                      <a:endParaRPr kumimoji="1" lang="ja-JP" altLang="en-US" sz="1600" dirty="0"/>
                    </a:p>
                  </a:txBody>
                  <a:tcPr anchor="ctr"/>
                </a:tc>
                <a:tc>
                  <a:txBody>
                    <a:bodyPr/>
                    <a:lstStyle/>
                    <a:p>
                      <a:pPr algn="r"/>
                      <a:r>
                        <a:rPr kumimoji="1" lang="en-US" altLang="ja-JP" dirty="0" smtClean="0"/>
                        <a:t>5</a:t>
                      </a:r>
                      <a:endParaRPr kumimoji="1" lang="ja-JP" altLang="en-US" dirty="0"/>
                    </a:p>
                  </a:txBody>
                  <a:tcPr/>
                </a:tc>
                <a:tc>
                  <a:txBody>
                    <a:bodyPr/>
                    <a:lstStyle/>
                    <a:p>
                      <a:pPr algn="r"/>
                      <a:r>
                        <a:rPr kumimoji="1" lang="en-US" altLang="ja-JP" dirty="0" smtClean="0"/>
                        <a:t>134</a:t>
                      </a:r>
                      <a:endParaRPr kumimoji="1" lang="ja-JP" altLang="en-US" dirty="0"/>
                    </a:p>
                  </a:txBody>
                  <a:tcPr/>
                </a:tc>
                <a:tc>
                  <a:txBody>
                    <a:bodyPr/>
                    <a:lstStyle/>
                    <a:p>
                      <a:pPr algn="r"/>
                      <a:r>
                        <a:rPr kumimoji="1" lang="en-US" altLang="ja-JP" dirty="0" smtClean="0"/>
                        <a:t>3.37%</a:t>
                      </a:r>
                      <a:endParaRPr kumimoji="1" lang="ja-JP" altLang="en-US" dirty="0"/>
                    </a:p>
                  </a:txBody>
                  <a:tcPr/>
                </a:tc>
                <a:tc>
                  <a:txBody>
                    <a:bodyPr/>
                    <a:lstStyle/>
                    <a:p>
                      <a:pPr algn="r"/>
                      <a:r>
                        <a:rPr kumimoji="1" lang="en-US" altLang="ja-JP" dirty="0" smtClean="0"/>
                        <a:t>1</a:t>
                      </a:r>
                      <a:endParaRPr kumimoji="1" lang="ja-JP" altLang="en-US" dirty="0"/>
                    </a:p>
                  </a:txBody>
                  <a:tcPr/>
                </a:tc>
                <a:tc>
                  <a:txBody>
                    <a:bodyPr/>
                    <a:lstStyle/>
                    <a:p>
                      <a:pPr algn="r"/>
                      <a:r>
                        <a:rPr kumimoji="1" lang="en-US" altLang="ja-JP" dirty="0" smtClean="0"/>
                        <a:t>118</a:t>
                      </a:r>
                      <a:endParaRPr kumimoji="1" lang="ja-JP" altLang="en-US" dirty="0"/>
                    </a:p>
                  </a:txBody>
                  <a:tcPr/>
                </a:tc>
                <a:tc>
                  <a:txBody>
                    <a:bodyPr/>
                    <a:lstStyle/>
                    <a:p>
                      <a:pPr algn="r"/>
                      <a:r>
                        <a:rPr kumimoji="1" lang="en-US" altLang="ja-JP" dirty="0" smtClean="0"/>
                        <a:t>0.85%</a:t>
                      </a:r>
                      <a:endParaRPr kumimoji="1" lang="ja-JP" altLang="en-US" dirty="0"/>
                    </a:p>
                  </a:txBody>
                  <a:tcPr/>
                </a:tc>
              </a:tr>
              <a:tr h="370840">
                <a:tc>
                  <a:txBody>
                    <a:bodyPr/>
                    <a:lstStyle/>
                    <a:p>
                      <a:r>
                        <a:rPr kumimoji="1" lang="en-US" altLang="ja-JP" sz="1600" dirty="0" smtClean="0"/>
                        <a:t>Trinity Homilies</a:t>
                      </a:r>
                      <a:endParaRPr kumimoji="1" lang="ja-JP" altLang="en-US" sz="1600" dirty="0"/>
                    </a:p>
                  </a:txBody>
                  <a:tcPr anchor="ctr"/>
                </a:tc>
                <a:tc>
                  <a:txBody>
                    <a:bodyPr/>
                    <a:lstStyle/>
                    <a:p>
                      <a:pPr algn="r"/>
                      <a:r>
                        <a:rPr kumimoji="1" lang="en-US" altLang="ja-JP" dirty="0" smtClean="0"/>
                        <a:t>36</a:t>
                      </a:r>
                      <a:endParaRPr kumimoji="1" lang="ja-JP" altLang="en-US" dirty="0"/>
                    </a:p>
                  </a:txBody>
                  <a:tcPr/>
                </a:tc>
                <a:tc>
                  <a:txBody>
                    <a:bodyPr/>
                    <a:lstStyle/>
                    <a:p>
                      <a:pPr algn="r"/>
                      <a:r>
                        <a:rPr kumimoji="1" lang="en-US" altLang="ja-JP" dirty="0" smtClean="0"/>
                        <a:t>396</a:t>
                      </a:r>
                      <a:endParaRPr kumimoji="1" lang="ja-JP" altLang="en-US" dirty="0"/>
                    </a:p>
                  </a:txBody>
                  <a:tcPr/>
                </a:tc>
                <a:tc>
                  <a:txBody>
                    <a:bodyPr/>
                    <a:lstStyle/>
                    <a:p>
                      <a:pPr algn="r"/>
                      <a:r>
                        <a:rPr kumimoji="1" lang="en-US" altLang="ja-JP" dirty="0" smtClean="0"/>
                        <a:t>9.09%</a:t>
                      </a:r>
                      <a:endParaRPr kumimoji="1" lang="ja-JP" altLang="en-US" dirty="0"/>
                    </a:p>
                  </a:txBody>
                  <a:tcPr/>
                </a:tc>
                <a:tc>
                  <a:txBody>
                    <a:bodyPr/>
                    <a:lstStyle/>
                    <a:p>
                      <a:pPr algn="r"/>
                      <a:r>
                        <a:rPr kumimoji="1" lang="en-US" altLang="ja-JP" dirty="0" smtClean="0"/>
                        <a:t>26</a:t>
                      </a:r>
                      <a:endParaRPr kumimoji="1" lang="ja-JP" altLang="en-US" dirty="0"/>
                    </a:p>
                  </a:txBody>
                  <a:tcPr/>
                </a:tc>
                <a:tc>
                  <a:txBody>
                    <a:bodyPr/>
                    <a:lstStyle/>
                    <a:p>
                      <a:pPr algn="r"/>
                      <a:r>
                        <a:rPr kumimoji="1" lang="en-US" altLang="ja-JP" dirty="0" smtClean="0"/>
                        <a:t>772</a:t>
                      </a:r>
                      <a:endParaRPr kumimoji="1" lang="ja-JP" altLang="en-US" dirty="0"/>
                    </a:p>
                  </a:txBody>
                  <a:tcPr/>
                </a:tc>
                <a:tc>
                  <a:txBody>
                    <a:bodyPr/>
                    <a:lstStyle/>
                    <a:p>
                      <a:pPr algn="r"/>
                      <a:r>
                        <a:rPr kumimoji="1" lang="en-US" altLang="ja-JP" dirty="0" smtClean="0"/>
                        <a:t>3.37%</a:t>
                      </a:r>
                      <a:endParaRPr kumimoji="1" lang="ja-JP" altLang="en-US" dirty="0"/>
                    </a:p>
                  </a:txBody>
                  <a:tcPr/>
                </a:tc>
              </a:tr>
              <a:tr h="370840">
                <a:tc>
                  <a:txBody>
                    <a:bodyPr/>
                    <a:lstStyle/>
                    <a:p>
                      <a:r>
                        <a:rPr kumimoji="1" lang="en-US" altLang="ja-JP" sz="1600" dirty="0" smtClean="0"/>
                        <a:t>Kentish Sermons</a:t>
                      </a:r>
                      <a:endParaRPr kumimoji="1" lang="ja-JP" altLang="en-US" sz="1600" dirty="0"/>
                    </a:p>
                  </a:txBody>
                  <a:tcPr/>
                </a:tc>
                <a:tc>
                  <a:txBody>
                    <a:bodyPr/>
                    <a:lstStyle/>
                    <a:p>
                      <a:pPr algn="r"/>
                      <a:r>
                        <a:rPr kumimoji="1" lang="en-US" altLang="ja-JP" dirty="0" smtClean="0"/>
                        <a:t>5</a:t>
                      </a:r>
                      <a:endParaRPr kumimoji="1" lang="ja-JP" altLang="en-US" dirty="0"/>
                    </a:p>
                  </a:txBody>
                  <a:tcPr/>
                </a:tc>
                <a:tc>
                  <a:txBody>
                    <a:bodyPr/>
                    <a:lstStyle/>
                    <a:p>
                      <a:pPr algn="r"/>
                      <a:r>
                        <a:rPr kumimoji="1" lang="en-US" altLang="ja-JP" dirty="0" smtClean="0"/>
                        <a:t>54</a:t>
                      </a:r>
                      <a:endParaRPr kumimoji="1" lang="ja-JP" altLang="en-US" dirty="0"/>
                    </a:p>
                  </a:txBody>
                  <a:tcPr/>
                </a:tc>
                <a:tc>
                  <a:txBody>
                    <a:bodyPr/>
                    <a:lstStyle/>
                    <a:p>
                      <a:pPr algn="r"/>
                      <a:r>
                        <a:rPr kumimoji="1" lang="en-US" altLang="ja-JP" dirty="0" smtClean="0"/>
                        <a:t>9.26%</a:t>
                      </a:r>
                      <a:endParaRPr kumimoji="1" lang="ja-JP" altLang="en-US" dirty="0"/>
                    </a:p>
                  </a:txBody>
                  <a:tcPr/>
                </a:tc>
                <a:tc>
                  <a:txBody>
                    <a:bodyPr/>
                    <a:lstStyle/>
                    <a:p>
                      <a:pPr algn="r"/>
                      <a:r>
                        <a:rPr kumimoji="1" lang="en-US" altLang="ja-JP" dirty="0" smtClean="0"/>
                        <a:t>3</a:t>
                      </a:r>
                      <a:endParaRPr kumimoji="1" lang="ja-JP" altLang="en-US" dirty="0"/>
                    </a:p>
                  </a:txBody>
                  <a:tcPr/>
                </a:tc>
                <a:tc>
                  <a:txBody>
                    <a:bodyPr/>
                    <a:lstStyle/>
                    <a:p>
                      <a:pPr algn="r"/>
                      <a:r>
                        <a:rPr kumimoji="1" lang="en-US" altLang="ja-JP" dirty="0" smtClean="0"/>
                        <a:t>84</a:t>
                      </a:r>
                      <a:endParaRPr kumimoji="1" lang="ja-JP" altLang="en-US" dirty="0"/>
                    </a:p>
                  </a:txBody>
                  <a:tcPr/>
                </a:tc>
                <a:tc>
                  <a:txBody>
                    <a:bodyPr/>
                    <a:lstStyle/>
                    <a:p>
                      <a:pPr algn="r"/>
                      <a:r>
                        <a:rPr kumimoji="1" lang="en-US" altLang="ja-JP" dirty="0" smtClean="0"/>
                        <a:t>3.57%</a:t>
                      </a:r>
                      <a:endParaRPr kumimoji="1" lang="ja-JP" altLang="en-US" dirty="0"/>
                    </a:p>
                  </a:txBody>
                  <a:tcPr/>
                </a:tc>
              </a:tr>
              <a:tr h="370840">
                <a:tc>
                  <a:txBody>
                    <a:bodyPr/>
                    <a:lstStyle/>
                    <a:p>
                      <a:r>
                        <a:rPr kumimoji="1" lang="ja-JP" altLang="en-US" dirty="0" smtClean="0">
                          <a:solidFill>
                            <a:schemeClr val="bg1"/>
                          </a:solidFill>
                        </a:rPr>
                        <a:t>計</a:t>
                      </a:r>
                      <a:endParaRPr kumimoji="1" lang="ja-JP" altLang="en-US" dirty="0">
                        <a:solidFill>
                          <a:schemeClr val="bg1"/>
                        </a:solidFill>
                      </a:endParaRPr>
                    </a:p>
                  </a:txBody>
                  <a:tcPr>
                    <a:solidFill>
                      <a:schemeClr val="accent2"/>
                    </a:solidFill>
                  </a:tcPr>
                </a:tc>
                <a:tc>
                  <a:txBody>
                    <a:bodyPr/>
                    <a:lstStyle/>
                    <a:p>
                      <a:pPr algn="r"/>
                      <a:r>
                        <a:rPr kumimoji="1" lang="en-US" altLang="ja-JP" dirty="0" smtClean="0">
                          <a:solidFill>
                            <a:schemeClr val="bg1"/>
                          </a:solidFill>
                        </a:rPr>
                        <a:t>123</a:t>
                      </a:r>
                      <a:endParaRPr kumimoji="1" lang="ja-JP" altLang="en-US" dirty="0">
                        <a:solidFill>
                          <a:schemeClr val="bg1"/>
                        </a:solidFill>
                      </a:endParaRPr>
                    </a:p>
                  </a:txBody>
                  <a:tcPr>
                    <a:solidFill>
                      <a:schemeClr val="accent2"/>
                    </a:solidFill>
                  </a:tcPr>
                </a:tc>
                <a:tc>
                  <a:txBody>
                    <a:bodyPr/>
                    <a:lstStyle/>
                    <a:p>
                      <a:pPr algn="r"/>
                      <a:r>
                        <a:rPr kumimoji="1" lang="en-US" altLang="ja-JP" dirty="0" smtClean="0">
                          <a:solidFill>
                            <a:schemeClr val="bg1"/>
                          </a:solidFill>
                        </a:rPr>
                        <a:t>1603</a:t>
                      </a:r>
                      <a:endParaRPr kumimoji="1" lang="ja-JP" altLang="en-US" dirty="0">
                        <a:solidFill>
                          <a:schemeClr val="bg1"/>
                        </a:solidFill>
                      </a:endParaRPr>
                    </a:p>
                  </a:txBody>
                  <a:tcPr>
                    <a:solidFill>
                      <a:schemeClr val="accent2"/>
                    </a:solidFill>
                  </a:tcPr>
                </a:tc>
                <a:tc>
                  <a:txBody>
                    <a:bodyPr/>
                    <a:lstStyle/>
                    <a:p>
                      <a:pPr algn="r"/>
                      <a:r>
                        <a:rPr kumimoji="1" lang="en-US" altLang="ja-JP" dirty="0" smtClean="0">
                          <a:solidFill>
                            <a:schemeClr val="bg1"/>
                          </a:solidFill>
                        </a:rPr>
                        <a:t>7.67%</a:t>
                      </a:r>
                      <a:endParaRPr kumimoji="1" lang="ja-JP" altLang="en-US" dirty="0">
                        <a:solidFill>
                          <a:schemeClr val="bg1"/>
                        </a:solidFill>
                      </a:endParaRPr>
                    </a:p>
                  </a:txBody>
                  <a:tcPr>
                    <a:solidFill>
                      <a:schemeClr val="accent2"/>
                    </a:solidFill>
                  </a:tcPr>
                </a:tc>
                <a:tc>
                  <a:txBody>
                    <a:bodyPr/>
                    <a:lstStyle/>
                    <a:p>
                      <a:pPr algn="r"/>
                      <a:r>
                        <a:rPr kumimoji="1" lang="en-US" altLang="ja-JP" dirty="0" smtClean="0">
                          <a:solidFill>
                            <a:schemeClr val="bg1"/>
                          </a:solidFill>
                        </a:rPr>
                        <a:t>64</a:t>
                      </a:r>
                      <a:endParaRPr kumimoji="1" lang="ja-JP" altLang="en-US" dirty="0">
                        <a:solidFill>
                          <a:schemeClr val="bg1"/>
                        </a:solidFill>
                      </a:endParaRPr>
                    </a:p>
                  </a:txBody>
                  <a:tcPr>
                    <a:solidFill>
                      <a:schemeClr val="accent2"/>
                    </a:solidFill>
                  </a:tcPr>
                </a:tc>
                <a:tc>
                  <a:txBody>
                    <a:bodyPr/>
                    <a:lstStyle/>
                    <a:p>
                      <a:pPr algn="r"/>
                      <a:r>
                        <a:rPr kumimoji="1" lang="en-US" altLang="ja-JP" dirty="0" smtClean="0">
                          <a:solidFill>
                            <a:schemeClr val="bg1"/>
                          </a:solidFill>
                        </a:rPr>
                        <a:t>2983</a:t>
                      </a:r>
                      <a:endParaRPr kumimoji="1" lang="ja-JP" altLang="en-US" dirty="0">
                        <a:solidFill>
                          <a:schemeClr val="bg1"/>
                        </a:solidFill>
                      </a:endParaRPr>
                    </a:p>
                  </a:txBody>
                  <a:tcPr>
                    <a:solidFill>
                      <a:schemeClr val="accent2"/>
                    </a:solidFill>
                  </a:tcPr>
                </a:tc>
                <a:tc>
                  <a:txBody>
                    <a:bodyPr/>
                    <a:lstStyle/>
                    <a:p>
                      <a:pPr algn="r"/>
                      <a:r>
                        <a:rPr kumimoji="1" lang="en-US" altLang="ja-JP" dirty="0" smtClean="0">
                          <a:solidFill>
                            <a:schemeClr val="bg1"/>
                          </a:solidFill>
                        </a:rPr>
                        <a:t>2.15%</a:t>
                      </a:r>
                      <a:endParaRPr kumimoji="1" lang="ja-JP" altLang="en-US" dirty="0">
                        <a:solidFill>
                          <a:schemeClr val="bg1"/>
                        </a:solidFill>
                      </a:endParaRPr>
                    </a:p>
                  </a:txBody>
                  <a:tcPr>
                    <a:solidFill>
                      <a:schemeClr val="accent2"/>
                    </a:solidFill>
                  </a:tcPr>
                </a:tc>
              </a:tr>
            </a:tbl>
          </a:graphicData>
        </a:graphic>
      </p:graphicFrame>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12</a:t>
            </a:fld>
            <a:endParaRPr lang="en-US" altLang="ja-JP" dirty="0"/>
          </a:p>
        </p:txBody>
      </p:sp>
      <p:sp>
        <p:nvSpPr>
          <p:cNvPr id="3" name="テキスト ボックス 2"/>
          <p:cNvSpPr txBox="1"/>
          <p:nvPr/>
        </p:nvSpPr>
        <p:spPr>
          <a:xfrm>
            <a:off x="467544" y="5871046"/>
            <a:ext cx="8280920" cy="369332"/>
          </a:xfrm>
          <a:prstGeom prst="rect">
            <a:avLst/>
          </a:prstGeom>
          <a:noFill/>
        </p:spPr>
        <p:txBody>
          <a:bodyPr wrap="square" rtlCol="0">
            <a:spAutoFit/>
          </a:bodyPr>
          <a:lstStyle/>
          <a:p>
            <a:r>
              <a:rPr kumimoji="1" lang="en-US" altLang="ja-JP" dirty="0" smtClean="0"/>
              <a:t>         </a:t>
            </a:r>
            <a:r>
              <a:rPr lang="en-US" altLang="ja-JP" dirty="0"/>
              <a:t> </a:t>
            </a:r>
            <a:r>
              <a:rPr lang="en-US" altLang="ja-JP" dirty="0" smtClean="0"/>
              <a:t> </a:t>
            </a:r>
            <a:r>
              <a:rPr kumimoji="1" lang="ja-JP" altLang="en-US" dirty="0" smtClean="0">
                <a:latin typeface="メイリオ"/>
                <a:ea typeface="メイリオ"/>
                <a:cs typeface="メイリオ"/>
              </a:rPr>
              <a:t>主節と従属節の</a:t>
            </a:r>
            <a:r>
              <a:rPr kumimoji="1" lang="en-US" altLang="ja-JP" dirty="0" smtClean="0">
                <a:latin typeface="メイリオ"/>
                <a:ea typeface="メイリオ"/>
                <a:cs typeface="メイリオ"/>
              </a:rPr>
              <a:t>pro</a:t>
            </a:r>
            <a:r>
              <a:rPr kumimoji="1" lang="ja-JP" altLang="en-US" dirty="0" smtClean="0">
                <a:latin typeface="メイリオ"/>
                <a:ea typeface="メイリオ"/>
                <a:cs typeface="メイリオ"/>
              </a:rPr>
              <a:t>生起率に有意差あり（</a:t>
            </a:r>
            <a:r>
              <a:rPr lang="en-US" altLang="ja-JP" dirty="0" smtClean="0">
                <a:latin typeface="メイリオ"/>
                <a:ea typeface="メイリオ"/>
                <a:cs typeface="メイリオ"/>
              </a:rPr>
              <a:t>χ</a:t>
            </a:r>
            <a:r>
              <a:rPr lang="en-US" altLang="ja-JP" baseline="30000" dirty="0" smtClean="0">
                <a:latin typeface="メイリオ"/>
                <a:ea typeface="メイリオ"/>
                <a:cs typeface="メイリオ"/>
              </a:rPr>
              <a:t>2</a:t>
            </a:r>
            <a:r>
              <a:rPr lang="en-US" altLang="ja-JP" dirty="0" smtClean="0">
                <a:latin typeface="メイリオ"/>
                <a:ea typeface="メイリオ"/>
                <a:cs typeface="メイリオ"/>
              </a:rPr>
              <a:t> </a:t>
            </a:r>
            <a:r>
              <a:rPr lang="en-US" altLang="ja-JP" dirty="0">
                <a:latin typeface="メイリオ"/>
                <a:ea typeface="メイリオ"/>
                <a:cs typeface="メイリオ"/>
              </a:rPr>
              <a:t>=72.61, </a:t>
            </a:r>
            <a:r>
              <a:rPr lang="en-US" altLang="ja-JP" i="1" dirty="0" err="1">
                <a:latin typeface="メイリオ"/>
                <a:ea typeface="メイリオ"/>
                <a:cs typeface="メイリオ"/>
              </a:rPr>
              <a:t>df</a:t>
            </a:r>
            <a:r>
              <a:rPr lang="en-US" altLang="ja-JP" dirty="0">
                <a:latin typeface="メイリオ"/>
                <a:ea typeface="メイリオ"/>
                <a:cs typeface="メイリオ"/>
              </a:rPr>
              <a:t>= 1, </a:t>
            </a:r>
            <a:r>
              <a:rPr lang="en-US" altLang="ja-JP" i="1" dirty="0">
                <a:latin typeface="メイリオ"/>
                <a:ea typeface="メイリオ"/>
                <a:cs typeface="メイリオ"/>
              </a:rPr>
              <a:t>p</a:t>
            </a:r>
            <a:r>
              <a:rPr lang="en-US" altLang="ja-JP" dirty="0">
                <a:latin typeface="メイリオ"/>
                <a:ea typeface="メイリオ"/>
                <a:cs typeface="メイリオ"/>
              </a:rPr>
              <a:t>&lt;.</a:t>
            </a:r>
            <a:r>
              <a:rPr lang="en-US" altLang="ja-JP" dirty="0" smtClean="0">
                <a:latin typeface="メイリオ"/>
                <a:ea typeface="メイリオ"/>
                <a:cs typeface="メイリオ"/>
              </a:rPr>
              <a:t>001</a:t>
            </a:r>
            <a:r>
              <a:rPr lang="ja-JP" altLang="en-US" dirty="0" smtClean="0">
                <a:latin typeface="メイリオ"/>
                <a:ea typeface="メイリオ"/>
                <a:cs typeface="メイリオ"/>
              </a:rPr>
              <a:t>）</a:t>
            </a:r>
            <a:endParaRPr kumimoji="1" lang="ja-JP" altLang="en-US" dirty="0">
              <a:latin typeface="メイリオ"/>
              <a:ea typeface="メイリオ"/>
              <a:cs typeface="メイリオ"/>
            </a:endParaRPr>
          </a:p>
        </p:txBody>
      </p:sp>
    </p:spTree>
    <p:extLst>
      <p:ext uri="{BB962C8B-B14F-4D97-AF65-F5344CB8AC3E}">
        <p14:creationId xmlns:p14="http://schemas.microsoft.com/office/powerpoint/2010/main" val="2327174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latin typeface="ヒラギノ角ゴ Pro W6"/>
                <a:ea typeface="ヒラギノ角ゴ Pro W6"/>
                <a:cs typeface="ヒラギノ角ゴ Pro W6"/>
              </a:rPr>
              <a:t>表</a:t>
            </a:r>
            <a:r>
              <a:rPr lang="en-US" altLang="ja-JP" sz="3200" dirty="0" smtClean="0">
                <a:latin typeface="ヒラギノ角ゴ Pro W6"/>
                <a:ea typeface="ヒラギノ角ゴ Pro W6"/>
                <a:cs typeface="ヒラギノ角ゴ Pro W6"/>
              </a:rPr>
              <a:t>2</a:t>
            </a:r>
            <a:r>
              <a:rPr lang="ja-JP" altLang="en-US" sz="3200" dirty="0" smtClean="0">
                <a:latin typeface="ヒラギノ角ゴ Pro W6"/>
                <a:ea typeface="ヒラギノ角ゴ Pro W6"/>
                <a:cs typeface="ヒラギノ角ゴ Pro W6"/>
              </a:rPr>
              <a:t>の考察</a:t>
            </a:r>
            <a:endParaRPr kumimoji="1" lang="ja-JP" altLang="en-US" sz="3200" dirty="0">
              <a:latin typeface="ヒラギノ角ゴ Pro W6"/>
              <a:ea typeface="ヒラギノ角ゴ Pro W6"/>
              <a:cs typeface="ヒラギノ角ゴ Pro W6"/>
            </a:endParaRPr>
          </a:p>
        </p:txBody>
      </p:sp>
      <p:sp>
        <p:nvSpPr>
          <p:cNvPr id="3" name="コンテンツ プレースホルダー 2"/>
          <p:cNvSpPr>
            <a:spLocks noGrp="1"/>
          </p:cNvSpPr>
          <p:nvPr>
            <p:ph idx="1"/>
          </p:nvPr>
        </p:nvSpPr>
        <p:spPr/>
        <p:txBody>
          <a:bodyPr/>
          <a:lstStyle/>
          <a:p>
            <a:pPr>
              <a:buFont typeface="Wingdings" charset="2"/>
              <a:buChar char="Ø"/>
            </a:pPr>
            <a:endParaRPr lang="en-US" altLang="ja-JP" dirty="0" smtClean="0"/>
          </a:p>
          <a:p>
            <a:pPr>
              <a:buFont typeface="Wingdings" charset="2"/>
              <a:buChar char="Ø"/>
            </a:pPr>
            <a:endParaRPr lang="en-US" altLang="ja-JP" sz="2800" dirty="0" smtClean="0"/>
          </a:p>
          <a:p>
            <a:pPr>
              <a:buFont typeface="Wingdings" charset="2"/>
              <a:buChar char="Ø"/>
            </a:pPr>
            <a:r>
              <a:rPr lang="en-US" altLang="ja-JP" sz="2800" dirty="0" smtClean="0">
                <a:ea typeface="メイリオ"/>
                <a:cs typeface="メイリオ"/>
              </a:rPr>
              <a:t>pro</a:t>
            </a:r>
            <a:r>
              <a:rPr lang="ja-JP" altLang="en-US" sz="2800" dirty="0" smtClean="0">
                <a:ea typeface="メイリオ"/>
                <a:cs typeface="メイリオ"/>
              </a:rPr>
              <a:t>は従属節よりも主節で高頻度で現れる。</a:t>
            </a:r>
            <a:endParaRPr lang="en-US" altLang="ja-JP" sz="2800" dirty="0" smtClean="0">
              <a:ea typeface="メイリオ"/>
              <a:cs typeface="メイリオ"/>
            </a:endParaRPr>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13</a:t>
            </a:fld>
            <a:endParaRPr lang="en-US" altLang="ja-JP"/>
          </a:p>
        </p:txBody>
      </p:sp>
    </p:spTree>
    <p:extLst>
      <p:ext uri="{BB962C8B-B14F-4D97-AF65-F5344CB8AC3E}">
        <p14:creationId xmlns:p14="http://schemas.microsoft.com/office/powerpoint/2010/main" val="1179535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a:latin typeface="ヒラギノ角ゴ Pro W6"/>
                <a:ea typeface="ヒラギノ角ゴ Pro W6"/>
                <a:cs typeface="ヒラギノ角ゴ Pro W6"/>
              </a:rPr>
              <a:t>表</a:t>
            </a:r>
            <a:r>
              <a:rPr lang="en-US" altLang="ja-JP" sz="3200" dirty="0" smtClean="0">
                <a:latin typeface="ヒラギノ角ゴ Pro W6"/>
                <a:ea typeface="ヒラギノ角ゴ Pro W6"/>
                <a:cs typeface="ヒラギノ角ゴ Pro W6"/>
              </a:rPr>
              <a:t>3</a:t>
            </a:r>
            <a:r>
              <a:rPr lang="en-US" altLang="ja-JP" sz="3200" dirty="0">
                <a:latin typeface="ヒラギノ角ゴ Pro W6"/>
                <a:ea typeface="ヒラギノ角ゴ Pro W6"/>
                <a:cs typeface="ヒラギノ角ゴ Pro W6"/>
              </a:rPr>
              <a:t> </a:t>
            </a:r>
            <a:r>
              <a:rPr lang="en-US" altLang="ja-JP" sz="3200" dirty="0" smtClean="0">
                <a:latin typeface="ヒラギノ角ゴ Pro W6"/>
                <a:ea typeface="ヒラギノ角ゴ Pro W6"/>
                <a:cs typeface="ヒラギノ角ゴ Pro W6"/>
              </a:rPr>
              <a:t>pro</a:t>
            </a:r>
            <a:r>
              <a:rPr lang="ja-JP" altLang="en-US" sz="3200" dirty="0">
                <a:latin typeface="ヒラギノ角ゴ Pro W6"/>
                <a:ea typeface="ヒラギノ角ゴ Pro W6"/>
                <a:cs typeface="ヒラギノ角ゴ Pro W6"/>
              </a:rPr>
              <a:t>を含む従属節の語順</a:t>
            </a:r>
            <a:endParaRPr kumimoji="1" lang="ja-JP" altLang="en-US" sz="3200" dirty="0"/>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14</a:t>
            </a:fld>
            <a:endParaRPr lang="en-US" altLang="ja-JP"/>
          </a:p>
        </p:txBody>
      </p:sp>
      <p:graphicFrame>
        <p:nvGraphicFramePr>
          <p:cNvPr id="9" name="コンテンツ プレースホルダー 8"/>
          <p:cNvGraphicFramePr>
            <a:graphicFrameLocks noGrp="1"/>
          </p:cNvGraphicFramePr>
          <p:nvPr>
            <p:ph idx="1"/>
            <p:extLst>
              <p:ext uri="{D42A27DB-BD31-4B8C-83A1-F6EECF244321}">
                <p14:modId xmlns:p14="http://schemas.microsoft.com/office/powerpoint/2010/main" val="2684527434"/>
              </p:ext>
            </p:extLst>
          </p:nvPr>
        </p:nvGraphicFramePr>
        <p:xfrm>
          <a:off x="467544" y="1844824"/>
          <a:ext cx="8229600" cy="3708400"/>
        </p:xfrm>
        <a:graphic>
          <a:graphicData uri="http://schemas.openxmlformats.org/drawingml/2006/table">
            <a:tbl>
              <a:tblPr firstRow="1" bandRow="1">
                <a:tableStyleId>{08FB837D-C827-4EFA-A057-4D05807E0F7C}</a:tableStyleId>
              </a:tblPr>
              <a:tblGrid>
                <a:gridCol w="2808312"/>
                <a:gridCol w="1807096"/>
                <a:gridCol w="1807096"/>
                <a:gridCol w="1807096"/>
              </a:tblGrid>
              <a:tr h="370840">
                <a:tc>
                  <a:txBody>
                    <a:bodyPr/>
                    <a:lstStyle/>
                    <a:p>
                      <a:endParaRPr kumimoji="1" lang="ja-JP" altLang="en-US" dirty="0"/>
                    </a:p>
                  </a:txBody>
                  <a:tcPr/>
                </a:tc>
                <a:tc>
                  <a:txBody>
                    <a:bodyPr/>
                    <a:lstStyle/>
                    <a:p>
                      <a:pPr algn="ctr"/>
                      <a:r>
                        <a:rPr kumimoji="1" lang="ja-JP" altLang="en-US" dirty="0" smtClean="0"/>
                        <a:t>動詞中位</a:t>
                      </a:r>
                      <a:endParaRPr kumimoji="1" lang="ja-JP" altLang="en-US" dirty="0"/>
                    </a:p>
                  </a:txBody>
                  <a:tcPr/>
                </a:tc>
                <a:tc>
                  <a:txBody>
                    <a:bodyPr/>
                    <a:lstStyle/>
                    <a:p>
                      <a:pPr algn="ctr"/>
                      <a:r>
                        <a:rPr kumimoji="1" lang="ja-JP" altLang="en-US" dirty="0" smtClean="0"/>
                        <a:t>動詞末位</a:t>
                      </a:r>
                      <a:endParaRPr kumimoji="1" lang="ja-JP" altLang="en-US" dirty="0"/>
                    </a:p>
                  </a:txBody>
                  <a:tcPr/>
                </a:tc>
                <a:tc>
                  <a:txBody>
                    <a:bodyPr/>
                    <a:lstStyle/>
                    <a:p>
                      <a:pPr algn="ctr"/>
                      <a:r>
                        <a:rPr kumimoji="1" lang="ja-JP" altLang="en-US" dirty="0" smtClean="0"/>
                        <a:t>あいまい</a:t>
                      </a:r>
                      <a:endParaRPr kumimoji="1" lang="ja-JP" altLang="en-US" dirty="0"/>
                    </a:p>
                  </a:txBody>
                  <a:tcPr/>
                </a:tc>
              </a:tr>
              <a:tr h="370840">
                <a:tc>
                  <a:txBody>
                    <a:bodyPr/>
                    <a:lstStyle/>
                    <a:p>
                      <a:pPr algn="l"/>
                      <a:r>
                        <a:rPr kumimoji="1" lang="en-US" altLang="ja-JP" sz="1600" dirty="0" err="1" smtClean="0"/>
                        <a:t>Ancrene</a:t>
                      </a:r>
                      <a:r>
                        <a:rPr kumimoji="1" lang="en-US" altLang="ja-JP" sz="1600" baseline="0" dirty="0" smtClean="0"/>
                        <a:t> </a:t>
                      </a:r>
                      <a:r>
                        <a:rPr kumimoji="1" lang="en-US" altLang="ja-JP" sz="1600" baseline="0" dirty="0" err="1" smtClean="0"/>
                        <a:t>Riwle</a:t>
                      </a:r>
                      <a:endParaRPr kumimoji="1" lang="ja-JP" altLang="en-US" sz="1600" dirty="0"/>
                    </a:p>
                  </a:txBody>
                  <a:tcPr anchor="ctr"/>
                </a:tc>
                <a:tc>
                  <a:txBody>
                    <a:bodyPr/>
                    <a:lstStyle/>
                    <a:p>
                      <a:pPr algn="r"/>
                      <a:r>
                        <a:rPr kumimoji="1" lang="en-US" altLang="ja-JP" sz="1600" dirty="0" smtClean="0"/>
                        <a:t>24</a:t>
                      </a:r>
                      <a:endParaRPr kumimoji="1" lang="ja-JP" altLang="en-US" sz="1600" dirty="0"/>
                    </a:p>
                  </a:txBody>
                  <a:tcPr/>
                </a:tc>
                <a:tc>
                  <a:txBody>
                    <a:bodyPr/>
                    <a:lstStyle/>
                    <a:p>
                      <a:pPr algn="r"/>
                      <a:r>
                        <a:rPr kumimoji="1" lang="en-US" altLang="ja-JP" sz="1600" dirty="0" smtClean="0"/>
                        <a:t>0</a:t>
                      </a:r>
                      <a:endParaRPr kumimoji="1" lang="ja-JP" altLang="en-US" sz="1600" dirty="0"/>
                    </a:p>
                  </a:txBody>
                  <a:tcPr/>
                </a:tc>
                <a:tc>
                  <a:txBody>
                    <a:bodyPr/>
                    <a:lstStyle/>
                    <a:p>
                      <a:pPr algn="r"/>
                      <a:r>
                        <a:rPr kumimoji="1" lang="en-US" altLang="ja-JP" sz="1600" dirty="0" smtClean="0"/>
                        <a:t>3</a:t>
                      </a:r>
                      <a:endParaRPr kumimoji="1" lang="ja-JP" altLang="en-US" sz="1600" dirty="0"/>
                    </a:p>
                  </a:txBody>
                  <a:tcPr/>
                </a:tc>
              </a:tr>
              <a:tr h="370840">
                <a:tc>
                  <a:txBody>
                    <a:bodyPr/>
                    <a:lstStyle/>
                    <a:p>
                      <a:pPr algn="l"/>
                      <a:r>
                        <a:rPr kumimoji="1" lang="en-US" altLang="ja-JP" sz="1600" dirty="0" err="1" smtClean="0"/>
                        <a:t>Hali</a:t>
                      </a:r>
                      <a:r>
                        <a:rPr kumimoji="1" lang="en-US" altLang="ja-JP" sz="1600" dirty="0" smtClean="0"/>
                        <a:t> </a:t>
                      </a:r>
                      <a:r>
                        <a:rPr kumimoji="1" lang="en-US" altLang="ja-JP" sz="1600" dirty="0" err="1" smtClean="0"/>
                        <a:t>Meidhad</a:t>
                      </a:r>
                      <a:endParaRPr kumimoji="1" lang="ja-JP" altLang="en-US" sz="1600" dirty="0"/>
                    </a:p>
                  </a:txBody>
                  <a:tcPr anchor="ctr"/>
                </a:tc>
                <a:tc>
                  <a:txBody>
                    <a:bodyPr/>
                    <a:lstStyle/>
                    <a:p>
                      <a:pPr algn="r"/>
                      <a:r>
                        <a:rPr kumimoji="1" lang="en-US" altLang="ja-JP" sz="1600" dirty="0" smtClean="0"/>
                        <a:t>4</a:t>
                      </a:r>
                      <a:endParaRPr kumimoji="1" lang="ja-JP" altLang="en-US" sz="1600" dirty="0"/>
                    </a:p>
                  </a:txBody>
                  <a:tcPr/>
                </a:tc>
                <a:tc>
                  <a:txBody>
                    <a:bodyPr/>
                    <a:lstStyle/>
                    <a:p>
                      <a:pPr algn="r"/>
                      <a:r>
                        <a:rPr kumimoji="1" lang="en-US" altLang="ja-JP" sz="1600" dirty="0" smtClean="0"/>
                        <a:t>0</a:t>
                      </a:r>
                      <a:endParaRPr kumimoji="1" lang="ja-JP" altLang="en-US" sz="1600" dirty="0"/>
                    </a:p>
                  </a:txBody>
                  <a:tcPr/>
                </a:tc>
                <a:tc>
                  <a:txBody>
                    <a:bodyPr/>
                    <a:lstStyle/>
                    <a:p>
                      <a:pPr algn="r"/>
                      <a:r>
                        <a:rPr kumimoji="1" lang="en-US" altLang="ja-JP" sz="1600" dirty="0" smtClean="0"/>
                        <a:t>0</a:t>
                      </a:r>
                      <a:endParaRPr kumimoji="1" lang="ja-JP" altLang="en-US" sz="1600" dirty="0"/>
                    </a:p>
                  </a:txBody>
                  <a:tcPr/>
                </a:tc>
              </a:tr>
              <a:tr h="370840">
                <a:tc>
                  <a:txBody>
                    <a:bodyPr/>
                    <a:lstStyle/>
                    <a:p>
                      <a:pPr algn="l"/>
                      <a:r>
                        <a:rPr kumimoji="1" lang="en-US" altLang="ja-JP" sz="1600" dirty="0" smtClean="0"/>
                        <a:t>St.</a:t>
                      </a:r>
                      <a:r>
                        <a:rPr kumimoji="1" lang="en-US" altLang="ja-JP" sz="1600" baseline="0" dirty="0" smtClean="0"/>
                        <a:t> Juliana</a:t>
                      </a:r>
                      <a:endParaRPr kumimoji="1" lang="ja-JP" altLang="en-US" sz="1600" dirty="0"/>
                    </a:p>
                  </a:txBody>
                  <a:tcPr anchor="ctr"/>
                </a:tc>
                <a:tc>
                  <a:txBody>
                    <a:bodyPr/>
                    <a:lstStyle/>
                    <a:p>
                      <a:pPr algn="r"/>
                      <a:r>
                        <a:rPr kumimoji="1" lang="en-US" altLang="ja-JP" sz="1600" dirty="0" smtClean="0"/>
                        <a:t>1</a:t>
                      </a:r>
                      <a:endParaRPr kumimoji="1" lang="ja-JP" altLang="en-US" sz="1600" dirty="0"/>
                    </a:p>
                  </a:txBody>
                  <a:tcPr/>
                </a:tc>
                <a:tc>
                  <a:txBody>
                    <a:bodyPr/>
                    <a:lstStyle/>
                    <a:p>
                      <a:pPr algn="r"/>
                      <a:r>
                        <a:rPr kumimoji="1" lang="en-US" altLang="ja-JP" sz="1600" dirty="0" smtClean="0"/>
                        <a:t>0</a:t>
                      </a:r>
                      <a:endParaRPr kumimoji="1" lang="ja-JP" altLang="en-US" sz="1600" dirty="0"/>
                    </a:p>
                  </a:txBody>
                  <a:tcPr/>
                </a:tc>
                <a:tc>
                  <a:txBody>
                    <a:bodyPr/>
                    <a:lstStyle/>
                    <a:p>
                      <a:pPr algn="r"/>
                      <a:r>
                        <a:rPr kumimoji="1" lang="en-US" altLang="ja-JP" sz="1600" dirty="0" smtClean="0"/>
                        <a:t>0</a:t>
                      </a:r>
                      <a:endParaRPr kumimoji="1" lang="ja-JP" altLang="en-US" sz="1600" dirty="0"/>
                    </a:p>
                  </a:txBody>
                  <a:tcPr/>
                </a:tc>
              </a:tr>
              <a:tr h="370840">
                <a:tc>
                  <a:txBody>
                    <a:bodyPr/>
                    <a:lstStyle/>
                    <a:p>
                      <a:pPr algn="l"/>
                      <a:r>
                        <a:rPr kumimoji="1" lang="en-US" altLang="ja-JP" sz="1600" dirty="0" smtClean="0"/>
                        <a:t>St. Katherine</a:t>
                      </a:r>
                      <a:endParaRPr kumimoji="1" lang="ja-JP" altLang="en-US" sz="1600" dirty="0"/>
                    </a:p>
                  </a:txBody>
                  <a:tcPr anchor="ctr"/>
                </a:tc>
                <a:tc>
                  <a:txBody>
                    <a:bodyPr/>
                    <a:lstStyle/>
                    <a:p>
                      <a:pPr algn="r"/>
                      <a:r>
                        <a:rPr kumimoji="1" lang="en-US" altLang="ja-JP" sz="1600" dirty="0" smtClean="0"/>
                        <a:t>1</a:t>
                      </a:r>
                      <a:endParaRPr kumimoji="1" lang="ja-JP" altLang="en-US" sz="1600" dirty="0"/>
                    </a:p>
                  </a:txBody>
                  <a:tcPr/>
                </a:tc>
                <a:tc>
                  <a:txBody>
                    <a:bodyPr/>
                    <a:lstStyle/>
                    <a:p>
                      <a:pPr algn="r"/>
                      <a:r>
                        <a:rPr kumimoji="1" lang="en-US" altLang="ja-JP" sz="1600" dirty="0" smtClean="0"/>
                        <a:t>0</a:t>
                      </a:r>
                      <a:endParaRPr kumimoji="1" lang="ja-JP" altLang="en-US" sz="1600" dirty="0"/>
                    </a:p>
                  </a:txBody>
                  <a:tcPr/>
                </a:tc>
                <a:tc>
                  <a:txBody>
                    <a:bodyPr/>
                    <a:lstStyle/>
                    <a:p>
                      <a:pPr algn="r"/>
                      <a:r>
                        <a:rPr kumimoji="1" lang="en-US" altLang="ja-JP" sz="1600" dirty="0" smtClean="0"/>
                        <a:t>0</a:t>
                      </a:r>
                      <a:endParaRPr kumimoji="1" lang="ja-JP" altLang="en-US" sz="1600" dirty="0"/>
                    </a:p>
                  </a:txBody>
                  <a:tcPr/>
                </a:tc>
              </a:tr>
              <a:tr h="370840">
                <a:tc>
                  <a:txBody>
                    <a:bodyPr/>
                    <a:lstStyle/>
                    <a:p>
                      <a:pPr algn="l"/>
                      <a:r>
                        <a:rPr kumimoji="1" lang="en-US" altLang="ja-JP" sz="1600" dirty="0" smtClean="0"/>
                        <a:t>The</a:t>
                      </a:r>
                      <a:r>
                        <a:rPr kumimoji="1" lang="en-US" altLang="ja-JP" sz="1600" baseline="0" dirty="0" smtClean="0"/>
                        <a:t> </a:t>
                      </a:r>
                      <a:r>
                        <a:rPr kumimoji="1" lang="en-US" altLang="ja-JP" sz="1600" baseline="0" dirty="0" err="1" smtClean="0"/>
                        <a:t>Lambeth</a:t>
                      </a:r>
                      <a:r>
                        <a:rPr kumimoji="1" lang="en-US" altLang="ja-JP" sz="1600" baseline="0" dirty="0" smtClean="0"/>
                        <a:t> Homilies</a:t>
                      </a:r>
                      <a:endParaRPr kumimoji="1" lang="ja-JP" altLang="en-US" sz="1600" dirty="0"/>
                    </a:p>
                  </a:txBody>
                  <a:tcPr anchor="ctr"/>
                </a:tc>
                <a:tc>
                  <a:txBody>
                    <a:bodyPr/>
                    <a:lstStyle/>
                    <a:p>
                      <a:pPr algn="r"/>
                      <a:r>
                        <a:rPr kumimoji="1" lang="en-US" altLang="ja-JP" sz="1600" dirty="0" smtClean="0"/>
                        <a:t>0</a:t>
                      </a:r>
                      <a:endParaRPr kumimoji="1" lang="ja-JP" altLang="en-US" sz="1600" dirty="0"/>
                    </a:p>
                  </a:txBody>
                  <a:tcPr/>
                </a:tc>
                <a:tc>
                  <a:txBody>
                    <a:bodyPr/>
                    <a:lstStyle/>
                    <a:p>
                      <a:pPr algn="r"/>
                      <a:r>
                        <a:rPr kumimoji="1" lang="en-US" altLang="ja-JP" sz="1600" dirty="0" smtClean="0"/>
                        <a:t>0</a:t>
                      </a:r>
                      <a:endParaRPr kumimoji="1" lang="ja-JP" altLang="en-US" sz="1600" dirty="0"/>
                    </a:p>
                  </a:txBody>
                  <a:tcPr/>
                </a:tc>
                <a:tc>
                  <a:txBody>
                    <a:bodyPr/>
                    <a:lstStyle/>
                    <a:p>
                      <a:pPr algn="r"/>
                      <a:r>
                        <a:rPr kumimoji="1" lang="en-US" altLang="ja-JP" sz="1600" dirty="0" smtClean="0"/>
                        <a:t>1</a:t>
                      </a:r>
                      <a:endParaRPr kumimoji="1" lang="ja-JP" altLang="en-US" sz="1600" dirty="0"/>
                    </a:p>
                  </a:txBody>
                  <a:tcPr/>
                </a:tc>
              </a:tr>
              <a:tr h="370840">
                <a:tc>
                  <a:txBody>
                    <a:bodyPr/>
                    <a:lstStyle/>
                    <a:p>
                      <a:pPr algn="l"/>
                      <a:r>
                        <a:rPr kumimoji="1" lang="en-US" altLang="ja-JP" sz="1600" dirty="0" smtClean="0"/>
                        <a:t>The Peterborough</a:t>
                      </a:r>
                      <a:r>
                        <a:rPr kumimoji="1" lang="en-US" altLang="ja-JP" sz="1600" baseline="0" dirty="0" smtClean="0"/>
                        <a:t> Chronicle</a:t>
                      </a:r>
                      <a:endParaRPr kumimoji="1" lang="ja-JP" altLang="en-US" sz="1600" dirty="0"/>
                    </a:p>
                  </a:txBody>
                  <a:tcPr anchor="ctr"/>
                </a:tc>
                <a:tc>
                  <a:txBody>
                    <a:bodyPr/>
                    <a:lstStyle/>
                    <a:p>
                      <a:pPr algn="r"/>
                      <a:r>
                        <a:rPr kumimoji="1" lang="en-US" altLang="ja-JP" sz="1600" dirty="0" smtClean="0"/>
                        <a:t>0</a:t>
                      </a:r>
                      <a:endParaRPr kumimoji="1" lang="ja-JP" altLang="en-US" sz="1600" dirty="0"/>
                    </a:p>
                  </a:txBody>
                  <a:tcPr/>
                </a:tc>
                <a:tc>
                  <a:txBody>
                    <a:bodyPr/>
                    <a:lstStyle/>
                    <a:p>
                      <a:pPr algn="r"/>
                      <a:r>
                        <a:rPr kumimoji="1" lang="en-US" altLang="ja-JP" sz="1600" dirty="0" smtClean="0"/>
                        <a:t>0</a:t>
                      </a:r>
                      <a:endParaRPr kumimoji="1" lang="ja-JP" altLang="en-US" sz="1600" dirty="0"/>
                    </a:p>
                  </a:txBody>
                  <a:tcPr/>
                </a:tc>
                <a:tc>
                  <a:txBody>
                    <a:bodyPr/>
                    <a:lstStyle/>
                    <a:p>
                      <a:pPr algn="r"/>
                      <a:r>
                        <a:rPr kumimoji="1" lang="en-US" altLang="ja-JP" sz="1600" dirty="0" smtClean="0"/>
                        <a:t>1</a:t>
                      </a:r>
                      <a:endParaRPr kumimoji="1" lang="ja-JP" altLang="en-US" sz="1600" dirty="0"/>
                    </a:p>
                  </a:txBody>
                  <a:tcPr/>
                </a:tc>
              </a:tr>
              <a:tr h="370840">
                <a:tc>
                  <a:txBody>
                    <a:bodyPr/>
                    <a:lstStyle/>
                    <a:p>
                      <a:pPr algn="l"/>
                      <a:r>
                        <a:rPr kumimoji="1" lang="en-US" altLang="ja-JP" sz="1600" dirty="0" smtClean="0"/>
                        <a:t>Trinity Homilies</a:t>
                      </a:r>
                      <a:endParaRPr kumimoji="1" lang="ja-JP" altLang="en-US" sz="1600" dirty="0"/>
                    </a:p>
                  </a:txBody>
                  <a:tcPr anchor="ctr"/>
                </a:tc>
                <a:tc>
                  <a:txBody>
                    <a:bodyPr/>
                    <a:lstStyle/>
                    <a:p>
                      <a:pPr algn="r"/>
                      <a:r>
                        <a:rPr kumimoji="1" lang="en-US" altLang="ja-JP" sz="1600" dirty="0" smtClean="0"/>
                        <a:t>16</a:t>
                      </a:r>
                      <a:endParaRPr kumimoji="1" lang="ja-JP" altLang="en-US" sz="1600" dirty="0"/>
                    </a:p>
                  </a:txBody>
                  <a:tcPr/>
                </a:tc>
                <a:tc>
                  <a:txBody>
                    <a:bodyPr/>
                    <a:lstStyle/>
                    <a:p>
                      <a:pPr algn="r"/>
                      <a:r>
                        <a:rPr kumimoji="1" lang="en-US" altLang="ja-JP" sz="1600" dirty="0" smtClean="0"/>
                        <a:t>1</a:t>
                      </a:r>
                      <a:endParaRPr kumimoji="1" lang="ja-JP" altLang="en-US" sz="1600" dirty="0"/>
                    </a:p>
                  </a:txBody>
                  <a:tcPr/>
                </a:tc>
                <a:tc>
                  <a:txBody>
                    <a:bodyPr/>
                    <a:lstStyle/>
                    <a:p>
                      <a:pPr algn="r"/>
                      <a:r>
                        <a:rPr kumimoji="1" lang="en-US" altLang="ja-JP" sz="1600" dirty="0" smtClean="0"/>
                        <a:t>9</a:t>
                      </a:r>
                      <a:endParaRPr kumimoji="1" lang="ja-JP" altLang="en-US" sz="1600" dirty="0"/>
                    </a:p>
                  </a:txBody>
                  <a:tcPr/>
                </a:tc>
              </a:tr>
              <a:tr h="370840">
                <a:tc>
                  <a:txBody>
                    <a:bodyPr/>
                    <a:lstStyle/>
                    <a:p>
                      <a:pPr algn="l"/>
                      <a:r>
                        <a:rPr kumimoji="1" lang="en-US" altLang="ja-JP" sz="1600" dirty="0" smtClean="0"/>
                        <a:t>Kentish Sermons</a:t>
                      </a:r>
                      <a:endParaRPr kumimoji="1" lang="ja-JP" altLang="en-US" sz="1600" dirty="0"/>
                    </a:p>
                  </a:txBody>
                  <a:tcPr anchor="ctr"/>
                </a:tc>
                <a:tc>
                  <a:txBody>
                    <a:bodyPr/>
                    <a:lstStyle/>
                    <a:p>
                      <a:pPr algn="r"/>
                      <a:r>
                        <a:rPr kumimoji="1" lang="en-US" altLang="ja-JP" sz="1600" dirty="0" smtClean="0"/>
                        <a:t>3</a:t>
                      </a:r>
                      <a:endParaRPr kumimoji="1" lang="ja-JP" altLang="en-US" sz="1600" dirty="0"/>
                    </a:p>
                  </a:txBody>
                  <a:tcPr/>
                </a:tc>
                <a:tc>
                  <a:txBody>
                    <a:bodyPr/>
                    <a:lstStyle/>
                    <a:p>
                      <a:pPr algn="r"/>
                      <a:r>
                        <a:rPr kumimoji="1" lang="en-US" altLang="ja-JP" sz="1600" dirty="0" smtClean="0"/>
                        <a:t>0</a:t>
                      </a:r>
                      <a:endParaRPr kumimoji="1" lang="ja-JP" altLang="en-US" sz="1600" dirty="0"/>
                    </a:p>
                  </a:txBody>
                  <a:tcPr/>
                </a:tc>
                <a:tc>
                  <a:txBody>
                    <a:bodyPr/>
                    <a:lstStyle/>
                    <a:p>
                      <a:pPr algn="r"/>
                      <a:r>
                        <a:rPr kumimoji="1" lang="en-US" altLang="ja-JP" sz="1600" dirty="0" smtClean="0"/>
                        <a:t>0</a:t>
                      </a:r>
                      <a:endParaRPr kumimoji="1" lang="ja-JP" altLang="en-US" sz="1600" dirty="0"/>
                    </a:p>
                  </a:txBody>
                  <a:tcPr/>
                </a:tc>
              </a:tr>
              <a:tr h="370840">
                <a:tc>
                  <a:txBody>
                    <a:bodyPr/>
                    <a:lstStyle/>
                    <a:p>
                      <a:r>
                        <a:rPr kumimoji="1" lang="ja-JP" altLang="en-US" dirty="0" smtClean="0">
                          <a:solidFill>
                            <a:srgbClr val="FFFFFF"/>
                          </a:solidFill>
                        </a:rPr>
                        <a:t>計</a:t>
                      </a:r>
                      <a:endParaRPr kumimoji="1" lang="ja-JP" altLang="en-US" dirty="0">
                        <a:solidFill>
                          <a:srgbClr val="FFFFFF"/>
                        </a:solidFill>
                      </a:endParaRPr>
                    </a:p>
                  </a:txBody>
                  <a:tcPr>
                    <a:solidFill>
                      <a:schemeClr val="accent2"/>
                    </a:solidFill>
                  </a:tcPr>
                </a:tc>
                <a:tc>
                  <a:txBody>
                    <a:bodyPr/>
                    <a:lstStyle/>
                    <a:p>
                      <a:pPr algn="r"/>
                      <a:r>
                        <a:rPr kumimoji="1" lang="en-US" altLang="ja-JP" smtClean="0">
                          <a:solidFill>
                            <a:srgbClr val="FFFFFF"/>
                          </a:solidFill>
                        </a:rPr>
                        <a:t>49</a:t>
                      </a:r>
                      <a:endParaRPr kumimoji="1" lang="ja-JP" altLang="en-US" dirty="0">
                        <a:solidFill>
                          <a:srgbClr val="FFFFFF"/>
                        </a:solidFill>
                      </a:endParaRPr>
                    </a:p>
                  </a:txBody>
                  <a:tcPr>
                    <a:solidFill>
                      <a:schemeClr val="accent2"/>
                    </a:solidFill>
                  </a:tcPr>
                </a:tc>
                <a:tc>
                  <a:txBody>
                    <a:bodyPr/>
                    <a:lstStyle/>
                    <a:p>
                      <a:pPr algn="r"/>
                      <a:r>
                        <a:rPr kumimoji="1" lang="en-US" altLang="ja-JP" dirty="0" smtClean="0">
                          <a:solidFill>
                            <a:srgbClr val="FFFFFF"/>
                          </a:solidFill>
                        </a:rPr>
                        <a:t>1</a:t>
                      </a:r>
                      <a:endParaRPr kumimoji="1" lang="ja-JP" altLang="en-US" dirty="0">
                        <a:solidFill>
                          <a:srgbClr val="FFFFFF"/>
                        </a:solidFill>
                      </a:endParaRPr>
                    </a:p>
                  </a:txBody>
                  <a:tcPr>
                    <a:solidFill>
                      <a:schemeClr val="accent2"/>
                    </a:solidFill>
                  </a:tcPr>
                </a:tc>
                <a:tc>
                  <a:txBody>
                    <a:bodyPr/>
                    <a:lstStyle/>
                    <a:p>
                      <a:pPr algn="r"/>
                      <a:r>
                        <a:rPr kumimoji="1" lang="en-US" altLang="ja-JP" dirty="0" smtClean="0">
                          <a:solidFill>
                            <a:srgbClr val="FFFFFF"/>
                          </a:solidFill>
                        </a:rPr>
                        <a:t>14</a:t>
                      </a:r>
                      <a:endParaRPr kumimoji="1" lang="ja-JP" altLang="en-US" dirty="0">
                        <a:solidFill>
                          <a:srgbClr val="FFFFFF"/>
                        </a:solidFill>
                      </a:endParaRPr>
                    </a:p>
                  </a:txBody>
                  <a:tcPr>
                    <a:solidFill>
                      <a:schemeClr val="accent2"/>
                    </a:solidFill>
                  </a:tcPr>
                </a:tc>
              </a:tr>
            </a:tbl>
          </a:graphicData>
        </a:graphic>
      </p:graphicFrame>
    </p:spTree>
    <p:extLst>
      <p:ext uri="{BB962C8B-B14F-4D97-AF65-F5344CB8AC3E}">
        <p14:creationId xmlns:p14="http://schemas.microsoft.com/office/powerpoint/2010/main" val="70964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latin typeface="ヒラギノ角ゴ Pro W6"/>
                <a:ea typeface="ヒラギノ角ゴ Pro W6"/>
                <a:cs typeface="ヒラギノ角ゴ Pro W6"/>
              </a:rPr>
              <a:t>表</a:t>
            </a:r>
            <a:r>
              <a:rPr lang="en-US" altLang="ja-JP" sz="3200" dirty="0" smtClean="0">
                <a:latin typeface="ヒラギノ角ゴ Pro W6"/>
                <a:ea typeface="ヒラギノ角ゴ Pro W6"/>
                <a:cs typeface="ヒラギノ角ゴ Pro W6"/>
              </a:rPr>
              <a:t>3</a:t>
            </a:r>
            <a:r>
              <a:rPr lang="ja-JP" altLang="en-US" sz="3200" dirty="0" smtClean="0">
                <a:latin typeface="ヒラギノ角ゴ Pro W6"/>
                <a:ea typeface="ヒラギノ角ゴ Pro W6"/>
                <a:cs typeface="ヒラギノ角ゴ Pro W6"/>
              </a:rPr>
              <a:t>の考察</a:t>
            </a:r>
            <a:endParaRPr kumimoji="1" lang="ja-JP" altLang="en-US" sz="3200" dirty="0">
              <a:latin typeface="ヒラギノ角ゴ Pro W6"/>
              <a:ea typeface="ヒラギノ角ゴ Pro W6"/>
              <a:cs typeface="ヒラギノ角ゴ Pro W6"/>
            </a:endParaRPr>
          </a:p>
        </p:txBody>
      </p:sp>
      <p:sp>
        <p:nvSpPr>
          <p:cNvPr id="3" name="コンテンツ プレースホルダー 2"/>
          <p:cNvSpPr>
            <a:spLocks noGrp="1"/>
          </p:cNvSpPr>
          <p:nvPr>
            <p:ph idx="1"/>
          </p:nvPr>
        </p:nvSpPr>
        <p:spPr/>
        <p:txBody>
          <a:bodyPr/>
          <a:lstStyle/>
          <a:p>
            <a:pPr>
              <a:buFont typeface="Wingdings" charset="2"/>
              <a:buChar char="Ø"/>
            </a:pPr>
            <a:endParaRPr lang="en-US" altLang="ja-JP" dirty="0" smtClean="0"/>
          </a:p>
          <a:p>
            <a:pPr>
              <a:buFont typeface="Wingdings" charset="2"/>
              <a:buChar char="Ø"/>
            </a:pPr>
            <a:endParaRPr lang="en-US" altLang="ja-JP" sz="2800" dirty="0" smtClean="0"/>
          </a:p>
          <a:p>
            <a:pPr>
              <a:lnSpc>
                <a:spcPct val="120000"/>
              </a:lnSpc>
              <a:buFont typeface="Wingdings" charset="2"/>
              <a:buChar char="Ø"/>
            </a:pPr>
            <a:r>
              <a:rPr lang="ja-JP" altLang="ja-JP" sz="2800" dirty="0">
                <a:ea typeface="メイリオ"/>
                <a:cs typeface="Arial"/>
              </a:rPr>
              <a:t>従属節では動詞中位語順でのみ</a:t>
            </a:r>
            <a:r>
              <a:rPr lang="en-US" altLang="ja-JP" sz="2800" dirty="0">
                <a:ea typeface="メイリオ"/>
                <a:cs typeface="Arial"/>
              </a:rPr>
              <a:t>pro</a:t>
            </a:r>
            <a:r>
              <a:rPr lang="ja-JP" altLang="ja-JP" sz="2800" dirty="0">
                <a:ea typeface="メイリオ"/>
                <a:cs typeface="Arial"/>
              </a:rPr>
              <a:t>が許容</a:t>
            </a:r>
            <a:r>
              <a:rPr lang="ja-JP" altLang="ja-JP" sz="2800" dirty="0" smtClean="0">
                <a:ea typeface="メイリオ"/>
                <a:cs typeface="Arial"/>
              </a:rPr>
              <a:t>された</a:t>
            </a:r>
            <a:r>
              <a:rPr lang="ja-JP" altLang="en-US" sz="2800" dirty="0" smtClean="0">
                <a:ea typeface="メイリオ"/>
                <a:cs typeface="メイリオ"/>
              </a:rPr>
              <a:t>。</a:t>
            </a:r>
            <a:endParaRPr lang="en-US" altLang="ja-JP" sz="2800" dirty="0" smtClean="0">
              <a:ea typeface="メイリオ"/>
              <a:cs typeface="メイリオ"/>
            </a:endParaRPr>
          </a:p>
          <a:p>
            <a:pPr lvl="1">
              <a:lnSpc>
                <a:spcPct val="120000"/>
              </a:lnSpc>
              <a:buFont typeface="ヒラギノ角ゴ ProN W3"/>
              <a:buChar char="–"/>
            </a:pPr>
            <a:r>
              <a:rPr lang="ja-JP" altLang="en-US" sz="2400" dirty="0" smtClean="0">
                <a:ea typeface="メイリオ"/>
                <a:cs typeface="メイリオ"/>
              </a:rPr>
              <a:t>このことが，表</a:t>
            </a:r>
            <a:r>
              <a:rPr lang="en-US" altLang="ja-JP" sz="2400" dirty="0" smtClean="0">
                <a:ea typeface="メイリオ"/>
                <a:cs typeface="メイリオ"/>
              </a:rPr>
              <a:t>2</a:t>
            </a:r>
            <a:r>
              <a:rPr lang="ja-JP" altLang="en-US" sz="2400" dirty="0" smtClean="0">
                <a:ea typeface="メイリオ"/>
                <a:cs typeface="メイリオ"/>
              </a:rPr>
              <a:t>における主節と従属節の非対称性の原因であると考えられる。</a:t>
            </a:r>
            <a:endParaRPr lang="en-US" altLang="ja-JP" sz="2400" dirty="0" smtClean="0">
              <a:ea typeface="メイリオ"/>
              <a:cs typeface="メイリオ"/>
            </a:endParaRPr>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15</a:t>
            </a:fld>
            <a:endParaRPr lang="en-US" altLang="ja-JP"/>
          </a:p>
        </p:txBody>
      </p:sp>
    </p:spTree>
    <p:extLst>
      <p:ext uri="{BB962C8B-B14F-4D97-AF65-F5344CB8AC3E}">
        <p14:creationId xmlns:p14="http://schemas.microsoft.com/office/powerpoint/2010/main" val="2784105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a:latin typeface="ヒラギノ角ゴ Pro W6"/>
                <a:ea typeface="ヒラギノ角ゴ Pro W6"/>
                <a:cs typeface="ヒラギノ角ゴ Pro W6"/>
              </a:rPr>
              <a:t>表</a:t>
            </a:r>
            <a:r>
              <a:rPr lang="en-US" altLang="ja-JP" sz="3200" dirty="0" smtClean="0">
                <a:latin typeface="ヒラギノ角ゴ Pro W6"/>
                <a:ea typeface="ヒラギノ角ゴ Pro W6"/>
                <a:cs typeface="ヒラギノ角ゴ Pro W6"/>
              </a:rPr>
              <a:t>4</a:t>
            </a:r>
            <a:r>
              <a:rPr lang="en-US" altLang="ja-JP" sz="3200" dirty="0">
                <a:latin typeface="ヒラギノ角ゴ Pro W6"/>
                <a:ea typeface="ヒラギノ角ゴ Pro W6"/>
                <a:cs typeface="ヒラギノ角ゴ Pro W6"/>
              </a:rPr>
              <a:t> </a:t>
            </a:r>
            <a:r>
              <a:rPr lang="en-US" altLang="ja-JP" sz="3200" dirty="0" smtClean="0">
                <a:latin typeface="ヒラギノ角ゴ Pro W6"/>
                <a:ea typeface="ヒラギノ角ゴ Pro W6"/>
                <a:cs typeface="ヒラギノ角ゴ Pro W6"/>
              </a:rPr>
              <a:t>pro</a:t>
            </a:r>
            <a:r>
              <a:rPr lang="ja-JP" altLang="en-US" sz="3200" dirty="0">
                <a:latin typeface="ヒラギノ角ゴ Pro W6"/>
                <a:ea typeface="ヒラギノ角ゴ Pro W6"/>
                <a:cs typeface="ヒラギノ角ゴ Pro W6"/>
              </a:rPr>
              <a:t>と代名詞の人称分布</a:t>
            </a:r>
            <a:endParaRPr kumimoji="1" lang="ja-JP" altLang="en-US" sz="32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711109746"/>
              </p:ext>
            </p:extLst>
          </p:nvPr>
        </p:nvGraphicFramePr>
        <p:xfrm>
          <a:off x="467544" y="1662832"/>
          <a:ext cx="8229602" cy="2966720"/>
        </p:xfrm>
        <a:graphic>
          <a:graphicData uri="http://schemas.openxmlformats.org/drawingml/2006/table">
            <a:tbl>
              <a:tblPr firstRow="1" bandRow="1">
                <a:tableStyleId>{284E427A-3D55-4303-BF80-6455036E1DE7}</a:tableStyleId>
              </a:tblPr>
              <a:tblGrid>
                <a:gridCol w="1152128"/>
                <a:gridCol w="864096"/>
                <a:gridCol w="1035563"/>
                <a:gridCol w="1035563"/>
                <a:gridCol w="1035563"/>
                <a:gridCol w="1035563"/>
                <a:gridCol w="1035563"/>
                <a:gridCol w="1035563"/>
              </a:tblGrid>
              <a:tr h="370840">
                <a:tc>
                  <a:txBody>
                    <a:bodyPr/>
                    <a:lstStyle/>
                    <a:p>
                      <a:endParaRPr kumimoji="1" lang="ja-JP" altLang="en-US" dirty="0"/>
                    </a:p>
                  </a:txBody>
                  <a:tcPr/>
                </a:tc>
                <a:tc>
                  <a:txBody>
                    <a:bodyPr/>
                    <a:lstStyle/>
                    <a:p>
                      <a:endParaRPr kumimoji="1" lang="ja-JP" altLang="en-US" dirty="0"/>
                    </a:p>
                  </a:txBody>
                  <a:tcPr/>
                </a:tc>
                <a:tc gridSpan="3">
                  <a:txBody>
                    <a:bodyPr/>
                    <a:lstStyle/>
                    <a:p>
                      <a:pPr algn="ctr"/>
                      <a:r>
                        <a:rPr kumimoji="1" lang="en-US" altLang="ja-JP" dirty="0" smtClean="0"/>
                        <a:t>pro</a:t>
                      </a:r>
                      <a:endParaRPr kumimoji="1" lang="ja-JP" altLang="en-US" dirty="0"/>
                    </a:p>
                  </a:txBody>
                  <a:tcPr anchor="ct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ja-JP" altLang="en-US" dirty="0" smtClean="0"/>
                        <a:t>代名詞</a:t>
                      </a:r>
                      <a:endParaRPr kumimoji="1" lang="ja-JP" altLang="en-US" dirty="0"/>
                    </a:p>
                  </a:txBody>
                  <a:tcPr anchor="ctr"/>
                </a:tc>
                <a:tc hMerge="1">
                  <a:txBody>
                    <a:bodyPr/>
                    <a:lstStyle/>
                    <a:p>
                      <a:endParaRPr kumimoji="1" lang="ja-JP" altLang="en-US" dirty="0"/>
                    </a:p>
                  </a:txBody>
                  <a:tcPr/>
                </a:tc>
                <a:tc hMerge="1">
                  <a:txBody>
                    <a:bodyPr/>
                    <a:lstStyle/>
                    <a:p>
                      <a:endParaRPr kumimoji="1" lang="ja-JP" altLang="en-US" dirty="0"/>
                    </a:p>
                  </a:txBody>
                  <a:tcPr/>
                </a:tc>
              </a:tr>
              <a:tr h="370840">
                <a:tc>
                  <a:txBody>
                    <a:bodyPr/>
                    <a:lstStyle/>
                    <a:p>
                      <a:endParaRPr kumimoji="1" lang="ja-JP" altLang="en-US" dirty="0"/>
                    </a:p>
                  </a:txBody>
                  <a:tcPr>
                    <a:solidFill>
                      <a:schemeClr val="accent2"/>
                    </a:solidFill>
                  </a:tcPr>
                </a:tc>
                <a:tc>
                  <a:txBody>
                    <a:bodyPr/>
                    <a:lstStyle/>
                    <a:p>
                      <a:endParaRPr kumimoji="1" lang="ja-JP" altLang="en-US" dirty="0"/>
                    </a:p>
                  </a:txBody>
                  <a:tcPr>
                    <a:solidFill>
                      <a:schemeClr val="accent2"/>
                    </a:solidFill>
                  </a:tcPr>
                </a:tc>
                <a:tc>
                  <a:txBody>
                    <a:bodyPr/>
                    <a:lstStyle/>
                    <a:p>
                      <a:pPr algn="ctr"/>
                      <a:r>
                        <a:rPr kumimoji="1" lang="ja-JP" altLang="en-US" dirty="0" smtClean="0">
                          <a:solidFill>
                            <a:schemeClr val="bg1"/>
                          </a:solidFill>
                        </a:rPr>
                        <a:t>主節</a:t>
                      </a:r>
                      <a:endParaRPr kumimoji="1" lang="ja-JP" altLang="en-US" dirty="0">
                        <a:solidFill>
                          <a:schemeClr val="bg1"/>
                        </a:solidFill>
                      </a:endParaRPr>
                    </a:p>
                  </a:txBody>
                  <a:tcPr anchor="ctr">
                    <a:solidFill>
                      <a:schemeClr val="accent2"/>
                    </a:solidFill>
                  </a:tcPr>
                </a:tc>
                <a:tc>
                  <a:txBody>
                    <a:bodyPr/>
                    <a:lstStyle/>
                    <a:p>
                      <a:pPr algn="ctr"/>
                      <a:r>
                        <a:rPr kumimoji="1" lang="ja-JP" altLang="en-US" dirty="0" smtClean="0">
                          <a:solidFill>
                            <a:schemeClr val="bg1"/>
                          </a:solidFill>
                        </a:rPr>
                        <a:t>従属節</a:t>
                      </a:r>
                      <a:endParaRPr kumimoji="1" lang="ja-JP" altLang="en-US" dirty="0">
                        <a:solidFill>
                          <a:schemeClr val="bg1"/>
                        </a:solidFill>
                      </a:endParaRPr>
                    </a:p>
                  </a:txBody>
                  <a:tcPr anchor="ctr">
                    <a:solidFill>
                      <a:schemeClr val="accent2"/>
                    </a:solidFill>
                  </a:tcPr>
                </a:tc>
                <a:tc>
                  <a:txBody>
                    <a:bodyPr/>
                    <a:lstStyle/>
                    <a:p>
                      <a:pPr algn="ctr"/>
                      <a:r>
                        <a:rPr kumimoji="1" lang="ja-JP" altLang="en-US" dirty="0" smtClean="0">
                          <a:solidFill>
                            <a:schemeClr val="bg1"/>
                          </a:solidFill>
                        </a:rPr>
                        <a:t>計</a:t>
                      </a:r>
                      <a:endParaRPr kumimoji="1" lang="ja-JP" altLang="en-US" dirty="0">
                        <a:solidFill>
                          <a:schemeClr val="bg1"/>
                        </a:solidFill>
                      </a:endParaRPr>
                    </a:p>
                  </a:txBody>
                  <a:tcPr anchor="ctr">
                    <a:solidFill>
                      <a:schemeClr val="accent2"/>
                    </a:solidFill>
                  </a:tcPr>
                </a:tc>
                <a:tc>
                  <a:txBody>
                    <a:bodyPr/>
                    <a:lstStyle/>
                    <a:p>
                      <a:pPr algn="ctr"/>
                      <a:r>
                        <a:rPr kumimoji="1" lang="ja-JP" altLang="en-US" dirty="0" smtClean="0">
                          <a:solidFill>
                            <a:schemeClr val="bg1"/>
                          </a:solidFill>
                        </a:rPr>
                        <a:t>主節</a:t>
                      </a:r>
                      <a:endParaRPr kumimoji="1" lang="ja-JP" altLang="en-US" dirty="0">
                        <a:solidFill>
                          <a:schemeClr val="bg1"/>
                        </a:solidFill>
                      </a:endParaRPr>
                    </a:p>
                  </a:txBody>
                  <a:tcPr anchor="ctr">
                    <a:solidFill>
                      <a:schemeClr val="accent2"/>
                    </a:solidFill>
                  </a:tcPr>
                </a:tc>
                <a:tc>
                  <a:txBody>
                    <a:bodyPr/>
                    <a:lstStyle/>
                    <a:p>
                      <a:pPr algn="ctr"/>
                      <a:r>
                        <a:rPr kumimoji="1" lang="ja-JP" altLang="en-US" dirty="0" smtClean="0">
                          <a:solidFill>
                            <a:schemeClr val="bg1"/>
                          </a:solidFill>
                        </a:rPr>
                        <a:t>従属節</a:t>
                      </a:r>
                      <a:endParaRPr kumimoji="1" lang="ja-JP" altLang="en-US" dirty="0">
                        <a:solidFill>
                          <a:schemeClr val="bg1"/>
                        </a:solidFill>
                      </a:endParaRPr>
                    </a:p>
                  </a:txBody>
                  <a:tcPr anchor="ctr">
                    <a:solidFill>
                      <a:schemeClr val="accent2"/>
                    </a:solidFill>
                  </a:tcPr>
                </a:tc>
                <a:tc>
                  <a:txBody>
                    <a:bodyPr/>
                    <a:lstStyle/>
                    <a:p>
                      <a:pPr algn="ctr"/>
                      <a:r>
                        <a:rPr kumimoji="1" lang="ja-JP" altLang="en-US" dirty="0" smtClean="0">
                          <a:solidFill>
                            <a:schemeClr val="bg1"/>
                          </a:solidFill>
                        </a:rPr>
                        <a:t>計</a:t>
                      </a:r>
                      <a:endParaRPr kumimoji="1" lang="ja-JP" altLang="en-US" dirty="0">
                        <a:solidFill>
                          <a:schemeClr val="bg1"/>
                        </a:solidFill>
                      </a:endParaRPr>
                    </a:p>
                  </a:txBody>
                  <a:tcPr anchor="ctr">
                    <a:solidFill>
                      <a:schemeClr val="accent2"/>
                    </a:solidFill>
                  </a:tcPr>
                </a:tc>
              </a:tr>
              <a:tr h="370840">
                <a:tc rowSpan="3">
                  <a:txBody>
                    <a:bodyPr/>
                    <a:lstStyle/>
                    <a:p>
                      <a:r>
                        <a:rPr kumimoji="1" lang="en-US" altLang="ja-JP" dirty="0" err="1" smtClean="0"/>
                        <a:t>Ancrene</a:t>
                      </a:r>
                      <a:r>
                        <a:rPr kumimoji="1" lang="en-US" altLang="ja-JP" dirty="0" smtClean="0"/>
                        <a:t> </a:t>
                      </a:r>
                      <a:r>
                        <a:rPr kumimoji="1" lang="en-US" altLang="ja-JP" dirty="0" err="1" smtClean="0"/>
                        <a:t>Riwle</a:t>
                      </a:r>
                      <a:endParaRPr kumimoji="1" lang="ja-JP" altLang="en-US" dirty="0"/>
                    </a:p>
                  </a:txBody>
                  <a:tcPr/>
                </a:tc>
                <a:tc>
                  <a:txBody>
                    <a:bodyPr/>
                    <a:lstStyle/>
                    <a:p>
                      <a:r>
                        <a:rPr kumimoji="1" lang="en-US" altLang="ja-JP" dirty="0" smtClean="0"/>
                        <a:t>1</a:t>
                      </a:r>
                      <a:r>
                        <a:rPr kumimoji="1" lang="ja-JP" altLang="en-US" dirty="0" smtClean="0"/>
                        <a:t>人称</a:t>
                      </a:r>
                      <a:endParaRPr kumimoji="1" lang="ja-JP" altLang="en-US" dirty="0"/>
                    </a:p>
                  </a:txBody>
                  <a:tcPr/>
                </a:tc>
                <a:tc>
                  <a:txBody>
                    <a:bodyPr/>
                    <a:lstStyle/>
                    <a:p>
                      <a:pPr algn="r"/>
                      <a:r>
                        <a:rPr kumimoji="1" lang="en-US" altLang="ja-JP" dirty="0" smtClean="0"/>
                        <a:t>0</a:t>
                      </a:r>
                      <a:endParaRPr kumimoji="1" lang="ja-JP" altLang="en-US" dirty="0"/>
                    </a:p>
                  </a:txBody>
                  <a:tcPr/>
                </a:tc>
                <a:tc>
                  <a:txBody>
                    <a:bodyPr/>
                    <a:lstStyle/>
                    <a:p>
                      <a:pPr algn="r"/>
                      <a:r>
                        <a:rPr kumimoji="1" lang="en-US" altLang="ja-JP" dirty="0" smtClean="0"/>
                        <a:t>1</a:t>
                      </a:r>
                      <a:endParaRPr kumimoji="1" lang="ja-JP" altLang="en-US" dirty="0"/>
                    </a:p>
                  </a:txBody>
                  <a:tcPr/>
                </a:tc>
                <a:tc>
                  <a:txBody>
                    <a:bodyPr/>
                    <a:lstStyle/>
                    <a:p>
                      <a:pPr algn="r"/>
                      <a:r>
                        <a:rPr kumimoji="1" lang="en-US" altLang="ja-JP" dirty="0" smtClean="0"/>
                        <a:t>1</a:t>
                      </a:r>
                      <a:endParaRPr kumimoji="1" lang="ja-JP" altLang="en-US" dirty="0"/>
                    </a:p>
                  </a:txBody>
                  <a:tcPr>
                    <a:noFill/>
                  </a:tcPr>
                </a:tc>
                <a:tc>
                  <a:txBody>
                    <a:bodyPr/>
                    <a:lstStyle/>
                    <a:p>
                      <a:pPr algn="r"/>
                      <a:r>
                        <a:rPr kumimoji="1" lang="en-US" altLang="ja-JP" dirty="0" smtClean="0"/>
                        <a:t>155</a:t>
                      </a:r>
                      <a:endParaRPr kumimoji="1" lang="ja-JP" altLang="en-US" dirty="0"/>
                    </a:p>
                  </a:txBody>
                  <a:tcPr/>
                </a:tc>
                <a:tc>
                  <a:txBody>
                    <a:bodyPr/>
                    <a:lstStyle/>
                    <a:p>
                      <a:pPr algn="r"/>
                      <a:r>
                        <a:rPr kumimoji="1" lang="en-US" altLang="ja-JP" dirty="0" smtClean="0"/>
                        <a:t>190</a:t>
                      </a:r>
                      <a:endParaRPr kumimoji="1" lang="ja-JP" altLang="en-US" dirty="0"/>
                    </a:p>
                  </a:txBody>
                  <a:tcPr/>
                </a:tc>
                <a:tc>
                  <a:txBody>
                    <a:bodyPr/>
                    <a:lstStyle/>
                    <a:p>
                      <a:pPr algn="r"/>
                      <a:r>
                        <a:rPr kumimoji="1" lang="en-US" altLang="ja-JP" dirty="0" smtClean="0"/>
                        <a:t>345</a:t>
                      </a:r>
                      <a:endParaRPr kumimoji="1" lang="ja-JP" altLang="en-US" dirty="0"/>
                    </a:p>
                  </a:txBody>
                  <a:tcPr/>
                </a:tc>
              </a:tr>
              <a:tr h="370840">
                <a:tc vMerge="1">
                  <a:txBody>
                    <a:bodyPr/>
                    <a:lstStyle/>
                    <a:p>
                      <a:endParaRPr kumimoji="1" lang="ja-JP" altLang="en-US" dirty="0"/>
                    </a:p>
                  </a:txBody>
                  <a:tcPr/>
                </a:tc>
                <a:tc>
                  <a:txBody>
                    <a:bodyPr/>
                    <a:lstStyle/>
                    <a:p>
                      <a:r>
                        <a:rPr kumimoji="1" lang="ja-JP" altLang="en-US" dirty="0" smtClean="0"/>
                        <a:t>２人称</a:t>
                      </a:r>
                      <a:endParaRPr kumimoji="1" lang="ja-JP" altLang="en-US" dirty="0"/>
                    </a:p>
                  </a:txBody>
                  <a:tcPr>
                    <a:noFill/>
                  </a:tcPr>
                </a:tc>
                <a:tc>
                  <a:txBody>
                    <a:bodyPr/>
                    <a:lstStyle/>
                    <a:p>
                      <a:pPr algn="r"/>
                      <a:r>
                        <a:rPr kumimoji="1" lang="en-US" altLang="ja-JP" dirty="0" smtClean="0"/>
                        <a:t>1</a:t>
                      </a:r>
                      <a:endParaRPr kumimoji="1" lang="ja-JP" altLang="en-US" dirty="0"/>
                    </a:p>
                  </a:txBody>
                  <a:tcPr>
                    <a:noFill/>
                  </a:tcPr>
                </a:tc>
                <a:tc>
                  <a:txBody>
                    <a:bodyPr/>
                    <a:lstStyle/>
                    <a:p>
                      <a:pPr algn="r"/>
                      <a:r>
                        <a:rPr kumimoji="1" lang="en-US" altLang="ja-JP" dirty="0" smtClean="0"/>
                        <a:t>0</a:t>
                      </a:r>
                      <a:endParaRPr kumimoji="1" lang="ja-JP" altLang="en-US" dirty="0"/>
                    </a:p>
                  </a:txBody>
                  <a:tcPr>
                    <a:noFill/>
                  </a:tcPr>
                </a:tc>
                <a:tc>
                  <a:txBody>
                    <a:bodyPr/>
                    <a:lstStyle/>
                    <a:p>
                      <a:pPr algn="r"/>
                      <a:r>
                        <a:rPr kumimoji="1" lang="en-US" altLang="ja-JP" dirty="0" smtClean="0"/>
                        <a:t>1</a:t>
                      </a:r>
                      <a:endParaRPr kumimoji="1" lang="ja-JP" altLang="en-US" dirty="0"/>
                    </a:p>
                  </a:txBody>
                  <a:tcPr>
                    <a:noFill/>
                  </a:tcPr>
                </a:tc>
                <a:tc>
                  <a:txBody>
                    <a:bodyPr/>
                    <a:lstStyle/>
                    <a:p>
                      <a:pPr algn="r"/>
                      <a:r>
                        <a:rPr kumimoji="1" lang="en-US" altLang="ja-JP" dirty="0" smtClean="0"/>
                        <a:t>150</a:t>
                      </a:r>
                      <a:endParaRPr kumimoji="1" lang="ja-JP" altLang="en-US" dirty="0"/>
                    </a:p>
                  </a:txBody>
                  <a:tcPr>
                    <a:noFill/>
                  </a:tcPr>
                </a:tc>
                <a:tc>
                  <a:txBody>
                    <a:bodyPr/>
                    <a:lstStyle/>
                    <a:p>
                      <a:pPr algn="r"/>
                      <a:r>
                        <a:rPr kumimoji="1" lang="en-US" altLang="ja-JP" dirty="0" smtClean="0"/>
                        <a:t>324</a:t>
                      </a:r>
                      <a:endParaRPr kumimoji="1" lang="ja-JP" altLang="en-US" dirty="0"/>
                    </a:p>
                  </a:txBody>
                  <a:tcPr>
                    <a:noFill/>
                  </a:tcPr>
                </a:tc>
                <a:tc>
                  <a:txBody>
                    <a:bodyPr/>
                    <a:lstStyle/>
                    <a:p>
                      <a:pPr algn="r"/>
                      <a:r>
                        <a:rPr kumimoji="1" lang="en-US" altLang="ja-JP" dirty="0" smtClean="0"/>
                        <a:t>474</a:t>
                      </a:r>
                      <a:endParaRPr kumimoji="1" lang="ja-JP" altLang="en-US" dirty="0"/>
                    </a:p>
                  </a:txBody>
                  <a:tcPr>
                    <a:noFill/>
                  </a:tcPr>
                </a:tc>
              </a:tr>
              <a:tr h="370840">
                <a:tc vMerge="1">
                  <a:txBody>
                    <a:bodyPr/>
                    <a:lstStyle/>
                    <a:p>
                      <a:endParaRPr kumimoji="1" lang="ja-JP" altLang="en-US" dirty="0"/>
                    </a:p>
                  </a:txBody>
                  <a:tcPr/>
                </a:tc>
                <a:tc>
                  <a:txBody>
                    <a:bodyPr/>
                    <a:lstStyle/>
                    <a:p>
                      <a:r>
                        <a:rPr kumimoji="1" lang="en-US" altLang="ja-JP" dirty="0" smtClean="0"/>
                        <a:t>3</a:t>
                      </a:r>
                      <a:r>
                        <a:rPr kumimoji="1" lang="ja-JP" altLang="en-US" dirty="0" smtClean="0"/>
                        <a:t>人称</a:t>
                      </a:r>
                      <a:endParaRPr kumimoji="1" lang="ja-JP" altLang="en-US" dirty="0"/>
                    </a:p>
                  </a:txBody>
                  <a:tcPr/>
                </a:tc>
                <a:tc>
                  <a:txBody>
                    <a:bodyPr/>
                    <a:lstStyle/>
                    <a:p>
                      <a:pPr algn="r"/>
                      <a:r>
                        <a:rPr kumimoji="1" lang="en-US" altLang="ja-JP" dirty="0" smtClean="0"/>
                        <a:t>40</a:t>
                      </a:r>
                      <a:endParaRPr kumimoji="1" lang="ja-JP" altLang="en-US" dirty="0"/>
                    </a:p>
                  </a:txBody>
                  <a:tcPr/>
                </a:tc>
                <a:tc>
                  <a:txBody>
                    <a:bodyPr/>
                    <a:lstStyle/>
                    <a:p>
                      <a:pPr algn="r"/>
                      <a:r>
                        <a:rPr kumimoji="1" lang="en-US" altLang="ja-JP" dirty="0" smtClean="0"/>
                        <a:t>26</a:t>
                      </a:r>
                      <a:endParaRPr kumimoji="1" lang="ja-JP" altLang="en-US" dirty="0"/>
                    </a:p>
                  </a:txBody>
                  <a:tcPr/>
                </a:tc>
                <a:tc>
                  <a:txBody>
                    <a:bodyPr/>
                    <a:lstStyle/>
                    <a:p>
                      <a:pPr algn="r"/>
                      <a:r>
                        <a:rPr kumimoji="1" lang="en-US" altLang="ja-JP" dirty="0" smtClean="0"/>
                        <a:t>66</a:t>
                      </a:r>
                      <a:endParaRPr kumimoji="1" lang="ja-JP" altLang="en-US" dirty="0"/>
                    </a:p>
                  </a:txBody>
                  <a:tcPr>
                    <a:noFill/>
                  </a:tcPr>
                </a:tc>
                <a:tc>
                  <a:txBody>
                    <a:bodyPr/>
                    <a:lstStyle/>
                    <a:p>
                      <a:pPr algn="r"/>
                      <a:r>
                        <a:rPr kumimoji="1" lang="en-US" altLang="ja-JP" dirty="0" smtClean="0"/>
                        <a:t>459</a:t>
                      </a:r>
                      <a:endParaRPr kumimoji="1" lang="ja-JP" altLang="en-US" dirty="0"/>
                    </a:p>
                  </a:txBody>
                  <a:tcPr/>
                </a:tc>
                <a:tc>
                  <a:txBody>
                    <a:bodyPr/>
                    <a:lstStyle/>
                    <a:p>
                      <a:pPr algn="r"/>
                      <a:r>
                        <a:rPr kumimoji="1" lang="en-US" altLang="ja-JP" dirty="0" smtClean="0"/>
                        <a:t>949</a:t>
                      </a:r>
                      <a:endParaRPr kumimoji="1" lang="ja-JP" altLang="en-US" dirty="0"/>
                    </a:p>
                  </a:txBody>
                  <a:tcPr/>
                </a:tc>
                <a:tc>
                  <a:txBody>
                    <a:bodyPr/>
                    <a:lstStyle/>
                    <a:p>
                      <a:pPr algn="r"/>
                      <a:r>
                        <a:rPr kumimoji="1" lang="en-US" altLang="ja-JP" dirty="0" smtClean="0"/>
                        <a:t>1408</a:t>
                      </a:r>
                      <a:endParaRPr kumimoji="1" lang="ja-JP" altLang="en-US" dirty="0"/>
                    </a:p>
                  </a:txBody>
                  <a:tcPr/>
                </a:tc>
              </a:tr>
              <a:tr h="370840">
                <a:tc rowSpan="3">
                  <a:txBody>
                    <a:bodyPr/>
                    <a:lstStyle/>
                    <a:p>
                      <a:r>
                        <a:rPr kumimoji="1" lang="en-US" altLang="ja-JP" dirty="0" smtClean="0"/>
                        <a:t>Trinity Homilies</a:t>
                      </a:r>
                      <a:endParaRPr kumimoji="1" lang="ja-JP" altLang="en-US" dirty="0"/>
                    </a:p>
                  </a:txBody>
                  <a:tcPr>
                    <a:solidFill>
                      <a:schemeClr val="accent2">
                        <a:lumMod val="40000"/>
                        <a:lumOff val="60000"/>
                      </a:schemeClr>
                    </a:solidFill>
                  </a:tcPr>
                </a:tc>
                <a:tc>
                  <a:txBody>
                    <a:bodyPr/>
                    <a:lstStyle/>
                    <a:p>
                      <a:r>
                        <a:rPr kumimoji="1" lang="en-US" altLang="ja-JP" dirty="0" smtClean="0"/>
                        <a:t>1</a:t>
                      </a:r>
                      <a:r>
                        <a:rPr kumimoji="1" lang="ja-JP" altLang="en-US" dirty="0" smtClean="0"/>
                        <a:t>人称</a:t>
                      </a:r>
                      <a:endParaRPr kumimoji="1" lang="ja-JP" altLang="en-US" dirty="0"/>
                    </a:p>
                  </a:txBody>
                  <a:tcPr>
                    <a:solidFill>
                      <a:schemeClr val="accent2">
                        <a:lumMod val="40000"/>
                        <a:lumOff val="60000"/>
                      </a:schemeClr>
                    </a:solidFill>
                  </a:tcPr>
                </a:tc>
                <a:tc>
                  <a:txBody>
                    <a:bodyPr/>
                    <a:lstStyle/>
                    <a:p>
                      <a:pPr algn="r"/>
                      <a:r>
                        <a:rPr kumimoji="1" lang="en-US" altLang="ja-JP" dirty="0" smtClean="0"/>
                        <a:t>2</a:t>
                      </a:r>
                      <a:endParaRPr kumimoji="1" lang="ja-JP" altLang="en-US" dirty="0"/>
                    </a:p>
                  </a:txBody>
                  <a:tcPr>
                    <a:solidFill>
                      <a:schemeClr val="accent2">
                        <a:lumMod val="40000"/>
                        <a:lumOff val="60000"/>
                      </a:schemeClr>
                    </a:solidFill>
                  </a:tcPr>
                </a:tc>
                <a:tc>
                  <a:txBody>
                    <a:bodyPr/>
                    <a:lstStyle/>
                    <a:p>
                      <a:pPr algn="r"/>
                      <a:r>
                        <a:rPr kumimoji="1" lang="en-US" altLang="ja-JP" dirty="0" smtClean="0"/>
                        <a:t>4</a:t>
                      </a:r>
                      <a:endParaRPr kumimoji="1" lang="ja-JP" altLang="en-US" dirty="0"/>
                    </a:p>
                  </a:txBody>
                  <a:tcPr>
                    <a:solidFill>
                      <a:schemeClr val="accent2">
                        <a:lumMod val="40000"/>
                        <a:lumOff val="60000"/>
                      </a:schemeClr>
                    </a:solidFill>
                  </a:tcPr>
                </a:tc>
                <a:tc>
                  <a:txBody>
                    <a:bodyPr/>
                    <a:lstStyle/>
                    <a:p>
                      <a:pPr algn="r"/>
                      <a:r>
                        <a:rPr kumimoji="1" lang="en-US" altLang="ja-JP" dirty="0" smtClean="0"/>
                        <a:t>6</a:t>
                      </a:r>
                      <a:endParaRPr kumimoji="1" lang="ja-JP" altLang="en-US" dirty="0"/>
                    </a:p>
                  </a:txBody>
                  <a:tcPr>
                    <a:solidFill>
                      <a:schemeClr val="accent2">
                        <a:lumMod val="40000"/>
                        <a:lumOff val="60000"/>
                      </a:schemeClr>
                    </a:solidFill>
                  </a:tcPr>
                </a:tc>
                <a:tc>
                  <a:txBody>
                    <a:bodyPr/>
                    <a:lstStyle/>
                    <a:p>
                      <a:pPr algn="r"/>
                      <a:r>
                        <a:rPr kumimoji="1" lang="en-US" altLang="ja-JP" dirty="0" smtClean="0"/>
                        <a:t>111</a:t>
                      </a:r>
                      <a:endParaRPr kumimoji="1" lang="ja-JP" altLang="en-US" dirty="0"/>
                    </a:p>
                  </a:txBody>
                  <a:tcPr>
                    <a:solidFill>
                      <a:schemeClr val="accent2">
                        <a:lumMod val="40000"/>
                        <a:lumOff val="60000"/>
                      </a:schemeClr>
                    </a:solidFill>
                  </a:tcPr>
                </a:tc>
                <a:tc>
                  <a:txBody>
                    <a:bodyPr/>
                    <a:lstStyle/>
                    <a:p>
                      <a:pPr algn="r"/>
                      <a:r>
                        <a:rPr kumimoji="1" lang="en-US" altLang="ja-JP" dirty="0" smtClean="0"/>
                        <a:t>166</a:t>
                      </a:r>
                      <a:endParaRPr kumimoji="1" lang="ja-JP" altLang="en-US" dirty="0"/>
                    </a:p>
                  </a:txBody>
                  <a:tcPr>
                    <a:solidFill>
                      <a:schemeClr val="accent2">
                        <a:lumMod val="40000"/>
                        <a:lumOff val="60000"/>
                      </a:schemeClr>
                    </a:solidFill>
                  </a:tcPr>
                </a:tc>
                <a:tc>
                  <a:txBody>
                    <a:bodyPr/>
                    <a:lstStyle/>
                    <a:p>
                      <a:pPr algn="r"/>
                      <a:r>
                        <a:rPr kumimoji="1" lang="en-US" altLang="ja-JP" dirty="0" smtClean="0"/>
                        <a:t>277</a:t>
                      </a:r>
                      <a:endParaRPr kumimoji="1" lang="ja-JP" altLang="en-US" dirty="0"/>
                    </a:p>
                  </a:txBody>
                  <a:tcPr>
                    <a:solidFill>
                      <a:schemeClr val="accent2">
                        <a:lumMod val="40000"/>
                        <a:lumOff val="60000"/>
                      </a:schemeClr>
                    </a:solidFill>
                  </a:tcPr>
                </a:tc>
              </a:tr>
              <a:tr h="370840">
                <a:tc vMerge="1">
                  <a:txBody>
                    <a:bodyPr/>
                    <a:lstStyle/>
                    <a:p>
                      <a:endParaRPr kumimoji="1" lang="ja-JP" altLang="en-US" dirty="0"/>
                    </a:p>
                  </a:txBody>
                  <a:tcPr/>
                </a:tc>
                <a:tc>
                  <a:txBody>
                    <a:bodyPr/>
                    <a:lstStyle/>
                    <a:p>
                      <a:r>
                        <a:rPr kumimoji="1" lang="en-US" altLang="ja-JP" dirty="0" smtClean="0"/>
                        <a:t>2</a:t>
                      </a:r>
                      <a:r>
                        <a:rPr kumimoji="1" lang="ja-JP" altLang="en-US" dirty="0" smtClean="0"/>
                        <a:t>人称</a:t>
                      </a:r>
                      <a:endParaRPr kumimoji="1" lang="ja-JP" altLang="en-US" dirty="0"/>
                    </a:p>
                  </a:txBody>
                  <a:tcPr>
                    <a:solidFill>
                      <a:schemeClr val="accent2">
                        <a:lumMod val="40000"/>
                        <a:lumOff val="60000"/>
                      </a:schemeClr>
                    </a:solidFill>
                  </a:tcPr>
                </a:tc>
                <a:tc>
                  <a:txBody>
                    <a:bodyPr/>
                    <a:lstStyle/>
                    <a:p>
                      <a:pPr algn="r"/>
                      <a:r>
                        <a:rPr kumimoji="1" lang="en-US" altLang="ja-JP" dirty="0" smtClean="0"/>
                        <a:t>2</a:t>
                      </a:r>
                      <a:endParaRPr kumimoji="1" lang="ja-JP" altLang="en-US" dirty="0"/>
                    </a:p>
                  </a:txBody>
                  <a:tcPr>
                    <a:solidFill>
                      <a:schemeClr val="accent2">
                        <a:lumMod val="40000"/>
                        <a:lumOff val="60000"/>
                      </a:schemeClr>
                    </a:solidFill>
                  </a:tcPr>
                </a:tc>
                <a:tc>
                  <a:txBody>
                    <a:bodyPr/>
                    <a:lstStyle/>
                    <a:p>
                      <a:pPr algn="r"/>
                      <a:r>
                        <a:rPr kumimoji="1" lang="en-US" altLang="ja-JP" dirty="0" smtClean="0"/>
                        <a:t>1</a:t>
                      </a:r>
                      <a:endParaRPr kumimoji="1" lang="ja-JP" altLang="en-US" dirty="0"/>
                    </a:p>
                  </a:txBody>
                  <a:tcPr>
                    <a:solidFill>
                      <a:schemeClr val="accent2">
                        <a:lumMod val="40000"/>
                        <a:lumOff val="60000"/>
                      </a:schemeClr>
                    </a:solidFill>
                  </a:tcPr>
                </a:tc>
                <a:tc>
                  <a:txBody>
                    <a:bodyPr/>
                    <a:lstStyle/>
                    <a:p>
                      <a:pPr algn="r"/>
                      <a:r>
                        <a:rPr kumimoji="1" lang="en-US" altLang="ja-JP" dirty="0" smtClean="0"/>
                        <a:t>3</a:t>
                      </a:r>
                      <a:endParaRPr kumimoji="1" lang="ja-JP" altLang="en-US" dirty="0"/>
                    </a:p>
                  </a:txBody>
                  <a:tcPr>
                    <a:solidFill>
                      <a:schemeClr val="accent2">
                        <a:lumMod val="40000"/>
                        <a:lumOff val="60000"/>
                      </a:schemeClr>
                    </a:solidFill>
                  </a:tcPr>
                </a:tc>
                <a:tc>
                  <a:txBody>
                    <a:bodyPr/>
                    <a:lstStyle/>
                    <a:p>
                      <a:pPr algn="r"/>
                      <a:r>
                        <a:rPr kumimoji="1" lang="en-US" altLang="ja-JP" dirty="0" smtClean="0"/>
                        <a:t>12</a:t>
                      </a:r>
                      <a:endParaRPr kumimoji="1" lang="ja-JP" altLang="en-US" dirty="0"/>
                    </a:p>
                  </a:txBody>
                  <a:tcPr>
                    <a:solidFill>
                      <a:schemeClr val="accent2">
                        <a:lumMod val="40000"/>
                        <a:lumOff val="60000"/>
                      </a:schemeClr>
                    </a:solidFill>
                  </a:tcPr>
                </a:tc>
                <a:tc>
                  <a:txBody>
                    <a:bodyPr/>
                    <a:lstStyle/>
                    <a:p>
                      <a:pPr algn="r"/>
                      <a:r>
                        <a:rPr kumimoji="1" lang="en-US" altLang="ja-JP" dirty="0" smtClean="0"/>
                        <a:t>13</a:t>
                      </a:r>
                      <a:endParaRPr kumimoji="1" lang="ja-JP" altLang="en-US" dirty="0"/>
                    </a:p>
                  </a:txBody>
                  <a:tcPr>
                    <a:solidFill>
                      <a:schemeClr val="accent2">
                        <a:lumMod val="40000"/>
                        <a:lumOff val="60000"/>
                      </a:schemeClr>
                    </a:solidFill>
                  </a:tcPr>
                </a:tc>
                <a:tc>
                  <a:txBody>
                    <a:bodyPr/>
                    <a:lstStyle/>
                    <a:p>
                      <a:pPr algn="r"/>
                      <a:r>
                        <a:rPr kumimoji="1" lang="en-US" altLang="ja-JP" dirty="0" smtClean="0"/>
                        <a:t>25</a:t>
                      </a:r>
                      <a:endParaRPr kumimoji="1" lang="ja-JP" altLang="en-US" dirty="0"/>
                    </a:p>
                  </a:txBody>
                  <a:tcPr>
                    <a:solidFill>
                      <a:schemeClr val="accent2">
                        <a:lumMod val="40000"/>
                        <a:lumOff val="60000"/>
                      </a:schemeClr>
                    </a:solidFill>
                  </a:tcPr>
                </a:tc>
              </a:tr>
              <a:tr h="370840">
                <a:tc vMerge="1">
                  <a:txBody>
                    <a:bodyPr/>
                    <a:lstStyle/>
                    <a:p>
                      <a:endParaRPr kumimoji="1" lang="ja-JP" altLang="en-US" dirty="0"/>
                    </a:p>
                  </a:txBody>
                  <a:tcPr/>
                </a:tc>
                <a:tc>
                  <a:txBody>
                    <a:bodyPr/>
                    <a:lstStyle/>
                    <a:p>
                      <a:r>
                        <a:rPr kumimoji="1" lang="en-US" altLang="ja-JP" dirty="0" smtClean="0"/>
                        <a:t>3</a:t>
                      </a:r>
                      <a:r>
                        <a:rPr kumimoji="1" lang="ja-JP" altLang="en-US" dirty="0" smtClean="0"/>
                        <a:t>人称</a:t>
                      </a:r>
                      <a:endParaRPr kumimoji="1" lang="ja-JP" altLang="en-US" dirty="0"/>
                    </a:p>
                  </a:txBody>
                  <a:tcPr>
                    <a:solidFill>
                      <a:schemeClr val="accent2">
                        <a:lumMod val="40000"/>
                        <a:lumOff val="60000"/>
                      </a:schemeClr>
                    </a:solidFill>
                  </a:tcPr>
                </a:tc>
                <a:tc>
                  <a:txBody>
                    <a:bodyPr/>
                    <a:lstStyle/>
                    <a:p>
                      <a:pPr algn="r"/>
                      <a:r>
                        <a:rPr kumimoji="1" lang="en-US" altLang="ja-JP" dirty="0" smtClean="0"/>
                        <a:t>32</a:t>
                      </a:r>
                      <a:endParaRPr kumimoji="1" lang="ja-JP" altLang="en-US" dirty="0"/>
                    </a:p>
                  </a:txBody>
                  <a:tcPr>
                    <a:solidFill>
                      <a:schemeClr val="accent2">
                        <a:lumMod val="40000"/>
                        <a:lumOff val="60000"/>
                      </a:schemeClr>
                    </a:solidFill>
                  </a:tcPr>
                </a:tc>
                <a:tc>
                  <a:txBody>
                    <a:bodyPr/>
                    <a:lstStyle/>
                    <a:p>
                      <a:pPr algn="r"/>
                      <a:r>
                        <a:rPr kumimoji="1" lang="en-US" altLang="ja-JP" dirty="0" smtClean="0"/>
                        <a:t>21</a:t>
                      </a:r>
                      <a:endParaRPr kumimoji="1" lang="ja-JP" altLang="en-US" dirty="0"/>
                    </a:p>
                  </a:txBody>
                  <a:tcPr>
                    <a:solidFill>
                      <a:schemeClr val="accent2">
                        <a:lumMod val="40000"/>
                        <a:lumOff val="60000"/>
                      </a:schemeClr>
                    </a:solidFill>
                  </a:tcPr>
                </a:tc>
                <a:tc>
                  <a:txBody>
                    <a:bodyPr/>
                    <a:lstStyle/>
                    <a:p>
                      <a:pPr algn="r"/>
                      <a:r>
                        <a:rPr kumimoji="1" lang="en-US" altLang="ja-JP" dirty="0" smtClean="0"/>
                        <a:t>53</a:t>
                      </a:r>
                      <a:endParaRPr kumimoji="1" lang="ja-JP" altLang="en-US" dirty="0"/>
                    </a:p>
                  </a:txBody>
                  <a:tcPr>
                    <a:solidFill>
                      <a:schemeClr val="accent2">
                        <a:lumMod val="40000"/>
                        <a:lumOff val="60000"/>
                      </a:schemeClr>
                    </a:solidFill>
                  </a:tcPr>
                </a:tc>
                <a:tc>
                  <a:txBody>
                    <a:bodyPr/>
                    <a:lstStyle/>
                    <a:p>
                      <a:pPr algn="r"/>
                      <a:r>
                        <a:rPr kumimoji="1" lang="en-US" altLang="ja-JP" dirty="0" smtClean="0"/>
                        <a:t>273</a:t>
                      </a:r>
                      <a:endParaRPr kumimoji="1" lang="ja-JP" altLang="en-US" dirty="0"/>
                    </a:p>
                  </a:txBody>
                  <a:tcPr>
                    <a:solidFill>
                      <a:schemeClr val="accent2">
                        <a:lumMod val="40000"/>
                        <a:lumOff val="60000"/>
                      </a:schemeClr>
                    </a:solidFill>
                  </a:tcPr>
                </a:tc>
                <a:tc>
                  <a:txBody>
                    <a:bodyPr/>
                    <a:lstStyle/>
                    <a:p>
                      <a:pPr algn="r"/>
                      <a:r>
                        <a:rPr kumimoji="1" lang="en-US" altLang="ja-JP" dirty="0" smtClean="0"/>
                        <a:t>593</a:t>
                      </a:r>
                      <a:endParaRPr kumimoji="1" lang="ja-JP" altLang="en-US" dirty="0"/>
                    </a:p>
                  </a:txBody>
                  <a:tcPr>
                    <a:solidFill>
                      <a:schemeClr val="accent2">
                        <a:lumMod val="40000"/>
                        <a:lumOff val="60000"/>
                      </a:schemeClr>
                    </a:solidFill>
                  </a:tcPr>
                </a:tc>
                <a:tc>
                  <a:txBody>
                    <a:bodyPr/>
                    <a:lstStyle/>
                    <a:p>
                      <a:pPr algn="r"/>
                      <a:r>
                        <a:rPr kumimoji="1" lang="en-US" altLang="ja-JP" dirty="0" smtClean="0"/>
                        <a:t>866</a:t>
                      </a:r>
                      <a:endParaRPr kumimoji="1" lang="ja-JP" altLang="en-US" dirty="0"/>
                    </a:p>
                  </a:txBody>
                  <a:tcPr>
                    <a:solidFill>
                      <a:schemeClr val="accent2">
                        <a:lumMod val="40000"/>
                        <a:lumOff val="60000"/>
                      </a:schemeClr>
                    </a:solidFill>
                  </a:tcPr>
                </a:tc>
              </a:tr>
            </a:tbl>
          </a:graphicData>
        </a:graphic>
      </p:graphicFrame>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16</a:t>
            </a:fld>
            <a:endParaRPr lang="en-US" altLang="ja-JP"/>
          </a:p>
        </p:txBody>
      </p:sp>
      <p:sp>
        <p:nvSpPr>
          <p:cNvPr id="3" name="テキスト ボックス 2"/>
          <p:cNvSpPr txBox="1"/>
          <p:nvPr/>
        </p:nvSpPr>
        <p:spPr>
          <a:xfrm>
            <a:off x="467544" y="4941168"/>
            <a:ext cx="8208912" cy="923330"/>
          </a:xfrm>
          <a:prstGeom prst="rect">
            <a:avLst/>
          </a:prstGeom>
          <a:noFill/>
        </p:spPr>
        <p:txBody>
          <a:bodyPr wrap="square" rtlCol="0">
            <a:spAutoFit/>
          </a:bodyPr>
          <a:lstStyle/>
          <a:p>
            <a:r>
              <a:rPr kumimoji="1" lang="en-US" altLang="ja-JP" dirty="0" smtClean="0">
                <a:latin typeface="Arial"/>
                <a:ea typeface="メイリオ"/>
                <a:cs typeface="Arial"/>
              </a:rPr>
              <a:t>3</a:t>
            </a:r>
            <a:r>
              <a:rPr kumimoji="1" lang="ja-JP" altLang="en-US" dirty="0" smtClean="0">
                <a:latin typeface="Arial"/>
                <a:ea typeface="メイリオ"/>
                <a:cs typeface="Arial"/>
              </a:rPr>
              <a:t>人称</a:t>
            </a:r>
            <a:r>
              <a:rPr kumimoji="1" lang="en-US" altLang="ja-JP" dirty="0" smtClean="0">
                <a:latin typeface="Arial"/>
                <a:ea typeface="メイリオ"/>
                <a:cs typeface="Arial"/>
              </a:rPr>
              <a:t>pro</a:t>
            </a:r>
            <a:r>
              <a:rPr kumimoji="1" lang="ja-JP" altLang="en-US" dirty="0" smtClean="0">
                <a:latin typeface="Arial"/>
                <a:ea typeface="メイリオ"/>
                <a:cs typeface="Arial"/>
              </a:rPr>
              <a:t>と</a:t>
            </a:r>
            <a:r>
              <a:rPr kumimoji="1" lang="en-US" altLang="ja-JP" dirty="0" smtClean="0">
                <a:latin typeface="Arial"/>
                <a:ea typeface="メイリオ"/>
                <a:cs typeface="Arial"/>
              </a:rPr>
              <a:t>3</a:t>
            </a:r>
            <a:r>
              <a:rPr kumimoji="1" lang="ja-JP" altLang="en-US" dirty="0" smtClean="0">
                <a:latin typeface="Arial"/>
                <a:ea typeface="メイリオ"/>
                <a:cs typeface="Arial"/>
              </a:rPr>
              <a:t>人称代名詞の出現頻度</a:t>
            </a:r>
            <a:endParaRPr kumimoji="1" lang="en-US" altLang="ja-JP" dirty="0" smtClean="0">
              <a:latin typeface="Arial"/>
              <a:ea typeface="メイリオ"/>
              <a:cs typeface="Arial"/>
            </a:endParaRPr>
          </a:p>
          <a:p>
            <a:pPr>
              <a:tabLst>
                <a:tab pos="3143250" algn="l"/>
              </a:tabLst>
            </a:pPr>
            <a:r>
              <a:rPr lang="en-US" altLang="ja-JP" dirty="0">
                <a:latin typeface="Arial"/>
                <a:ea typeface="メイリオ"/>
                <a:cs typeface="Arial"/>
              </a:rPr>
              <a:t> </a:t>
            </a:r>
            <a:r>
              <a:rPr lang="en-US" altLang="ja-JP" dirty="0" smtClean="0">
                <a:latin typeface="Arial"/>
                <a:ea typeface="メイリオ"/>
                <a:cs typeface="Arial"/>
              </a:rPr>
              <a:t>                               </a:t>
            </a:r>
            <a:r>
              <a:rPr kumimoji="1" lang="en-US" altLang="ja-JP" dirty="0" err="1" smtClean="0">
                <a:latin typeface="Arial"/>
                <a:ea typeface="メイリオ"/>
                <a:cs typeface="Arial"/>
              </a:rPr>
              <a:t>Ancrene</a:t>
            </a:r>
            <a:r>
              <a:rPr kumimoji="1" lang="en-US" altLang="ja-JP" dirty="0" smtClean="0">
                <a:latin typeface="Arial"/>
                <a:ea typeface="メイリオ"/>
                <a:cs typeface="Arial"/>
              </a:rPr>
              <a:t> </a:t>
            </a:r>
            <a:r>
              <a:rPr kumimoji="1" lang="en-US" altLang="ja-JP" dirty="0" err="1" smtClean="0">
                <a:latin typeface="Arial"/>
                <a:ea typeface="メイリオ"/>
                <a:cs typeface="Arial"/>
              </a:rPr>
              <a:t>Riwle</a:t>
            </a:r>
            <a:r>
              <a:rPr kumimoji="1" lang="en-US" altLang="ja-JP" dirty="0" smtClean="0">
                <a:latin typeface="Arial"/>
                <a:ea typeface="メイリオ"/>
                <a:cs typeface="Arial"/>
              </a:rPr>
              <a:t>:  </a:t>
            </a:r>
            <a:r>
              <a:rPr kumimoji="1" lang="ja-JP" altLang="en-US" dirty="0" smtClean="0">
                <a:latin typeface="Arial"/>
                <a:ea typeface="メイリオ"/>
                <a:cs typeface="Arial"/>
              </a:rPr>
              <a:t>有意差あり</a:t>
            </a:r>
            <a:r>
              <a:rPr lang="ja-JP" altLang="en-US" dirty="0" smtClean="0">
                <a:latin typeface="Arial"/>
                <a:ea typeface="メイリオ"/>
                <a:cs typeface="Arial"/>
              </a:rPr>
              <a:t>（</a:t>
            </a:r>
            <a:r>
              <a:rPr lang="en-US" altLang="ja-JP" dirty="0" smtClean="0">
                <a:latin typeface="Arial"/>
                <a:ea typeface="メイリオ"/>
                <a:cs typeface="Arial"/>
              </a:rPr>
              <a:t>χ</a:t>
            </a:r>
            <a:r>
              <a:rPr lang="en-US" altLang="ja-JP" baseline="30000" dirty="0" smtClean="0">
                <a:latin typeface="Arial"/>
                <a:ea typeface="メイリオ"/>
                <a:cs typeface="Arial"/>
              </a:rPr>
              <a:t>2</a:t>
            </a:r>
            <a:r>
              <a:rPr lang="en-US" altLang="ja-JP" dirty="0" smtClean="0">
                <a:latin typeface="Arial"/>
                <a:ea typeface="メイリオ"/>
                <a:cs typeface="Arial"/>
              </a:rPr>
              <a:t> </a:t>
            </a:r>
            <a:r>
              <a:rPr lang="en-US" altLang="ja-JP" dirty="0">
                <a:latin typeface="Arial"/>
                <a:ea typeface="メイリオ"/>
                <a:cs typeface="Arial"/>
              </a:rPr>
              <a:t>=31.42, </a:t>
            </a:r>
            <a:r>
              <a:rPr lang="en-US" altLang="ja-JP" i="1" dirty="0" err="1">
                <a:latin typeface="Arial"/>
                <a:ea typeface="メイリオ"/>
                <a:cs typeface="Arial"/>
              </a:rPr>
              <a:t>df</a:t>
            </a:r>
            <a:r>
              <a:rPr lang="en-US" altLang="ja-JP" dirty="0">
                <a:latin typeface="Arial"/>
                <a:ea typeface="メイリオ"/>
                <a:cs typeface="Arial"/>
              </a:rPr>
              <a:t>= 1, </a:t>
            </a:r>
            <a:r>
              <a:rPr lang="en-US" altLang="ja-JP" i="1" dirty="0">
                <a:latin typeface="Arial"/>
                <a:ea typeface="メイリオ"/>
                <a:cs typeface="Arial"/>
              </a:rPr>
              <a:t>p</a:t>
            </a:r>
            <a:r>
              <a:rPr lang="en-US" altLang="ja-JP" dirty="0">
                <a:latin typeface="Arial"/>
                <a:ea typeface="メイリオ"/>
                <a:cs typeface="Arial"/>
              </a:rPr>
              <a:t>&lt;.</a:t>
            </a:r>
            <a:r>
              <a:rPr lang="en-US" altLang="ja-JP" dirty="0" smtClean="0">
                <a:latin typeface="Arial"/>
                <a:ea typeface="メイリオ"/>
                <a:cs typeface="Arial"/>
              </a:rPr>
              <a:t>001</a:t>
            </a:r>
            <a:r>
              <a:rPr lang="ja-JP" altLang="en-US" dirty="0" smtClean="0">
                <a:latin typeface="Arial"/>
                <a:ea typeface="メイリオ"/>
                <a:cs typeface="Arial"/>
              </a:rPr>
              <a:t>）</a:t>
            </a:r>
            <a:endParaRPr lang="en-US" altLang="ja-JP" dirty="0" smtClean="0">
              <a:latin typeface="Arial"/>
              <a:ea typeface="メイリオ"/>
              <a:cs typeface="Arial"/>
            </a:endParaRPr>
          </a:p>
          <a:p>
            <a:pPr>
              <a:tabLst>
                <a:tab pos="3222625" algn="l"/>
              </a:tabLst>
            </a:pPr>
            <a:r>
              <a:rPr lang="en-US" altLang="ja-JP" dirty="0" smtClean="0">
                <a:latin typeface="Arial"/>
                <a:ea typeface="メイリオ"/>
                <a:cs typeface="Arial"/>
              </a:rPr>
              <a:t>                                Trinity Homilies: </a:t>
            </a:r>
            <a:r>
              <a:rPr lang="ja-JP" altLang="en-US" dirty="0" smtClean="0">
                <a:latin typeface="Arial"/>
                <a:ea typeface="メイリオ"/>
                <a:cs typeface="Arial"/>
              </a:rPr>
              <a:t>有意差なし（</a:t>
            </a:r>
            <a:r>
              <a:rPr lang="en-US" altLang="ja-JP" dirty="0" smtClean="0">
                <a:latin typeface="Arial"/>
                <a:ea typeface="メイリオ"/>
                <a:cs typeface="Arial"/>
              </a:rPr>
              <a:t>χ</a:t>
            </a:r>
            <a:r>
              <a:rPr lang="en-US" altLang="ja-JP" baseline="30000" dirty="0" smtClean="0">
                <a:latin typeface="Arial"/>
                <a:ea typeface="メイリオ"/>
                <a:cs typeface="Arial"/>
              </a:rPr>
              <a:t>2</a:t>
            </a:r>
            <a:r>
              <a:rPr lang="en-US" altLang="ja-JP" dirty="0" smtClean="0">
                <a:latin typeface="Arial"/>
                <a:ea typeface="メイリオ"/>
                <a:cs typeface="Arial"/>
              </a:rPr>
              <a:t> </a:t>
            </a:r>
            <a:r>
              <a:rPr lang="en-US" altLang="ja-JP" dirty="0">
                <a:latin typeface="Arial"/>
                <a:ea typeface="メイリオ"/>
                <a:cs typeface="Arial"/>
              </a:rPr>
              <a:t>=3.43, </a:t>
            </a:r>
            <a:r>
              <a:rPr lang="en-US" altLang="ja-JP" i="1" dirty="0" err="1">
                <a:latin typeface="Arial"/>
                <a:ea typeface="メイリオ"/>
                <a:cs typeface="Arial"/>
              </a:rPr>
              <a:t>df</a:t>
            </a:r>
            <a:r>
              <a:rPr lang="en-US" altLang="ja-JP" dirty="0">
                <a:latin typeface="Arial"/>
                <a:ea typeface="メイリオ"/>
                <a:cs typeface="Arial"/>
              </a:rPr>
              <a:t>= 1, </a:t>
            </a:r>
            <a:r>
              <a:rPr lang="en-US" altLang="ja-JP" i="1" dirty="0">
                <a:latin typeface="Arial"/>
                <a:ea typeface="メイリオ"/>
                <a:cs typeface="Arial"/>
              </a:rPr>
              <a:t>p</a:t>
            </a:r>
            <a:r>
              <a:rPr lang="en-US" altLang="ja-JP" dirty="0">
                <a:latin typeface="Arial"/>
                <a:ea typeface="メイリオ"/>
                <a:cs typeface="Arial"/>
              </a:rPr>
              <a:t>=.064, </a:t>
            </a:r>
            <a:r>
              <a:rPr lang="en-US" altLang="ja-JP" i="1" dirty="0" smtClean="0">
                <a:latin typeface="Arial"/>
                <a:ea typeface="メイリオ"/>
                <a:cs typeface="Arial"/>
              </a:rPr>
              <a:t>ns</a:t>
            </a:r>
            <a:r>
              <a:rPr lang="ja-JP" altLang="en-US" dirty="0" smtClean="0">
                <a:latin typeface="Arial"/>
                <a:ea typeface="メイリオ"/>
                <a:cs typeface="Arial"/>
              </a:rPr>
              <a:t>）</a:t>
            </a:r>
            <a:endParaRPr kumimoji="1" lang="ja-JP" altLang="en-US" dirty="0">
              <a:latin typeface="Arial"/>
              <a:ea typeface="メイリオ"/>
              <a:cs typeface="Arial"/>
            </a:endParaRPr>
          </a:p>
        </p:txBody>
      </p:sp>
    </p:spTree>
    <p:extLst>
      <p:ext uri="{BB962C8B-B14F-4D97-AF65-F5344CB8AC3E}">
        <p14:creationId xmlns:p14="http://schemas.microsoft.com/office/powerpoint/2010/main" val="1362996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latin typeface="ヒラギノ角ゴ Pro W6"/>
                <a:ea typeface="ヒラギノ角ゴ Pro W6"/>
                <a:cs typeface="ヒラギノ角ゴ Pro W6"/>
              </a:rPr>
              <a:t>表</a:t>
            </a:r>
            <a:r>
              <a:rPr lang="en-US" altLang="ja-JP" sz="3200" dirty="0" smtClean="0">
                <a:latin typeface="ヒラギノ角ゴ Pro W6"/>
                <a:ea typeface="ヒラギノ角ゴ Pro W6"/>
                <a:cs typeface="ヒラギノ角ゴ Pro W6"/>
              </a:rPr>
              <a:t>4</a:t>
            </a:r>
            <a:r>
              <a:rPr lang="ja-JP" altLang="en-US" sz="3200" dirty="0" smtClean="0">
                <a:latin typeface="ヒラギノ角ゴ Pro W6"/>
                <a:ea typeface="ヒラギノ角ゴ Pro W6"/>
                <a:cs typeface="ヒラギノ角ゴ Pro W6"/>
              </a:rPr>
              <a:t>の考察</a:t>
            </a:r>
            <a:endParaRPr kumimoji="1" lang="ja-JP" altLang="en-US" sz="3200" dirty="0">
              <a:latin typeface="ヒラギノ角ゴ Pro W6"/>
              <a:ea typeface="ヒラギノ角ゴ Pro W6"/>
              <a:cs typeface="ヒラギノ角ゴ Pro W6"/>
            </a:endParaRPr>
          </a:p>
        </p:txBody>
      </p:sp>
      <p:sp>
        <p:nvSpPr>
          <p:cNvPr id="3" name="コンテンツ プレースホルダー 2"/>
          <p:cNvSpPr>
            <a:spLocks noGrp="1"/>
          </p:cNvSpPr>
          <p:nvPr>
            <p:ph idx="1"/>
          </p:nvPr>
        </p:nvSpPr>
        <p:spPr/>
        <p:txBody>
          <a:bodyPr/>
          <a:lstStyle/>
          <a:p>
            <a:pPr marL="457200" lvl="1" indent="0" algn="just">
              <a:buNone/>
            </a:pPr>
            <a:endParaRPr lang="en-US" altLang="ja-JP" sz="2400" dirty="0"/>
          </a:p>
          <a:p>
            <a:pPr>
              <a:buFont typeface="Wingdings" charset="2"/>
              <a:buChar char="Ø"/>
            </a:pPr>
            <a:r>
              <a:rPr lang="en-US" altLang="ja-JP" sz="2800" dirty="0" smtClean="0"/>
              <a:t>Trinity Homilies:</a:t>
            </a:r>
          </a:p>
          <a:p>
            <a:pPr lvl="1">
              <a:lnSpc>
                <a:spcPct val="120000"/>
              </a:lnSpc>
              <a:buFont typeface="ヒラギノ角ゴ ProN W3"/>
              <a:buChar char="–"/>
            </a:pPr>
            <a:r>
              <a:rPr lang="en-US" altLang="ja-JP" sz="2400" dirty="0" smtClean="0">
                <a:ea typeface="メイリオ"/>
                <a:cs typeface="メイリオ"/>
              </a:rPr>
              <a:t>pro</a:t>
            </a:r>
            <a:r>
              <a:rPr lang="ja-JP" altLang="en-US" sz="2400" dirty="0" smtClean="0">
                <a:ea typeface="メイリオ"/>
                <a:cs typeface="メイリオ"/>
              </a:rPr>
              <a:t>の解釈は</a:t>
            </a:r>
            <a:r>
              <a:rPr lang="en-US" altLang="ja-JP" sz="2400" dirty="0" smtClean="0">
                <a:ea typeface="メイリオ"/>
                <a:cs typeface="メイリオ"/>
              </a:rPr>
              <a:t>3</a:t>
            </a:r>
            <a:r>
              <a:rPr lang="ja-JP" altLang="en-US" sz="2400" dirty="0" smtClean="0">
                <a:ea typeface="メイリオ"/>
                <a:cs typeface="メイリオ"/>
              </a:rPr>
              <a:t>人称が多いが，代名詞と比較して有意差なし。</a:t>
            </a:r>
            <a:endParaRPr lang="en-US" altLang="ja-JP" sz="2400" dirty="0" smtClean="0">
              <a:ea typeface="メイリオ"/>
              <a:cs typeface="メイリオ"/>
            </a:endParaRPr>
          </a:p>
          <a:p>
            <a:pPr lvl="1">
              <a:lnSpc>
                <a:spcPct val="120000"/>
              </a:lnSpc>
              <a:buFont typeface="ヒラギノ角ゴ ProN W3"/>
              <a:buChar char="–"/>
            </a:pPr>
            <a:r>
              <a:rPr lang="ja-JP" altLang="en-US" sz="2400" dirty="0" smtClean="0">
                <a:ea typeface="メイリオ"/>
                <a:cs typeface="メイリオ"/>
              </a:rPr>
              <a:t>ラテン語からの影響と考えられる。</a:t>
            </a:r>
            <a:endParaRPr lang="en-US" altLang="ja-JP" sz="2400" dirty="0"/>
          </a:p>
          <a:p>
            <a:pPr>
              <a:lnSpc>
                <a:spcPct val="120000"/>
              </a:lnSpc>
              <a:spcBef>
                <a:spcPts val="2424"/>
              </a:spcBef>
              <a:buFont typeface="Wingdings" charset="2"/>
              <a:buChar char="Ø"/>
            </a:pPr>
            <a:r>
              <a:rPr lang="en-US" altLang="ja-JP" sz="2800" dirty="0" err="1"/>
              <a:t>Ancrene</a:t>
            </a:r>
            <a:r>
              <a:rPr lang="en-US" altLang="ja-JP" sz="2800" dirty="0"/>
              <a:t> </a:t>
            </a:r>
            <a:r>
              <a:rPr lang="en-US" altLang="ja-JP" sz="2800" dirty="0" err="1"/>
              <a:t>Riwle</a:t>
            </a:r>
            <a:r>
              <a:rPr lang="en-US" altLang="en-US" sz="2800" dirty="0"/>
              <a:t>：</a:t>
            </a:r>
            <a:endParaRPr lang="en-US" altLang="ja-JP" sz="2800" dirty="0"/>
          </a:p>
          <a:p>
            <a:pPr lvl="1" algn="just">
              <a:lnSpc>
                <a:spcPct val="120000"/>
              </a:lnSpc>
              <a:buFont typeface="ヒラギノ角ゴ ProN W3"/>
              <a:buChar char="–"/>
            </a:pPr>
            <a:r>
              <a:rPr lang="en-US" altLang="ja-JP" sz="2400" dirty="0">
                <a:ea typeface="メイリオ"/>
                <a:cs typeface="メイリオ"/>
              </a:rPr>
              <a:t>pro</a:t>
            </a:r>
            <a:r>
              <a:rPr lang="ja-JP" altLang="en-US" sz="2400" dirty="0">
                <a:ea typeface="メイリオ"/>
                <a:cs typeface="メイリオ"/>
              </a:rPr>
              <a:t>の解釈は</a:t>
            </a:r>
            <a:r>
              <a:rPr lang="en-US" altLang="ja-JP" sz="2400" dirty="0">
                <a:ea typeface="メイリオ"/>
                <a:cs typeface="メイリオ"/>
              </a:rPr>
              <a:t>3</a:t>
            </a:r>
            <a:r>
              <a:rPr lang="ja-JP" altLang="en-US" sz="2400" dirty="0">
                <a:ea typeface="メイリオ"/>
                <a:cs typeface="メイリオ"/>
              </a:rPr>
              <a:t>人称にほぼ限定される</a:t>
            </a:r>
            <a:r>
              <a:rPr lang="ja-JP" altLang="en-US" sz="2400" dirty="0" smtClean="0">
                <a:ea typeface="メイリオ"/>
                <a:cs typeface="メイリオ"/>
              </a:rPr>
              <a:t>。</a:t>
            </a:r>
            <a:endParaRPr lang="en-US" altLang="ja-JP" sz="2400" dirty="0" smtClean="0">
              <a:ea typeface="メイリオ"/>
              <a:cs typeface="メイリオ"/>
            </a:endParaRPr>
          </a:p>
          <a:p>
            <a:pPr lvl="1" algn="just">
              <a:lnSpc>
                <a:spcPct val="120000"/>
              </a:lnSpc>
              <a:buFont typeface="ヒラギノ角ゴ ProN W3"/>
              <a:buChar char="–"/>
            </a:pPr>
            <a:r>
              <a:rPr lang="ja-JP" altLang="en-US" sz="2400" dirty="0" smtClean="0">
                <a:ea typeface="メイリオ"/>
                <a:cs typeface="メイリオ"/>
              </a:rPr>
              <a:t>初期中英語ウェストミッドランド方言の特徴を典型的に反映。</a:t>
            </a:r>
            <a:endParaRPr lang="en-US" altLang="ja-JP" sz="2400" dirty="0">
              <a:ea typeface="メイリオ"/>
              <a:cs typeface="メイリオ"/>
            </a:endParaRPr>
          </a:p>
          <a:p>
            <a:pPr lvl="1" algn="just">
              <a:buFont typeface="ヒラギノ角ゴ ProN W3"/>
              <a:buChar char="–"/>
            </a:pPr>
            <a:endParaRPr lang="en-US" altLang="ja-JP" sz="2400" dirty="0"/>
          </a:p>
          <a:p>
            <a:pPr>
              <a:buFont typeface="ヒラギノ角ゴ ProN W3"/>
              <a:buChar char="–"/>
            </a:pPr>
            <a:endParaRPr lang="en-US" altLang="ja-JP" dirty="0" smtClean="0"/>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17</a:t>
            </a:fld>
            <a:endParaRPr lang="en-US" altLang="ja-JP"/>
          </a:p>
        </p:txBody>
      </p:sp>
    </p:spTree>
    <p:extLst>
      <p:ext uri="{BB962C8B-B14F-4D97-AF65-F5344CB8AC3E}">
        <p14:creationId xmlns:p14="http://schemas.microsoft.com/office/powerpoint/2010/main" val="3252707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latin typeface="ヒラギノ角ゴ Pro W6"/>
                <a:ea typeface="ヒラギノ角ゴ Pro W6"/>
                <a:cs typeface="ヒラギノ角ゴ Pro W6"/>
              </a:rPr>
              <a:t>論点のまとめ</a:t>
            </a:r>
            <a:endParaRPr kumimoji="1" lang="ja-JP" altLang="en-US" dirty="0">
              <a:latin typeface="ヒラギノ角ゴ Pro W6"/>
              <a:ea typeface="ヒラギノ角ゴ Pro W6"/>
              <a:cs typeface="ヒラギノ角ゴ Pro W6"/>
            </a:endParaRPr>
          </a:p>
        </p:txBody>
      </p:sp>
      <p:sp>
        <p:nvSpPr>
          <p:cNvPr id="3" name="コンテンツ プレースホルダー 2"/>
          <p:cNvSpPr>
            <a:spLocks noGrp="1"/>
          </p:cNvSpPr>
          <p:nvPr>
            <p:ph idx="1"/>
          </p:nvPr>
        </p:nvSpPr>
        <p:spPr/>
        <p:txBody>
          <a:bodyPr>
            <a:noAutofit/>
          </a:bodyPr>
          <a:lstStyle/>
          <a:p>
            <a:pPr marL="1079500" lvl="0" indent="-1079500" algn="just">
              <a:buNone/>
              <a:tabLst>
                <a:tab pos="539750" algn="l"/>
                <a:tab pos="1079500" algn="l"/>
              </a:tabLst>
            </a:pPr>
            <a:endParaRPr kumimoji="1" lang="en-US" altLang="ja-JP" sz="2400" dirty="0" smtClean="0"/>
          </a:p>
          <a:p>
            <a:pPr marL="1158875" lvl="0" indent="-1079500">
              <a:lnSpc>
                <a:spcPct val="120000"/>
              </a:lnSpc>
              <a:buNone/>
              <a:tabLst>
                <a:tab pos="635000" algn="l"/>
                <a:tab pos="1158875" algn="l"/>
              </a:tabLst>
            </a:pPr>
            <a:r>
              <a:rPr lang="en-US" altLang="ja-JP" sz="2400" dirty="0" smtClean="0">
                <a:ea typeface="メイリオ"/>
                <a:cs typeface="メイリオ"/>
              </a:rPr>
              <a:t>(2)	</a:t>
            </a:r>
            <a:r>
              <a:rPr kumimoji="1" lang="en-US" altLang="ja-JP" sz="2400" dirty="0" smtClean="0">
                <a:ea typeface="メイリオ"/>
                <a:cs typeface="メイリオ"/>
              </a:rPr>
              <a:t>a.</a:t>
            </a:r>
            <a:r>
              <a:rPr lang="en-US" altLang="ja-JP" sz="2400" dirty="0">
                <a:ea typeface="メイリオ"/>
                <a:cs typeface="メイリオ"/>
              </a:rPr>
              <a:t>	</a:t>
            </a:r>
            <a:r>
              <a:rPr lang="ja-JP" altLang="en-US" sz="2400" dirty="0" smtClean="0">
                <a:ea typeface="メイリオ"/>
                <a:cs typeface="メイリオ"/>
              </a:rPr>
              <a:t>なぜ</a:t>
            </a:r>
            <a:r>
              <a:rPr lang="en-US" altLang="ja-JP" sz="2400" dirty="0">
                <a:ea typeface="メイリオ"/>
                <a:cs typeface="メイリオ"/>
              </a:rPr>
              <a:t>pro</a:t>
            </a:r>
            <a:r>
              <a:rPr lang="ja-JP" altLang="en-US" sz="2400" dirty="0">
                <a:ea typeface="メイリオ"/>
                <a:cs typeface="メイリオ"/>
              </a:rPr>
              <a:t>を許容する話者と許容しない話者が存在したのか</a:t>
            </a:r>
            <a:r>
              <a:rPr lang="ja-JP" altLang="en-US" sz="2400" dirty="0" smtClean="0">
                <a:ea typeface="メイリオ"/>
                <a:cs typeface="メイリオ"/>
              </a:rPr>
              <a:t>。</a:t>
            </a:r>
            <a:endParaRPr lang="ja-JP" altLang="en-US" sz="2400" dirty="0">
              <a:ea typeface="メイリオ"/>
              <a:cs typeface="メイリオ"/>
            </a:endParaRPr>
          </a:p>
          <a:p>
            <a:pPr marL="1158875" lvl="0" indent="-1158875">
              <a:lnSpc>
                <a:spcPct val="120000"/>
              </a:lnSpc>
              <a:spcBef>
                <a:spcPts val="2424"/>
              </a:spcBef>
              <a:buNone/>
              <a:tabLst>
                <a:tab pos="635000" algn="l"/>
                <a:tab pos="1158875" algn="l"/>
              </a:tabLst>
            </a:pPr>
            <a:r>
              <a:rPr kumimoji="1" lang="en-US" altLang="ja-JP" sz="2400" dirty="0" smtClean="0">
                <a:ea typeface="メイリオ"/>
                <a:cs typeface="メイリオ"/>
              </a:rPr>
              <a:t>	b.	</a:t>
            </a:r>
            <a:r>
              <a:rPr lang="ja-JP" altLang="ja-JP" sz="2400" dirty="0">
                <a:latin typeface="メイリオ"/>
                <a:ea typeface="メイリオ"/>
                <a:cs typeface="メイリオ"/>
              </a:rPr>
              <a:t>なぜ動詞末位語順の従属節では</a:t>
            </a:r>
            <a:r>
              <a:rPr lang="en-US" altLang="ja-JP" sz="2400" dirty="0">
                <a:latin typeface="メイリオ"/>
                <a:ea typeface="メイリオ"/>
                <a:cs typeface="メイリオ"/>
              </a:rPr>
              <a:t>pro</a:t>
            </a:r>
            <a:r>
              <a:rPr lang="ja-JP" altLang="ja-JP" sz="2400" dirty="0">
                <a:latin typeface="メイリオ"/>
                <a:ea typeface="メイリオ"/>
                <a:cs typeface="メイリオ"/>
              </a:rPr>
              <a:t>が許容されなかったのか。 </a:t>
            </a:r>
            <a:endParaRPr lang="en-US" altLang="ja-JP" sz="2400" dirty="0" smtClean="0">
              <a:latin typeface="メイリオ"/>
              <a:ea typeface="メイリオ"/>
              <a:cs typeface="メイリオ"/>
            </a:endParaRPr>
          </a:p>
          <a:p>
            <a:pPr marL="1158875" lvl="0" indent="-1158875">
              <a:lnSpc>
                <a:spcPct val="120000"/>
              </a:lnSpc>
              <a:spcBef>
                <a:spcPts val="2424"/>
              </a:spcBef>
              <a:buNone/>
              <a:tabLst>
                <a:tab pos="635000" algn="l"/>
                <a:tab pos="1158875" algn="l"/>
              </a:tabLst>
            </a:pPr>
            <a:r>
              <a:rPr lang="en-US" altLang="ja-JP" sz="2400" dirty="0" smtClean="0">
                <a:ea typeface="メイリオ"/>
                <a:cs typeface="メイリオ"/>
              </a:rPr>
              <a:t>	c.	</a:t>
            </a:r>
            <a:r>
              <a:rPr lang="ja-JP" altLang="en-US" sz="2400" dirty="0" smtClean="0">
                <a:ea typeface="メイリオ"/>
                <a:cs typeface="メイリオ"/>
              </a:rPr>
              <a:t>なぜ</a:t>
            </a:r>
            <a:r>
              <a:rPr lang="en-US" altLang="ja-JP" sz="2400" dirty="0">
                <a:ea typeface="メイリオ"/>
                <a:cs typeface="メイリオ"/>
              </a:rPr>
              <a:t>pro</a:t>
            </a:r>
            <a:r>
              <a:rPr lang="ja-JP" altLang="en-US" sz="2400" dirty="0">
                <a:ea typeface="メイリオ"/>
                <a:cs typeface="メイリオ"/>
              </a:rPr>
              <a:t>の解釈は</a:t>
            </a:r>
            <a:r>
              <a:rPr lang="en-US" altLang="ja-JP" sz="2400" dirty="0">
                <a:ea typeface="メイリオ"/>
                <a:cs typeface="メイリオ"/>
              </a:rPr>
              <a:t>3</a:t>
            </a:r>
            <a:r>
              <a:rPr lang="ja-JP" altLang="en-US" sz="2400" dirty="0">
                <a:ea typeface="メイリオ"/>
                <a:cs typeface="メイリオ"/>
              </a:rPr>
              <a:t>人称</a:t>
            </a:r>
            <a:r>
              <a:rPr lang="ja-JP" altLang="en-US" sz="2400" dirty="0" smtClean="0">
                <a:ea typeface="メイリオ"/>
                <a:cs typeface="メイリオ"/>
              </a:rPr>
              <a:t>に限定</a:t>
            </a:r>
            <a:r>
              <a:rPr lang="ja-JP" altLang="en-US" sz="2400" dirty="0">
                <a:ea typeface="メイリオ"/>
                <a:cs typeface="メイリオ"/>
              </a:rPr>
              <a:t>されていたのか。</a:t>
            </a:r>
          </a:p>
          <a:p>
            <a:pPr marL="1158875" lvl="0" indent="-1158875">
              <a:lnSpc>
                <a:spcPct val="120000"/>
              </a:lnSpc>
              <a:spcBef>
                <a:spcPts val="2424"/>
              </a:spcBef>
              <a:buNone/>
              <a:tabLst>
                <a:tab pos="635000" algn="l"/>
                <a:tab pos="1254125" algn="l"/>
              </a:tabLst>
            </a:pPr>
            <a:r>
              <a:rPr kumimoji="1" lang="en-US" altLang="ja-JP" sz="2400" dirty="0" smtClean="0">
                <a:ea typeface="メイリオ"/>
                <a:cs typeface="メイリオ"/>
              </a:rPr>
              <a:t>	d.	</a:t>
            </a:r>
            <a:r>
              <a:rPr lang="ja-JP" altLang="en-US" sz="2400" dirty="0" smtClean="0">
                <a:ea typeface="メイリオ"/>
                <a:cs typeface="メイリオ"/>
              </a:rPr>
              <a:t>なぜ</a:t>
            </a:r>
            <a:r>
              <a:rPr lang="ja-JP" altLang="en-US" sz="2400" dirty="0">
                <a:ea typeface="メイリオ"/>
                <a:cs typeface="メイリオ"/>
              </a:rPr>
              <a:t>初期中英語に許容された</a:t>
            </a:r>
            <a:r>
              <a:rPr lang="en-US" altLang="ja-JP" sz="2400" dirty="0">
                <a:ea typeface="メイリオ"/>
                <a:cs typeface="メイリオ"/>
              </a:rPr>
              <a:t>pro</a:t>
            </a:r>
            <a:r>
              <a:rPr lang="ja-JP" altLang="en-US" sz="2400" dirty="0">
                <a:ea typeface="メイリオ"/>
                <a:cs typeface="メイリオ"/>
              </a:rPr>
              <a:t>は後期中英語に消失したのか</a:t>
            </a:r>
            <a:r>
              <a:rPr lang="ja-JP" altLang="en-US" sz="2400" dirty="0" smtClean="0">
                <a:ea typeface="メイリオ"/>
                <a:cs typeface="メイリオ"/>
              </a:rPr>
              <a:t>。</a:t>
            </a:r>
            <a:endParaRPr lang="ja-JP" altLang="en-US" sz="2400" dirty="0">
              <a:ea typeface="メイリオ"/>
              <a:cs typeface="メイリオ"/>
            </a:endParaRPr>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18</a:t>
            </a:fld>
            <a:endParaRPr lang="en-US" altLang="ja-JP"/>
          </a:p>
        </p:txBody>
      </p:sp>
    </p:spTree>
    <p:extLst>
      <p:ext uri="{BB962C8B-B14F-4D97-AF65-F5344CB8AC3E}">
        <p14:creationId xmlns:p14="http://schemas.microsoft.com/office/powerpoint/2010/main" val="32661259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0" dirty="0" smtClean="0">
                <a:latin typeface="ヒラギノ角ゴ Pro W6"/>
                <a:ea typeface="ヒラギノ角ゴ Pro W6"/>
                <a:cs typeface="ヒラギノ角ゴ Pro W6"/>
              </a:rPr>
              <a:t>導入</a:t>
            </a:r>
            <a:endParaRPr kumimoji="1" lang="ja-JP" altLang="en-US" b="0" dirty="0">
              <a:latin typeface="ヒラギノ角ゴ Pro W6"/>
              <a:ea typeface="ヒラギノ角ゴ Pro W6"/>
              <a:cs typeface="ヒラギノ角ゴ Pro W6"/>
            </a:endParaRPr>
          </a:p>
        </p:txBody>
      </p:sp>
      <p:sp>
        <p:nvSpPr>
          <p:cNvPr id="3" name="テキスト プレースホルダー 2"/>
          <p:cNvSpPr>
            <a:spLocks noGrp="1"/>
          </p:cNvSpPr>
          <p:nvPr>
            <p:ph type="body" idx="1"/>
          </p:nvPr>
        </p:nvSpPr>
        <p:spPr/>
        <p:txBody>
          <a:bodyPr/>
          <a:lstStyle/>
          <a:p>
            <a:r>
              <a:rPr kumimoji="1" lang="ja-JP" altLang="en-US" dirty="0" smtClean="0"/>
              <a:t>第</a:t>
            </a:r>
            <a:r>
              <a:rPr lang="en-US" altLang="ja-JP" dirty="0"/>
              <a:t>1</a:t>
            </a:r>
            <a:r>
              <a:rPr kumimoji="1" lang="ja-JP" altLang="en-US" dirty="0" smtClean="0"/>
              <a:t>節</a:t>
            </a:r>
            <a:endParaRPr kumimoji="1" lang="ja-JP" altLang="en-US" dirty="0"/>
          </a:p>
        </p:txBody>
      </p:sp>
      <p:sp>
        <p:nvSpPr>
          <p:cNvPr id="4" name="スライド番号プレースホルダー 3"/>
          <p:cNvSpPr>
            <a:spLocks noGrp="1"/>
          </p:cNvSpPr>
          <p:nvPr>
            <p:ph type="sldNum" sz="quarter" idx="12"/>
          </p:nvPr>
        </p:nvSpPr>
        <p:spPr/>
        <p:txBody>
          <a:bodyPr/>
          <a:lstStyle/>
          <a:p>
            <a:fld id="{92E3B286-A1FF-7348-8C9C-3BDD6B119ECF}" type="slidenum">
              <a:rPr lang="en-US" altLang="ja-JP" smtClean="0"/>
              <a:pPr/>
              <a:t>1</a:t>
            </a:fld>
            <a:endParaRPr lang="en-US" altLang="ja-JP"/>
          </a:p>
        </p:txBody>
      </p:sp>
    </p:spTree>
    <p:extLst>
      <p:ext uri="{BB962C8B-B14F-4D97-AF65-F5344CB8AC3E}">
        <p14:creationId xmlns:p14="http://schemas.microsoft.com/office/powerpoint/2010/main" val="19974133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2" y="4406900"/>
            <a:ext cx="7954143" cy="1362075"/>
          </a:xfrm>
        </p:spPr>
        <p:txBody>
          <a:bodyPr/>
          <a:lstStyle/>
          <a:p>
            <a:r>
              <a:rPr lang="en-US" altLang="en-US" b="0" dirty="0" smtClean="0">
                <a:latin typeface="ヒラギノ角ゴ Pro W6"/>
                <a:ea typeface="ヒラギノ角ゴ Pro W6"/>
                <a:cs typeface="ヒラギノ角ゴ Pro W6"/>
              </a:rPr>
              <a:t>古英語・初期中英語の</a:t>
            </a:r>
            <a:r>
              <a:rPr lang="ja-JP" altLang="en-US" b="0" dirty="0" smtClean="0">
                <a:latin typeface="ヒラギノ角ゴ Pro W6"/>
                <a:ea typeface="ヒラギノ角ゴ Pro W6"/>
                <a:cs typeface="ヒラギノ角ゴ Pro W6"/>
              </a:rPr>
              <a:t>形態</a:t>
            </a:r>
            <a:r>
              <a:rPr lang="en-US" altLang="en-US" b="0" dirty="0" smtClean="0">
                <a:latin typeface="ヒラギノ角ゴ Pro W6"/>
                <a:ea typeface="ヒラギノ角ゴ Pro W6"/>
                <a:cs typeface="ヒラギノ角ゴ Pro W6"/>
              </a:rPr>
              <a:t>統語論</a:t>
            </a:r>
            <a:endParaRPr kumimoji="1" lang="ja-JP" altLang="en-US" b="0" dirty="0">
              <a:latin typeface="ヒラギノ角ゴ Pro W6"/>
              <a:ea typeface="ヒラギノ角ゴ Pro W6"/>
              <a:cs typeface="ヒラギノ角ゴ Pro W6"/>
            </a:endParaRPr>
          </a:p>
        </p:txBody>
      </p:sp>
      <p:sp>
        <p:nvSpPr>
          <p:cNvPr id="3" name="テキスト プレースホルダー 2"/>
          <p:cNvSpPr>
            <a:spLocks noGrp="1"/>
          </p:cNvSpPr>
          <p:nvPr>
            <p:ph type="body" idx="1"/>
          </p:nvPr>
        </p:nvSpPr>
        <p:spPr/>
        <p:txBody>
          <a:bodyPr/>
          <a:lstStyle/>
          <a:p>
            <a:r>
              <a:rPr kumimoji="1" lang="ja-JP" altLang="en-US" dirty="0" smtClean="0"/>
              <a:t>第</a:t>
            </a:r>
            <a:r>
              <a:rPr kumimoji="1" lang="en-US" altLang="ja-JP" dirty="0" smtClean="0"/>
              <a:t>3</a:t>
            </a:r>
            <a:r>
              <a:rPr kumimoji="1" lang="ja-JP" altLang="en-US" dirty="0" smtClean="0"/>
              <a:t>節</a:t>
            </a:r>
            <a:endParaRPr kumimoji="1" lang="ja-JP" altLang="en-US" dirty="0"/>
          </a:p>
        </p:txBody>
      </p:sp>
      <p:sp>
        <p:nvSpPr>
          <p:cNvPr id="4" name="スライド番号プレースホルダー 3"/>
          <p:cNvSpPr>
            <a:spLocks noGrp="1"/>
          </p:cNvSpPr>
          <p:nvPr>
            <p:ph type="sldNum" sz="quarter" idx="12"/>
          </p:nvPr>
        </p:nvSpPr>
        <p:spPr/>
        <p:txBody>
          <a:bodyPr/>
          <a:lstStyle/>
          <a:p>
            <a:fld id="{92E3B286-A1FF-7348-8C9C-3BDD6B119ECF}" type="slidenum">
              <a:rPr lang="en-US" altLang="ja-JP" smtClean="0"/>
              <a:pPr/>
              <a:t>19</a:t>
            </a:fld>
            <a:endParaRPr lang="en-US" altLang="ja-JP"/>
          </a:p>
        </p:txBody>
      </p:sp>
    </p:spTree>
    <p:extLst>
      <p:ext uri="{BB962C8B-B14F-4D97-AF65-F5344CB8AC3E}">
        <p14:creationId xmlns:p14="http://schemas.microsoft.com/office/powerpoint/2010/main" val="914782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ヒラギノ角ゴ Pro W6"/>
                <a:ea typeface="ヒラギノ角ゴ Pro W6"/>
                <a:cs typeface="ヒラギノ角ゴ Pro W6"/>
              </a:rPr>
              <a:t>基本句構造</a:t>
            </a:r>
            <a:r>
              <a:rPr kumimoji="1" lang="en-US" altLang="ja-JP" dirty="0" smtClean="0">
                <a:latin typeface="ヒラギノ角ゴ Pro W6"/>
                <a:ea typeface="ヒラギノ角ゴ Pro W6"/>
                <a:cs typeface="ヒラギノ角ゴ Pro W6"/>
              </a:rPr>
              <a:t> (</a:t>
            </a:r>
            <a:r>
              <a:rPr kumimoji="1" lang="en-US" altLang="ja-JP" dirty="0" err="1" smtClean="0">
                <a:latin typeface="ヒラギノ角ゴ Pro W6"/>
                <a:ea typeface="ヒラギノ角ゴ Pro W6"/>
                <a:cs typeface="ヒラギノ角ゴ Pro W6"/>
              </a:rPr>
              <a:t>Rizzi</a:t>
            </a:r>
            <a:r>
              <a:rPr kumimoji="1" lang="en-US" altLang="ja-JP" dirty="0" smtClean="0">
                <a:latin typeface="ヒラギノ角ゴ Pro W6"/>
                <a:ea typeface="ヒラギノ角ゴ Pro W6"/>
                <a:cs typeface="ヒラギノ角ゴ Pro W6"/>
              </a:rPr>
              <a:t> 1997, </a:t>
            </a:r>
            <a:r>
              <a:rPr kumimoji="1" lang="en-US" altLang="ja-JP" dirty="0" err="1" smtClean="0">
                <a:latin typeface="ヒラギノ角ゴ Pro W6"/>
                <a:ea typeface="ヒラギノ角ゴ Pro W6"/>
                <a:cs typeface="ヒラギノ角ゴ Pro W6"/>
              </a:rPr>
              <a:t>Nawata</a:t>
            </a:r>
            <a:r>
              <a:rPr kumimoji="1" lang="en-US" altLang="ja-JP" dirty="0" smtClean="0">
                <a:latin typeface="ヒラギノ角ゴ Pro W6"/>
                <a:ea typeface="ヒラギノ角ゴ Pro W6"/>
                <a:cs typeface="ヒラギノ角ゴ Pro W6"/>
              </a:rPr>
              <a:t> 2009, 2011)</a:t>
            </a:r>
            <a:endParaRPr kumimoji="1" lang="ja-JP" altLang="en-US" dirty="0">
              <a:latin typeface="ヒラギノ角ゴ Pro W6"/>
              <a:ea typeface="ヒラギノ角ゴ Pro W6"/>
              <a:cs typeface="ヒラギノ角ゴ Pro W6"/>
            </a:endParaRPr>
          </a:p>
        </p:txBody>
      </p:sp>
      <p:sp>
        <p:nvSpPr>
          <p:cNvPr id="3" name="スライド番号プレースホルダー 2"/>
          <p:cNvSpPr>
            <a:spLocks noGrp="1"/>
          </p:cNvSpPr>
          <p:nvPr>
            <p:ph type="sldNum" sz="quarter" idx="12"/>
          </p:nvPr>
        </p:nvSpPr>
        <p:spPr/>
        <p:txBody>
          <a:bodyPr/>
          <a:lstStyle/>
          <a:p>
            <a:fld id="{969C9742-8686-AE41-AE6B-253DE1A0AC4E}" type="slidenum">
              <a:rPr lang="en-US" altLang="ja-JP" smtClean="0"/>
              <a:pPr/>
              <a:t>20</a:t>
            </a:fld>
            <a:endParaRPr lang="en-US" altLang="ja-JP"/>
          </a:p>
        </p:txBody>
      </p:sp>
      <p:grpSp>
        <p:nvGrpSpPr>
          <p:cNvPr id="43" name="図形グループ 42"/>
          <p:cNvGrpSpPr/>
          <p:nvPr/>
        </p:nvGrpSpPr>
        <p:grpSpPr>
          <a:xfrm>
            <a:off x="5465564" y="4653136"/>
            <a:ext cx="1296144" cy="432048"/>
            <a:chOff x="1259632" y="1412776"/>
            <a:chExt cx="1296144" cy="432048"/>
          </a:xfrm>
        </p:grpSpPr>
        <p:cxnSp>
          <p:nvCxnSpPr>
            <p:cNvPr id="44" name="直線コネクタ 43"/>
            <p:cNvCxnSpPr/>
            <p:nvPr/>
          </p:nvCxnSpPr>
          <p:spPr>
            <a:xfrm flipH="1">
              <a:off x="1259632" y="1412776"/>
              <a:ext cx="432048" cy="21602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45" name="直線コネクタ 44"/>
            <p:cNvCxnSpPr/>
            <p:nvPr/>
          </p:nvCxnSpPr>
          <p:spPr>
            <a:xfrm flipH="1">
              <a:off x="1650460" y="1628800"/>
              <a:ext cx="432048" cy="21602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46" name="直線コネクタ 45"/>
            <p:cNvCxnSpPr/>
            <p:nvPr/>
          </p:nvCxnSpPr>
          <p:spPr>
            <a:xfrm>
              <a:off x="1676286" y="1412776"/>
              <a:ext cx="879490" cy="432048"/>
            </a:xfrm>
            <a:prstGeom prst="line">
              <a:avLst/>
            </a:prstGeom>
            <a:effectLst/>
          </p:spPr>
          <p:style>
            <a:lnRef idx="3">
              <a:schemeClr val="accent4"/>
            </a:lnRef>
            <a:fillRef idx="0">
              <a:schemeClr val="accent4"/>
            </a:fillRef>
            <a:effectRef idx="2">
              <a:schemeClr val="accent4"/>
            </a:effectRef>
            <a:fontRef idx="minor">
              <a:schemeClr val="tx1"/>
            </a:fontRef>
          </p:style>
        </p:cxnSp>
      </p:grpSp>
      <p:grpSp>
        <p:nvGrpSpPr>
          <p:cNvPr id="30" name="図形グループ 29"/>
          <p:cNvGrpSpPr/>
          <p:nvPr/>
        </p:nvGrpSpPr>
        <p:grpSpPr>
          <a:xfrm>
            <a:off x="1001068" y="1412776"/>
            <a:ext cx="1296144" cy="432048"/>
            <a:chOff x="1259632" y="1412776"/>
            <a:chExt cx="1296144" cy="432048"/>
          </a:xfrm>
        </p:grpSpPr>
        <p:cxnSp>
          <p:nvCxnSpPr>
            <p:cNvPr id="5" name="直線コネクタ 4"/>
            <p:cNvCxnSpPr/>
            <p:nvPr/>
          </p:nvCxnSpPr>
          <p:spPr>
            <a:xfrm flipH="1">
              <a:off x="1259632" y="1412776"/>
              <a:ext cx="432048" cy="21602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27" name="直線コネクタ 26"/>
            <p:cNvCxnSpPr/>
            <p:nvPr/>
          </p:nvCxnSpPr>
          <p:spPr>
            <a:xfrm flipH="1">
              <a:off x="1650460" y="1628800"/>
              <a:ext cx="432048" cy="21602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28" name="直線コネクタ 27"/>
            <p:cNvCxnSpPr/>
            <p:nvPr/>
          </p:nvCxnSpPr>
          <p:spPr>
            <a:xfrm>
              <a:off x="1676286" y="1412776"/>
              <a:ext cx="879490" cy="432048"/>
            </a:xfrm>
            <a:prstGeom prst="line">
              <a:avLst/>
            </a:prstGeom>
            <a:effectLst/>
          </p:spPr>
          <p:style>
            <a:lnRef idx="3">
              <a:schemeClr val="accent4"/>
            </a:lnRef>
            <a:fillRef idx="0">
              <a:schemeClr val="accent4"/>
            </a:fillRef>
            <a:effectRef idx="2">
              <a:schemeClr val="accent4"/>
            </a:effectRef>
            <a:fontRef idx="minor">
              <a:schemeClr val="tx1"/>
            </a:fontRef>
          </p:style>
        </p:cxnSp>
      </p:grpSp>
      <p:grpSp>
        <p:nvGrpSpPr>
          <p:cNvPr id="31" name="図形グループ 30"/>
          <p:cNvGrpSpPr/>
          <p:nvPr/>
        </p:nvGrpSpPr>
        <p:grpSpPr>
          <a:xfrm>
            <a:off x="2081188" y="2204864"/>
            <a:ext cx="1296144" cy="432048"/>
            <a:chOff x="1259632" y="1412776"/>
            <a:chExt cx="1296144" cy="432048"/>
          </a:xfrm>
        </p:grpSpPr>
        <p:cxnSp>
          <p:nvCxnSpPr>
            <p:cNvPr id="32" name="直線コネクタ 31"/>
            <p:cNvCxnSpPr/>
            <p:nvPr/>
          </p:nvCxnSpPr>
          <p:spPr>
            <a:xfrm flipH="1">
              <a:off x="1259632" y="1412776"/>
              <a:ext cx="432048" cy="21602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33" name="直線コネクタ 32"/>
            <p:cNvCxnSpPr/>
            <p:nvPr/>
          </p:nvCxnSpPr>
          <p:spPr>
            <a:xfrm flipH="1">
              <a:off x="1650460" y="1628800"/>
              <a:ext cx="432048" cy="21602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34" name="直線コネクタ 33"/>
            <p:cNvCxnSpPr/>
            <p:nvPr/>
          </p:nvCxnSpPr>
          <p:spPr>
            <a:xfrm>
              <a:off x="1676286" y="1412776"/>
              <a:ext cx="879490" cy="432048"/>
            </a:xfrm>
            <a:prstGeom prst="line">
              <a:avLst/>
            </a:prstGeom>
            <a:effectLst/>
          </p:spPr>
          <p:style>
            <a:lnRef idx="3">
              <a:schemeClr val="accent4"/>
            </a:lnRef>
            <a:fillRef idx="0">
              <a:schemeClr val="accent4"/>
            </a:fillRef>
            <a:effectRef idx="2">
              <a:schemeClr val="accent4"/>
            </a:effectRef>
            <a:fontRef idx="minor">
              <a:schemeClr val="tx1"/>
            </a:fontRef>
          </p:style>
        </p:cxnSp>
      </p:grpSp>
      <p:grpSp>
        <p:nvGrpSpPr>
          <p:cNvPr id="35" name="図形グループ 34"/>
          <p:cNvGrpSpPr/>
          <p:nvPr/>
        </p:nvGrpSpPr>
        <p:grpSpPr>
          <a:xfrm>
            <a:off x="3161308" y="2996952"/>
            <a:ext cx="1296144" cy="432048"/>
            <a:chOff x="1259632" y="1412776"/>
            <a:chExt cx="1296144" cy="432048"/>
          </a:xfrm>
        </p:grpSpPr>
        <p:cxnSp>
          <p:nvCxnSpPr>
            <p:cNvPr id="36" name="直線コネクタ 35"/>
            <p:cNvCxnSpPr/>
            <p:nvPr/>
          </p:nvCxnSpPr>
          <p:spPr>
            <a:xfrm flipH="1">
              <a:off x="1259632" y="1412776"/>
              <a:ext cx="432048" cy="21602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37" name="直線コネクタ 36"/>
            <p:cNvCxnSpPr/>
            <p:nvPr/>
          </p:nvCxnSpPr>
          <p:spPr>
            <a:xfrm flipH="1">
              <a:off x="1650460" y="1628800"/>
              <a:ext cx="432048" cy="21602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38" name="直線コネクタ 37"/>
            <p:cNvCxnSpPr/>
            <p:nvPr/>
          </p:nvCxnSpPr>
          <p:spPr>
            <a:xfrm>
              <a:off x="1676286" y="1412776"/>
              <a:ext cx="879490" cy="432048"/>
            </a:xfrm>
            <a:prstGeom prst="line">
              <a:avLst/>
            </a:prstGeom>
            <a:effectLst/>
          </p:spPr>
          <p:style>
            <a:lnRef idx="3">
              <a:schemeClr val="accent4"/>
            </a:lnRef>
            <a:fillRef idx="0">
              <a:schemeClr val="accent4"/>
            </a:fillRef>
            <a:effectRef idx="2">
              <a:schemeClr val="accent4"/>
            </a:effectRef>
            <a:fontRef idx="minor">
              <a:schemeClr val="tx1"/>
            </a:fontRef>
          </p:style>
        </p:cxnSp>
      </p:grpSp>
      <p:grpSp>
        <p:nvGrpSpPr>
          <p:cNvPr id="39" name="図形グループ 38"/>
          <p:cNvGrpSpPr/>
          <p:nvPr/>
        </p:nvGrpSpPr>
        <p:grpSpPr>
          <a:xfrm>
            <a:off x="4313436" y="3807169"/>
            <a:ext cx="1296144" cy="432048"/>
            <a:chOff x="1259632" y="1412776"/>
            <a:chExt cx="1296144" cy="432048"/>
          </a:xfrm>
        </p:grpSpPr>
        <p:cxnSp>
          <p:nvCxnSpPr>
            <p:cNvPr id="40" name="直線コネクタ 39"/>
            <p:cNvCxnSpPr/>
            <p:nvPr/>
          </p:nvCxnSpPr>
          <p:spPr>
            <a:xfrm flipH="1">
              <a:off x="1259632" y="1412776"/>
              <a:ext cx="432048" cy="21602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41" name="直線コネクタ 40"/>
            <p:cNvCxnSpPr/>
            <p:nvPr/>
          </p:nvCxnSpPr>
          <p:spPr>
            <a:xfrm flipH="1">
              <a:off x="1650460" y="1628800"/>
              <a:ext cx="432048" cy="21602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42" name="直線コネクタ 41"/>
            <p:cNvCxnSpPr/>
            <p:nvPr/>
          </p:nvCxnSpPr>
          <p:spPr>
            <a:xfrm>
              <a:off x="1676286" y="1412776"/>
              <a:ext cx="879490" cy="432048"/>
            </a:xfrm>
            <a:prstGeom prst="line">
              <a:avLst/>
            </a:prstGeom>
            <a:effectLst/>
          </p:spPr>
          <p:style>
            <a:lnRef idx="3">
              <a:schemeClr val="accent4"/>
            </a:lnRef>
            <a:fillRef idx="0">
              <a:schemeClr val="accent4"/>
            </a:fillRef>
            <a:effectRef idx="2">
              <a:schemeClr val="accent4"/>
            </a:effectRef>
            <a:fontRef idx="minor">
              <a:schemeClr val="tx1"/>
            </a:fontRef>
          </p:style>
        </p:cxnSp>
      </p:grpSp>
      <p:grpSp>
        <p:nvGrpSpPr>
          <p:cNvPr id="47" name="図形グループ 46"/>
          <p:cNvGrpSpPr/>
          <p:nvPr/>
        </p:nvGrpSpPr>
        <p:grpSpPr>
          <a:xfrm>
            <a:off x="6689700" y="5589240"/>
            <a:ext cx="1296144" cy="432048"/>
            <a:chOff x="1259632" y="1412776"/>
            <a:chExt cx="1296144" cy="432048"/>
          </a:xfrm>
        </p:grpSpPr>
        <p:cxnSp>
          <p:nvCxnSpPr>
            <p:cNvPr id="48" name="直線コネクタ 47"/>
            <p:cNvCxnSpPr/>
            <p:nvPr/>
          </p:nvCxnSpPr>
          <p:spPr>
            <a:xfrm flipH="1">
              <a:off x="1259632" y="1412776"/>
              <a:ext cx="432048" cy="21602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49" name="直線コネクタ 48"/>
            <p:cNvCxnSpPr/>
            <p:nvPr/>
          </p:nvCxnSpPr>
          <p:spPr>
            <a:xfrm flipH="1">
              <a:off x="1650460" y="1628800"/>
              <a:ext cx="432048" cy="21602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50" name="直線コネクタ 49"/>
            <p:cNvCxnSpPr/>
            <p:nvPr/>
          </p:nvCxnSpPr>
          <p:spPr>
            <a:xfrm>
              <a:off x="1676286" y="1412776"/>
              <a:ext cx="879490" cy="432048"/>
            </a:xfrm>
            <a:prstGeom prst="line">
              <a:avLst/>
            </a:prstGeom>
            <a:effectLst/>
          </p:spPr>
          <p:style>
            <a:lnRef idx="3">
              <a:schemeClr val="accent4"/>
            </a:lnRef>
            <a:fillRef idx="0">
              <a:schemeClr val="accent4"/>
            </a:fillRef>
            <a:effectRef idx="2">
              <a:schemeClr val="accent4"/>
            </a:effectRef>
            <a:fontRef idx="minor">
              <a:schemeClr val="tx1"/>
            </a:fontRef>
          </p:style>
        </p:cxnSp>
      </p:grpSp>
      <p:sp>
        <p:nvSpPr>
          <p:cNvPr id="51" name="テキスト ボックス 50"/>
          <p:cNvSpPr txBox="1"/>
          <p:nvPr/>
        </p:nvSpPr>
        <p:spPr>
          <a:xfrm>
            <a:off x="1001068" y="980728"/>
            <a:ext cx="936104" cy="369332"/>
          </a:xfrm>
          <a:prstGeom prst="rect">
            <a:avLst/>
          </a:prstGeom>
          <a:noFill/>
        </p:spPr>
        <p:txBody>
          <a:bodyPr wrap="square" rtlCol="0">
            <a:spAutoFit/>
          </a:bodyPr>
          <a:lstStyle/>
          <a:p>
            <a:r>
              <a:rPr kumimoji="1" lang="en-US" altLang="ja-JP" dirty="0" err="1" smtClean="0"/>
              <a:t>ForceP</a:t>
            </a:r>
            <a:endParaRPr kumimoji="1" lang="ja-JP" altLang="en-US" dirty="0"/>
          </a:p>
        </p:txBody>
      </p:sp>
      <p:sp>
        <p:nvSpPr>
          <p:cNvPr id="52" name="テキスト ボックス 51"/>
          <p:cNvSpPr txBox="1"/>
          <p:nvPr/>
        </p:nvSpPr>
        <p:spPr>
          <a:xfrm>
            <a:off x="1019197" y="1811301"/>
            <a:ext cx="792088" cy="369332"/>
          </a:xfrm>
          <a:prstGeom prst="rect">
            <a:avLst/>
          </a:prstGeom>
          <a:noFill/>
        </p:spPr>
        <p:txBody>
          <a:bodyPr wrap="square" rtlCol="0">
            <a:spAutoFit/>
          </a:bodyPr>
          <a:lstStyle/>
          <a:p>
            <a:r>
              <a:rPr kumimoji="1" lang="en-US" altLang="ja-JP" dirty="0" smtClean="0"/>
              <a:t>Force</a:t>
            </a:r>
            <a:endParaRPr kumimoji="1" lang="ja-JP" altLang="en-US" dirty="0"/>
          </a:p>
        </p:txBody>
      </p:sp>
      <p:sp>
        <p:nvSpPr>
          <p:cNvPr id="53" name="テキスト ボックス 52"/>
          <p:cNvSpPr txBox="1"/>
          <p:nvPr/>
        </p:nvSpPr>
        <p:spPr>
          <a:xfrm>
            <a:off x="1937172" y="1844824"/>
            <a:ext cx="936104" cy="369332"/>
          </a:xfrm>
          <a:prstGeom prst="rect">
            <a:avLst/>
          </a:prstGeom>
          <a:noFill/>
        </p:spPr>
        <p:txBody>
          <a:bodyPr wrap="square" rtlCol="0">
            <a:spAutoFit/>
          </a:bodyPr>
          <a:lstStyle/>
          <a:p>
            <a:r>
              <a:rPr lang="en-US" altLang="ja-JP" dirty="0" smtClean="0"/>
              <a:t>   </a:t>
            </a:r>
            <a:r>
              <a:rPr lang="en-US" altLang="ja-JP" dirty="0" err="1" smtClean="0"/>
              <a:t>Top</a:t>
            </a:r>
            <a:r>
              <a:rPr kumimoji="1" lang="en-US" altLang="ja-JP" dirty="0" err="1" smtClean="0"/>
              <a:t>P</a:t>
            </a:r>
            <a:endParaRPr kumimoji="1" lang="ja-JP" altLang="en-US" dirty="0"/>
          </a:p>
        </p:txBody>
      </p:sp>
      <p:sp>
        <p:nvSpPr>
          <p:cNvPr id="54" name="テキスト ボックス 53"/>
          <p:cNvSpPr txBox="1"/>
          <p:nvPr/>
        </p:nvSpPr>
        <p:spPr>
          <a:xfrm>
            <a:off x="2009180" y="2636912"/>
            <a:ext cx="936104" cy="369332"/>
          </a:xfrm>
          <a:prstGeom prst="rect">
            <a:avLst/>
          </a:prstGeom>
          <a:noFill/>
        </p:spPr>
        <p:txBody>
          <a:bodyPr wrap="square" rtlCol="0">
            <a:spAutoFit/>
          </a:bodyPr>
          <a:lstStyle/>
          <a:p>
            <a:r>
              <a:rPr lang="en-US" altLang="ja-JP" dirty="0" smtClean="0"/>
              <a:t>   Top</a:t>
            </a:r>
            <a:endParaRPr kumimoji="1" lang="ja-JP" altLang="en-US" dirty="0"/>
          </a:p>
        </p:txBody>
      </p:sp>
      <p:sp>
        <p:nvSpPr>
          <p:cNvPr id="55" name="テキスト ボックス 54"/>
          <p:cNvSpPr txBox="1"/>
          <p:nvPr/>
        </p:nvSpPr>
        <p:spPr>
          <a:xfrm>
            <a:off x="3017292" y="2636912"/>
            <a:ext cx="936104" cy="369332"/>
          </a:xfrm>
          <a:prstGeom prst="rect">
            <a:avLst/>
          </a:prstGeom>
          <a:noFill/>
        </p:spPr>
        <p:txBody>
          <a:bodyPr wrap="square" rtlCol="0">
            <a:spAutoFit/>
          </a:bodyPr>
          <a:lstStyle/>
          <a:p>
            <a:r>
              <a:rPr lang="en-US" altLang="ja-JP" dirty="0" smtClean="0"/>
              <a:t>   </a:t>
            </a:r>
            <a:r>
              <a:rPr lang="en-US" altLang="ja-JP" dirty="0" err="1" smtClean="0"/>
              <a:t>Foc</a:t>
            </a:r>
            <a:r>
              <a:rPr kumimoji="1" lang="en-US" altLang="ja-JP" dirty="0" err="1" smtClean="0"/>
              <a:t>P</a:t>
            </a:r>
            <a:endParaRPr kumimoji="1" lang="ja-JP" altLang="en-US" dirty="0"/>
          </a:p>
        </p:txBody>
      </p:sp>
      <p:sp>
        <p:nvSpPr>
          <p:cNvPr id="56" name="テキスト ボックス 55"/>
          <p:cNvSpPr txBox="1"/>
          <p:nvPr/>
        </p:nvSpPr>
        <p:spPr>
          <a:xfrm>
            <a:off x="3089300" y="3501008"/>
            <a:ext cx="936104" cy="369332"/>
          </a:xfrm>
          <a:prstGeom prst="rect">
            <a:avLst/>
          </a:prstGeom>
          <a:noFill/>
        </p:spPr>
        <p:txBody>
          <a:bodyPr wrap="square" rtlCol="0">
            <a:spAutoFit/>
          </a:bodyPr>
          <a:lstStyle/>
          <a:p>
            <a:r>
              <a:rPr lang="en-US" altLang="ja-JP" dirty="0" smtClean="0"/>
              <a:t>   </a:t>
            </a:r>
            <a:r>
              <a:rPr lang="en-US" altLang="ja-JP" dirty="0" err="1" smtClean="0"/>
              <a:t>Foc</a:t>
            </a:r>
            <a:endParaRPr kumimoji="1" lang="ja-JP" altLang="en-US" dirty="0"/>
          </a:p>
        </p:txBody>
      </p:sp>
      <p:sp>
        <p:nvSpPr>
          <p:cNvPr id="57" name="テキスト ボックス 56"/>
          <p:cNvSpPr txBox="1"/>
          <p:nvPr/>
        </p:nvSpPr>
        <p:spPr>
          <a:xfrm>
            <a:off x="4169420" y="3439432"/>
            <a:ext cx="1008112" cy="369332"/>
          </a:xfrm>
          <a:prstGeom prst="rect">
            <a:avLst/>
          </a:prstGeom>
          <a:noFill/>
        </p:spPr>
        <p:txBody>
          <a:bodyPr wrap="square" rtlCol="0">
            <a:spAutoFit/>
          </a:bodyPr>
          <a:lstStyle/>
          <a:p>
            <a:r>
              <a:rPr lang="en-US" altLang="ja-JP" dirty="0" smtClean="0"/>
              <a:t>    </a:t>
            </a:r>
            <a:r>
              <a:rPr lang="en-US" altLang="ja-JP" dirty="0" err="1" smtClean="0"/>
              <a:t>TopP</a:t>
            </a:r>
            <a:endParaRPr kumimoji="1" lang="ja-JP" altLang="en-US" dirty="0"/>
          </a:p>
        </p:txBody>
      </p:sp>
      <p:sp>
        <p:nvSpPr>
          <p:cNvPr id="58" name="テキスト ボックス 57"/>
          <p:cNvSpPr txBox="1"/>
          <p:nvPr/>
        </p:nvSpPr>
        <p:spPr>
          <a:xfrm>
            <a:off x="5321548" y="4293096"/>
            <a:ext cx="936104" cy="369332"/>
          </a:xfrm>
          <a:prstGeom prst="rect">
            <a:avLst/>
          </a:prstGeom>
          <a:noFill/>
        </p:spPr>
        <p:txBody>
          <a:bodyPr wrap="square" rtlCol="0">
            <a:spAutoFit/>
          </a:bodyPr>
          <a:lstStyle/>
          <a:p>
            <a:r>
              <a:rPr lang="en-US" altLang="ja-JP" dirty="0" smtClean="0"/>
              <a:t>    </a:t>
            </a:r>
            <a:r>
              <a:rPr lang="en-US" altLang="ja-JP" dirty="0" err="1" smtClean="0"/>
              <a:t>FinP</a:t>
            </a:r>
            <a:endParaRPr kumimoji="1" lang="ja-JP" altLang="en-US" dirty="0"/>
          </a:p>
        </p:txBody>
      </p:sp>
      <p:sp>
        <p:nvSpPr>
          <p:cNvPr id="59" name="テキスト ボックス 58"/>
          <p:cNvSpPr txBox="1"/>
          <p:nvPr/>
        </p:nvSpPr>
        <p:spPr>
          <a:xfrm>
            <a:off x="3960763" y="4324846"/>
            <a:ext cx="1224136" cy="369332"/>
          </a:xfrm>
          <a:prstGeom prst="rect">
            <a:avLst/>
          </a:prstGeom>
          <a:noFill/>
        </p:spPr>
        <p:txBody>
          <a:bodyPr wrap="square" rtlCol="0">
            <a:spAutoFit/>
          </a:bodyPr>
          <a:lstStyle/>
          <a:p>
            <a:r>
              <a:rPr lang="en-US" altLang="ja-JP" dirty="0" smtClean="0"/>
              <a:t>   </a:t>
            </a:r>
            <a:r>
              <a:rPr lang="en-US" altLang="ja-JP" dirty="0" smtClean="0">
                <a:solidFill>
                  <a:srgbClr val="FF0000"/>
                </a:solidFill>
              </a:rPr>
              <a:t>Top-</a:t>
            </a:r>
            <a:r>
              <a:rPr lang="en-US" altLang="ja-JP" dirty="0" err="1" smtClean="0">
                <a:solidFill>
                  <a:srgbClr val="FF0000"/>
                </a:solidFill>
              </a:rPr>
              <a:t>Vf</a:t>
            </a:r>
            <a:endParaRPr kumimoji="1" lang="ja-JP" altLang="en-US" dirty="0">
              <a:solidFill>
                <a:srgbClr val="FF0000"/>
              </a:solidFill>
            </a:endParaRPr>
          </a:p>
        </p:txBody>
      </p:sp>
      <p:sp>
        <p:nvSpPr>
          <p:cNvPr id="60" name="テキスト ボックス 59"/>
          <p:cNvSpPr txBox="1"/>
          <p:nvPr/>
        </p:nvSpPr>
        <p:spPr>
          <a:xfrm>
            <a:off x="5290939" y="5157192"/>
            <a:ext cx="792088" cy="369332"/>
          </a:xfrm>
          <a:prstGeom prst="rect">
            <a:avLst/>
          </a:prstGeom>
          <a:noFill/>
        </p:spPr>
        <p:txBody>
          <a:bodyPr wrap="square" rtlCol="0">
            <a:spAutoFit/>
          </a:bodyPr>
          <a:lstStyle/>
          <a:p>
            <a:r>
              <a:rPr lang="en-US" altLang="ja-JP" dirty="0" smtClean="0">
                <a:solidFill>
                  <a:srgbClr val="FF0000"/>
                </a:solidFill>
              </a:rPr>
              <a:t>Fin-</a:t>
            </a:r>
            <a:r>
              <a:rPr lang="en-US" altLang="ja-JP" dirty="0" err="1" smtClean="0">
                <a:solidFill>
                  <a:srgbClr val="FF0000"/>
                </a:solidFill>
              </a:rPr>
              <a:t>Vf</a:t>
            </a:r>
            <a:endParaRPr kumimoji="1" lang="ja-JP" altLang="en-US" dirty="0">
              <a:solidFill>
                <a:srgbClr val="FF0000"/>
              </a:solidFill>
            </a:endParaRPr>
          </a:p>
        </p:txBody>
      </p:sp>
      <p:sp>
        <p:nvSpPr>
          <p:cNvPr id="61" name="テキスト ボックス 60"/>
          <p:cNvSpPr txBox="1"/>
          <p:nvPr/>
        </p:nvSpPr>
        <p:spPr>
          <a:xfrm>
            <a:off x="6441926" y="5141317"/>
            <a:ext cx="936104" cy="369332"/>
          </a:xfrm>
          <a:prstGeom prst="rect">
            <a:avLst/>
          </a:prstGeom>
          <a:noFill/>
        </p:spPr>
        <p:txBody>
          <a:bodyPr wrap="square" rtlCol="0">
            <a:spAutoFit/>
          </a:bodyPr>
          <a:lstStyle/>
          <a:p>
            <a:r>
              <a:rPr lang="en-US" altLang="ja-JP" dirty="0" smtClean="0"/>
              <a:t>      T</a:t>
            </a:r>
            <a:r>
              <a:rPr kumimoji="1" lang="en-US" altLang="ja-JP" dirty="0" smtClean="0"/>
              <a:t>P</a:t>
            </a:r>
            <a:endParaRPr kumimoji="1" lang="ja-JP" altLang="en-US" dirty="0"/>
          </a:p>
        </p:txBody>
      </p:sp>
      <p:sp>
        <p:nvSpPr>
          <p:cNvPr id="62" name="テキスト ボックス 61"/>
          <p:cNvSpPr txBox="1"/>
          <p:nvPr/>
        </p:nvSpPr>
        <p:spPr>
          <a:xfrm>
            <a:off x="6689700" y="6093296"/>
            <a:ext cx="792088" cy="369332"/>
          </a:xfrm>
          <a:prstGeom prst="rect">
            <a:avLst/>
          </a:prstGeom>
          <a:noFill/>
        </p:spPr>
        <p:txBody>
          <a:bodyPr wrap="square" rtlCol="0">
            <a:spAutoFit/>
          </a:bodyPr>
          <a:lstStyle/>
          <a:p>
            <a:r>
              <a:rPr lang="en-US" altLang="ja-JP" dirty="0" smtClean="0"/>
              <a:t>    T</a:t>
            </a:r>
            <a:endParaRPr kumimoji="1" lang="ja-JP" altLang="en-US" dirty="0"/>
          </a:p>
        </p:txBody>
      </p:sp>
      <p:sp>
        <p:nvSpPr>
          <p:cNvPr id="63" name="テキスト ボックス 62"/>
          <p:cNvSpPr txBox="1"/>
          <p:nvPr/>
        </p:nvSpPr>
        <p:spPr>
          <a:xfrm>
            <a:off x="7553796" y="6093296"/>
            <a:ext cx="792088" cy="369332"/>
          </a:xfrm>
          <a:prstGeom prst="rect">
            <a:avLst/>
          </a:prstGeom>
          <a:noFill/>
        </p:spPr>
        <p:txBody>
          <a:bodyPr wrap="square" rtlCol="0">
            <a:spAutoFit/>
          </a:bodyPr>
          <a:lstStyle/>
          <a:p>
            <a:r>
              <a:rPr lang="en-US" altLang="ja-JP" dirty="0" smtClean="0"/>
              <a:t>    </a:t>
            </a:r>
            <a:r>
              <a:rPr lang="en-US" altLang="ja-JP" dirty="0" err="1" smtClean="0"/>
              <a:t>vP</a:t>
            </a:r>
            <a:endParaRPr kumimoji="1" lang="ja-JP" altLang="en-US" dirty="0"/>
          </a:p>
        </p:txBody>
      </p:sp>
      <p:sp>
        <p:nvSpPr>
          <p:cNvPr id="4" name="テキスト ボックス 3"/>
          <p:cNvSpPr txBox="1"/>
          <p:nvPr/>
        </p:nvSpPr>
        <p:spPr>
          <a:xfrm>
            <a:off x="1080443" y="2348880"/>
            <a:ext cx="1172805" cy="369332"/>
          </a:xfrm>
          <a:prstGeom prst="rect">
            <a:avLst/>
          </a:prstGeom>
          <a:noFill/>
        </p:spPr>
        <p:txBody>
          <a:bodyPr wrap="none" rtlCol="0">
            <a:spAutoFit/>
          </a:bodyPr>
          <a:lstStyle/>
          <a:p>
            <a:r>
              <a:rPr lang="en-US" altLang="ja-JP" dirty="0">
                <a:solidFill>
                  <a:srgbClr val="FF0000"/>
                </a:solidFill>
              </a:rPr>
              <a:t>h</a:t>
            </a:r>
            <a:r>
              <a:rPr kumimoji="1" lang="en-US" altLang="ja-JP" dirty="0" smtClean="0">
                <a:solidFill>
                  <a:srgbClr val="FF0000"/>
                </a:solidFill>
              </a:rPr>
              <a:t>igh topic</a:t>
            </a:r>
            <a:endParaRPr kumimoji="1" lang="ja-JP" altLang="en-US" dirty="0">
              <a:solidFill>
                <a:srgbClr val="FF0000"/>
              </a:solidFill>
            </a:endParaRPr>
          </a:p>
        </p:txBody>
      </p:sp>
      <p:sp>
        <p:nvSpPr>
          <p:cNvPr id="64" name="テキスト ボックス 63"/>
          <p:cNvSpPr txBox="1"/>
          <p:nvPr/>
        </p:nvSpPr>
        <p:spPr>
          <a:xfrm>
            <a:off x="2585244" y="3933056"/>
            <a:ext cx="2233735" cy="369332"/>
          </a:xfrm>
          <a:prstGeom prst="rect">
            <a:avLst/>
          </a:prstGeom>
          <a:noFill/>
        </p:spPr>
        <p:txBody>
          <a:bodyPr wrap="square" rtlCol="0">
            <a:spAutoFit/>
          </a:bodyPr>
          <a:lstStyle/>
          <a:p>
            <a:r>
              <a:rPr lang="en-US" altLang="ja-JP" dirty="0">
                <a:solidFill>
                  <a:srgbClr val="FF0000"/>
                </a:solidFill>
              </a:rPr>
              <a:t>l</a:t>
            </a:r>
            <a:r>
              <a:rPr lang="en-US" altLang="ja-JP" dirty="0" smtClean="0">
                <a:solidFill>
                  <a:srgbClr val="FF0000"/>
                </a:solidFill>
              </a:rPr>
              <a:t>ow topic/pronoun</a:t>
            </a:r>
            <a:endParaRPr kumimoji="1" lang="ja-JP" altLang="en-US" dirty="0">
              <a:solidFill>
                <a:srgbClr val="FF0000"/>
              </a:solidFill>
            </a:endParaRPr>
          </a:p>
        </p:txBody>
      </p:sp>
      <p:sp>
        <p:nvSpPr>
          <p:cNvPr id="65" name="テキスト ボックス 64"/>
          <p:cNvSpPr txBox="1"/>
          <p:nvPr/>
        </p:nvSpPr>
        <p:spPr>
          <a:xfrm>
            <a:off x="4424561" y="4844777"/>
            <a:ext cx="1296144" cy="369332"/>
          </a:xfrm>
          <a:prstGeom prst="rect">
            <a:avLst/>
          </a:prstGeom>
          <a:noFill/>
        </p:spPr>
        <p:txBody>
          <a:bodyPr wrap="square" rtlCol="0">
            <a:spAutoFit/>
          </a:bodyPr>
          <a:lstStyle/>
          <a:p>
            <a:r>
              <a:rPr lang="en-US" altLang="ja-JP" dirty="0">
                <a:solidFill>
                  <a:srgbClr val="FF0000"/>
                </a:solidFill>
              </a:rPr>
              <a:t>s</a:t>
            </a:r>
            <a:r>
              <a:rPr lang="en-US" altLang="ja-JP" dirty="0" smtClean="0">
                <a:solidFill>
                  <a:srgbClr val="FF0000"/>
                </a:solidFill>
              </a:rPr>
              <a:t>ubject NP</a:t>
            </a:r>
            <a:endParaRPr kumimoji="1" lang="ja-JP" altLang="en-US" dirty="0">
              <a:solidFill>
                <a:srgbClr val="FF0000"/>
              </a:solidFill>
            </a:endParaRPr>
          </a:p>
        </p:txBody>
      </p:sp>
      <p:sp>
        <p:nvSpPr>
          <p:cNvPr id="6" name="角丸四角形吹き出し 5"/>
          <p:cNvSpPr/>
          <p:nvPr/>
        </p:nvSpPr>
        <p:spPr>
          <a:xfrm>
            <a:off x="1361108" y="4941168"/>
            <a:ext cx="2376264" cy="720080"/>
          </a:xfrm>
          <a:prstGeom prst="wedgeRoundRectCallout">
            <a:avLst>
              <a:gd name="adj1" fmla="val 73193"/>
              <a:gd name="adj2" fmla="val -8992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latin typeface="メイリオ"/>
                <a:ea typeface="メイリオ"/>
                <a:cs typeface="メイリオ"/>
              </a:rPr>
              <a:t>主節定形動詞位置</a:t>
            </a:r>
            <a:endParaRPr kumimoji="1" lang="ja-JP" altLang="en-US" sz="2000" dirty="0">
              <a:latin typeface="メイリオ"/>
              <a:ea typeface="メイリオ"/>
              <a:cs typeface="メイリオ"/>
            </a:endParaRPr>
          </a:p>
        </p:txBody>
      </p:sp>
      <p:sp>
        <p:nvSpPr>
          <p:cNvPr id="66" name="角丸四角形吹き出し 65"/>
          <p:cNvSpPr/>
          <p:nvPr/>
        </p:nvSpPr>
        <p:spPr>
          <a:xfrm>
            <a:off x="5940152" y="3068960"/>
            <a:ext cx="2549748" cy="720080"/>
          </a:xfrm>
          <a:prstGeom prst="wedgeRoundRectCallout">
            <a:avLst>
              <a:gd name="adj1" fmla="val -50275"/>
              <a:gd name="adj2" fmla="val 23670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latin typeface="メイリオ"/>
                <a:ea typeface="メイリオ"/>
                <a:cs typeface="メイリオ"/>
              </a:rPr>
              <a:t>従属</a:t>
            </a:r>
            <a:r>
              <a:rPr kumimoji="1" lang="ja-JP" altLang="en-US" sz="2000" dirty="0" smtClean="0">
                <a:latin typeface="メイリオ"/>
                <a:ea typeface="メイリオ"/>
                <a:cs typeface="メイリオ"/>
              </a:rPr>
              <a:t>節定形動詞位置</a:t>
            </a:r>
            <a:endParaRPr kumimoji="1" lang="ja-JP" altLang="en-US" sz="2000" dirty="0">
              <a:latin typeface="メイリオ"/>
              <a:ea typeface="メイリオ"/>
              <a:cs typeface="メイリオ"/>
            </a:endParaRPr>
          </a:p>
        </p:txBody>
      </p:sp>
      <p:sp>
        <p:nvSpPr>
          <p:cNvPr id="7" name="角丸四角形 6"/>
          <p:cNvSpPr/>
          <p:nvPr/>
        </p:nvSpPr>
        <p:spPr>
          <a:xfrm>
            <a:off x="4283968" y="1556792"/>
            <a:ext cx="3960440" cy="1080120"/>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000" dirty="0" smtClean="0">
                <a:latin typeface="メイリオ"/>
                <a:ea typeface="メイリオ"/>
                <a:cs typeface="メイリオ"/>
              </a:rPr>
              <a:t>赤字は古英語・初期中英語</a:t>
            </a:r>
            <a:r>
              <a:rPr lang="ja-JP" altLang="en-US" sz="2000" dirty="0" smtClean="0">
                <a:latin typeface="メイリオ"/>
                <a:ea typeface="メイリオ"/>
                <a:cs typeface="メイリオ"/>
              </a:rPr>
              <a:t>で</a:t>
            </a:r>
            <a:endParaRPr lang="en-US" altLang="ja-JP" sz="2000" dirty="0" smtClean="0">
              <a:latin typeface="メイリオ"/>
              <a:ea typeface="メイリオ"/>
              <a:cs typeface="メイリオ"/>
            </a:endParaRPr>
          </a:p>
          <a:p>
            <a:pPr algn="ctr"/>
            <a:r>
              <a:rPr kumimoji="1" lang="ja-JP" altLang="en-US" sz="2000" dirty="0" smtClean="0">
                <a:latin typeface="メイリオ"/>
                <a:ea typeface="メイリオ"/>
                <a:cs typeface="メイリオ"/>
              </a:rPr>
              <a:t>各要素が占めた位置を表す</a:t>
            </a:r>
            <a:endParaRPr kumimoji="1" lang="ja-JP" altLang="en-US" sz="2000" dirty="0">
              <a:latin typeface="メイリオ"/>
              <a:ea typeface="メイリオ"/>
              <a:cs typeface="メイリオ"/>
            </a:endParaRPr>
          </a:p>
        </p:txBody>
      </p:sp>
      <p:sp>
        <p:nvSpPr>
          <p:cNvPr id="8" name="テキスト ボックス 7"/>
          <p:cNvSpPr txBox="1"/>
          <p:nvPr/>
        </p:nvSpPr>
        <p:spPr>
          <a:xfrm>
            <a:off x="332036" y="958627"/>
            <a:ext cx="576064" cy="369332"/>
          </a:xfrm>
          <a:prstGeom prst="rect">
            <a:avLst/>
          </a:prstGeom>
          <a:noFill/>
        </p:spPr>
        <p:txBody>
          <a:bodyPr wrap="square" rtlCol="0">
            <a:spAutoFit/>
          </a:bodyPr>
          <a:lstStyle/>
          <a:p>
            <a:r>
              <a:rPr lang="en-US" altLang="ja-JP" dirty="0" smtClean="0"/>
              <a:t>(3)</a:t>
            </a:r>
            <a:endParaRPr kumimoji="1" lang="ja-JP" altLang="en-US" dirty="0"/>
          </a:p>
        </p:txBody>
      </p:sp>
    </p:spTree>
    <p:extLst>
      <p:ext uri="{BB962C8B-B14F-4D97-AF65-F5344CB8AC3E}">
        <p14:creationId xmlns:p14="http://schemas.microsoft.com/office/powerpoint/2010/main" val="2917337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ヒラギノ角ゴ Pro W6"/>
                <a:ea typeface="ヒラギノ角ゴ Pro W6"/>
                <a:cs typeface="ヒラギノ角ゴ Pro W6"/>
              </a:rPr>
              <a:t>主節</a:t>
            </a:r>
            <a:r>
              <a:rPr lang="en-US" altLang="ja-JP" dirty="0" smtClean="0">
                <a:latin typeface="ヒラギノ角ゴ Pro W6"/>
                <a:ea typeface="ヒラギノ角ゴ Pro W6"/>
                <a:cs typeface="ヒラギノ角ゴ Pro W6"/>
              </a:rPr>
              <a:t>V2</a:t>
            </a:r>
            <a:r>
              <a:rPr lang="ja-JP" altLang="en-US" dirty="0" smtClean="0">
                <a:latin typeface="ヒラギノ角ゴ Pro W6"/>
                <a:ea typeface="ヒラギノ角ゴ Pro W6"/>
                <a:cs typeface="ヒラギノ角ゴ Pro W6"/>
              </a:rPr>
              <a:t>語順（話題</a:t>
            </a:r>
            <a:r>
              <a:rPr lang="ja-JP" altLang="en-US" dirty="0">
                <a:latin typeface="ヒラギノ角ゴ Pro W6"/>
                <a:ea typeface="ヒラギノ角ゴ Pro W6"/>
                <a:cs typeface="ヒラギノ角ゴ Pro W6"/>
              </a:rPr>
              <a:t>要素</a:t>
            </a:r>
            <a:r>
              <a:rPr lang="en-US" altLang="ja-JP" dirty="0">
                <a:latin typeface="ヒラギノ角ゴ Pro W6"/>
                <a:ea typeface="ヒラギノ角ゴ Pro W6"/>
                <a:cs typeface="ヒラギノ角ゴ Pro W6"/>
              </a:rPr>
              <a:t>—</a:t>
            </a:r>
            <a:r>
              <a:rPr lang="ja-JP" altLang="en-US" dirty="0">
                <a:latin typeface="ヒラギノ角ゴ Pro W6"/>
                <a:ea typeface="ヒラギノ角ゴ Pro W6"/>
                <a:cs typeface="ヒラギノ角ゴ Pro W6"/>
              </a:rPr>
              <a:t>定形動詞</a:t>
            </a:r>
            <a:r>
              <a:rPr lang="en-US" altLang="ja-JP" dirty="0">
                <a:latin typeface="ヒラギノ角ゴ Pro W6"/>
                <a:ea typeface="ヒラギノ角ゴ Pro W6"/>
                <a:cs typeface="ヒラギノ角ゴ Pro W6"/>
              </a:rPr>
              <a:t>—NP</a:t>
            </a:r>
            <a:r>
              <a:rPr lang="ja-JP" altLang="en-US" dirty="0" smtClean="0">
                <a:latin typeface="ヒラギノ角ゴ Pro W6"/>
                <a:ea typeface="ヒラギノ角ゴ Pro W6"/>
                <a:cs typeface="ヒラギノ角ゴ Pro W6"/>
              </a:rPr>
              <a:t>主語）</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marL="174625" lvl="1" indent="0">
              <a:buNone/>
            </a:pPr>
            <a:endParaRPr lang="en-US" altLang="ja-JP" sz="3200" dirty="0" smtClean="0"/>
          </a:p>
          <a:p>
            <a:pPr marL="174625" lvl="1" indent="0">
              <a:buNone/>
            </a:pPr>
            <a:r>
              <a:rPr lang="en-US" altLang="ja-JP" sz="3200" dirty="0" smtClean="0"/>
              <a:t>(4)	[</a:t>
            </a:r>
            <a:r>
              <a:rPr lang="en-US" altLang="ja-JP" sz="3200" baseline="-25000" dirty="0" err="1" smtClean="0">
                <a:solidFill>
                  <a:srgbClr val="FF0000"/>
                </a:solidFill>
              </a:rPr>
              <a:t>TopP</a:t>
            </a:r>
            <a:r>
              <a:rPr lang="en-US" altLang="ja-JP" sz="3200" dirty="0" smtClean="0"/>
              <a:t> </a:t>
            </a:r>
            <a:r>
              <a:rPr lang="en-US" altLang="ja-JP" sz="3200" dirty="0" smtClean="0">
                <a:solidFill>
                  <a:srgbClr val="000000"/>
                </a:solidFill>
              </a:rPr>
              <a:t>On </a:t>
            </a:r>
            <a:r>
              <a:rPr lang="en-US" altLang="ja-JP" sz="3200" dirty="0" err="1">
                <a:solidFill>
                  <a:srgbClr val="000000"/>
                </a:solidFill>
              </a:rPr>
              <a:t>twam</a:t>
            </a:r>
            <a:r>
              <a:rPr lang="en-US" altLang="ja-JP" sz="3200" dirty="0">
                <a:solidFill>
                  <a:srgbClr val="000000"/>
                </a:solidFill>
              </a:rPr>
              <a:t> </a:t>
            </a:r>
            <a:r>
              <a:rPr lang="en-US" altLang="ja-JP" sz="3200" dirty="0" err="1">
                <a:solidFill>
                  <a:srgbClr val="000000"/>
                </a:solidFill>
              </a:rPr>
              <a:t>þingum</a:t>
            </a:r>
            <a:r>
              <a:rPr lang="en-US" altLang="ja-JP" sz="3200" dirty="0">
                <a:solidFill>
                  <a:srgbClr val="000000"/>
                </a:solidFill>
              </a:rPr>
              <a:t> </a:t>
            </a:r>
            <a:r>
              <a:rPr lang="en-US" altLang="ja-JP" sz="3200" dirty="0" smtClean="0">
                <a:solidFill>
                  <a:srgbClr val="000000"/>
                </a:solidFill>
              </a:rPr>
              <a:t>[</a:t>
            </a:r>
            <a:r>
              <a:rPr lang="en-US" altLang="ja-JP" sz="3200" baseline="-25000" dirty="0" smtClean="0">
                <a:solidFill>
                  <a:srgbClr val="FF0000"/>
                </a:solidFill>
              </a:rPr>
              <a:t>Top</a:t>
            </a:r>
            <a:r>
              <a:rPr lang="en-US" altLang="ja-JP" sz="3200" dirty="0" smtClean="0">
                <a:solidFill>
                  <a:srgbClr val="000000"/>
                </a:solidFill>
              </a:rPr>
              <a:t> </a:t>
            </a:r>
            <a:r>
              <a:rPr lang="en-US" altLang="ja-JP" sz="3200" dirty="0" err="1" smtClean="0">
                <a:solidFill>
                  <a:srgbClr val="000000"/>
                </a:solidFill>
              </a:rPr>
              <a:t>hæfde</a:t>
            </a:r>
            <a:r>
              <a:rPr lang="en-US" altLang="ja-JP" sz="3200" dirty="0" smtClean="0">
                <a:solidFill>
                  <a:srgbClr val="000000"/>
                </a:solidFill>
              </a:rPr>
              <a:t>] 	</a:t>
            </a:r>
          </a:p>
          <a:p>
            <a:pPr marL="400050" lvl="1" indent="0">
              <a:buNone/>
            </a:pPr>
            <a:r>
              <a:rPr lang="en-US" altLang="ja-JP" sz="3200" dirty="0" smtClean="0"/>
              <a:t>		</a:t>
            </a:r>
            <a:r>
              <a:rPr lang="en-US" altLang="ja-JP" sz="3200" dirty="0" smtClean="0">
                <a:solidFill>
                  <a:schemeClr val="bg2">
                    <a:lumMod val="75000"/>
                  </a:schemeClr>
                </a:solidFill>
              </a:rPr>
              <a:t>in   two    things    </a:t>
            </a:r>
            <a:r>
              <a:rPr lang="en-US" altLang="ja-JP" sz="3200" dirty="0">
                <a:solidFill>
                  <a:schemeClr val="bg2">
                    <a:lumMod val="75000"/>
                  </a:schemeClr>
                </a:solidFill>
              </a:rPr>
              <a:t> </a:t>
            </a:r>
            <a:r>
              <a:rPr lang="en-US" altLang="ja-JP" sz="3200" dirty="0" smtClean="0">
                <a:solidFill>
                  <a:schemeClr val="bg2">
                    <a:lumMod val="75000"/>
                  </a:schemeClr>
                </a:solidFill>
              </a:rPr>
              <a:t>    had </a:t>
            </a:r>
            <a:r>
              <a:rPr lang="en-US" altLang="ja-JP" sz="3200" dirty="0" smtClean="0"/>
              <a:t>	</a:t>
            </a:r>
            <a:endParaRPr lang="en-US" altLang="ja-JP" sz="3200" dirty="0" smtClean="0">
              <a:solidFill>
                <a:srgbClr val="000000"/>
              </a:solidFill>
            </a:endParaRPr>
          </a:p>
          <a:p>
            <a:pPr marL="0" indent="0">
              <a:buNone/>
            </a:pPr>
            <a:r>
              <a:rPr lang="en-US" altLang="ja-JP" dirty="0" smtClean="0">
                <a:solidFill>
                  <a:srgbClr val="000000"/>
                </a:solidFill>
              </a:rPr>
              <a:t>	[</a:t>
            </a:r>
            <a:r>
              <a:rPr lang="en-US" altLang="ja-JP" baseline="-25000" dirty="0" err="1" smtClean="0">
                <a:solidFill>
                  <a:srgbClr val="FF0000"/>
                </a:solidFill>
              </a:rPr>
              <a:t>FinP</a:t>
            </a:r>
            <a:r>
              <a:rPr lang="en-US" altLang="ja-JP" dirty="0" smtClean="0">
                <a:solidFill>
                  <a:srgbClr val="000000"/>
                </a:solidFill>
              </a:rPr>
              <a:t> </a:t>
            </a:r>
            <a:r>
              <a:rPr lang="en-US" altLang="ja-JP" dirty="0" smtClean="0"/>
              <a:t>God</a:t>
            </a:r>
            <a:r>
              <a:rPr lang="en-US" altLang="ja-JP" dirty="0"/>
              <a:t> </a:t>
            </a:r>
            <a:r>
              <a:rPr lang="en-US" altLang="ja-JP" dirty="0" smtClean="0"/>
              <a:t>[</a:t>
            </a:r>
            <a:r>
              <a:rPr lang="en-US" altLang="ja-JP" baseline="-25000" dirty="0" smtClean="0">
                <a:solidFill>
                  <a:srgbClr val="FF0000"/>
                </a:solidFill>
              </a:rPr>
              <a:t>TP</a:t>
            </a:r>
            <a:r>
              <a:rPr lang="en-US" altLang="ja-JP" dirty="0" smtClean="0"/>
              <a:t> </a:t>
            </a:r>
            <a:r>
              <a:rPr lang="en-US" altLang="ja-JP" dirty="0" err="1" smtClean="0"/>
              <a:t>þæs</a:t>
            </a:r>
            <a:r>
              <a:rPr lang="en-US" altLang="ja-JP" dirty="0"/>
              <a:t> </a:t>
            </a:r>
            <a:r>
              <a:rPr lang="en-US" altLang="ja-JP" dirty="0" err="1" smtClean="0"/>
              <a:t>mannes</a:t>
            </a:r>
            <a:r>
              <a:rPr lang="en-US" altLang="ja-JP" dirty="0"/>
              <a:t> </a:t>
            </a:r>
            <a:r>
              <a:rPr lang="en-US" altLang="ja-JP" dirty="0" err="1"/>
              <a:t>sawle</a:t>
            </a:r>
            <a:r>
              <a:rPr lang="en-US" altLang="ja-JP" dirty="0"/>
              <a:t>	</a:t>
            </a:r>
            <a:endParaRPr lang="en-US" altLang="ja-JP" dirty="0" smtClean="0"/>
          </a:p>
          <a:p>
            <a:pPr marL="0" indent="0">
              <a:buNone/>
            </a:pPr>
            <a:r>
              <a:rPr lang="en-US" altLang="ja-JP" dirty="0" smtClean="0"/>
              <a:t>  	</a:t>
            </a:r>
            <a:r>
              <a:rPr lang="en-US" altLang="ja-JP" dirty="0"/>
              <a:t> </a:t>
            </a:r>
            <a:r>
              <a:rPr lang="en-US" altLang="ja-JP" dirty="0" smtClean="0"/>
              <a:t>      </a:t>
            </a:r>
            <a:r>
              <a:rPr lang="en-US" altLang="ja-JP" dirty="0" smtClean="0">
                <a:solidFill>
                  <a:srgbClr val="606060"/>
                </a:solidFill>
              </a:rPr>
              <a:t>God	   the   man’s</a:t>
            </a:r>
            <a:r>
              <a:rPr lang="en-US" altLang="ja-JP" dirty="0">
                <a:solidFill>
                  <a:srgbClr val="606060"/>
                </a:solidFill>
              </a:rPr>
              <a:t> </a:t>
            </a:r>
            <a:r>
              <a:rPr lang="en-US" altLang="ja-JP" dirty="0" smtClean="0">
                <a:solidFill>
                  <a:srgbClr val="606060"/>
                </a:solidFill>
              </a:rPr>
              <a:t>   soul</a:t>
            </a:r>
          </a:p>
          <a:p>
            <a:pPr marL="0" indent="0">
              <a:buNone/>
            </a:pPr>
            <a:r>
              <a:rPr lang="en-US" altLang="ja-JP" dirty="0"/>
              <a:t>	</a:t>
            </a:r>
            <a:r>
              <a:rPr lang="en-US" altLang="ja-JP" dirty="0" err="1" smtClean="0"/>
              <a:t>gegodod</a:t>
            </a:r>
            <a:r>
              <a:rPr lang="en-US" altLang="ja-JP" dirty="0" smtClean="0"/>
              <a:t>]]]</a:t>
            </a:r>
          </a:p>
          <a:p>
            <a:pPr marL="0" indent="0">
              <a:buNone/>
            </a:pPr>
            <a:r>
              <a:rPr lang="en-US" altLang="ja-JP" dirty="0"/>
              <a:t>	</a:t>
            </a:r>
            <a:r>
              <a:rPr lang="en-US" altLang="ja-JP" dirty="0" smtClean="0">
                <a:solidFill>
                  <a:srgbClr val="606060"/>
                </a:solidFill>
              </a:rPr>
              <a:t>endowed</a:t>
            </a:r>
            <a:endParaRPr lang="en-US" altLang="ja-JP" dirty="0">
              <a:solidFill>
                <a:srgbClr val="606060"/>
              </a:solidFill>
            </a:endParaRPr>
          </a:p>
          <a:p>
            <a:pPr marL="0" indent="0">
              <a:spcBef>
                <a:spcPts val="2424"/>
              </a:spcBef>
              <a:buNone/>
            </a:pPr>
            <a:r>
              <a:rPr lang="en-US" altLang="ja-JP" dirty="0"/>
              <a:t>	</a:t>
            </a:r>
            <a:r>
              <a:rPr lang="en-US" altLang="ja-JP" dirty="0" smtClean="0"/>
              <a:t>‘With </a:t>
            </a:r>
            <a:r>
              <a:rPr lang="en-US" altLang="ja-JP" dirty="0"/>
              <a:t>two things God had endowed </a:t>
            </a:r>
            <a:r>
              <a:rPr lang="en-US" altLang="ja-JP" dirty="0" smtClean="0"/>
              <a:t>	man’s </a:t>
            </a:r>
            <a:r>
              <a:rPr lang="en-US" altLang="ja-JP" dirty="0"/>
              <a:t>soul</a:t>
            </a:r>
            <a:r>
              <a:rPr lang="en-US" altLang="ja-JP" dirty="0" smtClean="0"/>
              <a:t>’</a:t>
            </a:r>
          </a:p>
          <a:p>
            <a:pPr marL="0" indent="0" algn="r">
              <a:buNone/>
            </a:pPr>
            <a:r>
              <a:rPr lang="en-US" altLang="ja-JP" dirty="0"/>
              <a:t>	</a:t>
            </a:r>
            <a:r>
              <a:rPr lang="en-US" altLang="ja-JP" dirty="0" smtClean="0"/>
              <a:t>                         </a:t>
            </a:r>
            <a:r>
              <a:rPr lang="en-US" altLang="ja-JP" dirty="0"/>
              <a:t>(</a:t>
            </a:r>
            <a:r>
              <a:rPr lang="en-US" altLang="ja-JP" i="1" dirty="0" err="1"/>
              <a:t>ÆCHom</a:t>
            </a:r>
            <a:r>
              <a:rPr lang="en-US" altLang="ja-JP" dirty="0"/>
              <a:t> I, 1.20.1)</a:t>
            </a:r>
            <a:r>
              <a:rPr lang="ja-JP" altLang="ja-JP" dirty="0"/>
              <a:t> </a:t>
            </a:r>
            <a:endParaRPr kumimoji="1" lang="ja-JP" altLang="en-US" dirty="0"/>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21</a:t>
            </a:fld>
            <a:endParaRPr lang="en-US" altLang="ja-JP" dirty="0"/>
          </a:p>
        </p:txBody>
      </p:sp>
    </p:spTree>
    <p:extLst>
      <p:ext uri="{BB962C8B-B14F-4D97-AF65-F5344CB8AC3E}">
        <p14:creationId xmlns:p14="http://schemas.microsoft.com/office/powerpoint/2010/main" val="3969842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ヒラギノ角ゴ Pro W6"/>
                <a:ea typeface="ヒラギノ角ゴ Pro W6"/>
                <a:cs typeface="ヒラギノ角ゴ Pro W6"/>
              </a:rPr>
              <a:t>主節</a:t>
            </a:r>
            <a:r>
              <a:rPr lang="en-US" altLang="ja-JP" dirty="0" smtClean="0">
                <a:latin typeface="ヒラギノ角ゴ Pro W6"/>
                <a:ea typeface="ヒラギノ角ゴ Pro W6"/>
                <a:cs typeface="ヒラギノ角ゴ Pro W6"/>
              </a:rPr>
              <a:t>V3</a:t>
            </a:r>
            <a:r>
              <a:rPr lang="ja-JP" altLang="en-US" dirty="0" smtClean="0">
                <a:latin typeface="ヒラギノ角ゴ Pro W6"/>
                <a:ea typeface="ヒラギノ角ゴ Pro W6"/>
                <a:cs typeface="ヒラギノ角ゴ Pro W6"/>
              </a:rPr>
              <a:t>語順（</a:t>
            </a:r>
            <a:r>
              <a:rPr lang="en-US" altLang="en-US" dirty="0" smtClean="0">
                <a:latin typeface="ヒラギノ角ゴ Pro W6"/>
                <a:ea typeface="ヒラギノ角ゴ Pro W6"/>
                <a:cs typeface="ヒラギノ角ゴ Pro W6"/>
              </a:rPr>
              <a:t>話</a:t>
            </a:r>
            <a:r>
              <a:rPr lang="en-US" altLang="en-US" dirty="0">
                <a:latin typeface="ヒラギノ角ゴ Pro W6"/>
                <a:ea typeface="ヒラギノ角ゴ Pro W6"/>
                <a:cs typeface="ヒラギノ角ゴ Pro W6"/>
              </a:rPr>
              <a:t>題要素</a:t>
            </a:r>
            <a:r>
              <a:rPr lang="en-US" altLang="ja-JP" dirty="0">
                <a:latin typeface="ヒラギノ角ゴ Pro W6"/>
                <a:ea typeface="ヒラギノ角ゴ Pro W6"/>
                <a:cs typeface="ヒラギノ角ゴ Pro W6"/>
              </a:rPr>
              <a:t>—</a:t>
            </a:r>
            <a:r>
              <a:rPr lang="ja-JP" altLang="en-US" dirty="0">
                <a:latin typeface="ヒラギノ角ゴ Pro W6"/>
                <a:ea typeface="ヒラギノ角ゴ Pro W6"/>
                <a:cs typeface="ヒラギノ角ゴ Pro W6"/>
              </a:rPr>
              <a:t>代名詞主語</a:t>
            </a:r>
            <a:r>
              <a:rPr lang="en-US" altLang="ja-JP" dirty="0">
                <a:latin typeface="ヒラギノ角ゴ Pro W6"/>
                <a:ea typeface="ヒラギノ角ゴ Pro W6"/>
                <a:cs typeface="ヒラギノ角ゴ Pro W6"/>
              </a:rPr>
              <a:t>—</a:t>
            </a:r>
            <a:r>
              <a:rPr lang="ja-JP" altLang="en-US" dirty="0">
                <a:latin typeface="ヒラギノ角ゴ Pro W6"/>
                <a:ea typeface="ヒラギノ角ゴ Pro W6"/>
                <a:cs typeface="ヒラギノ角ゴ Pro W6"/>
              </a:rPr>
              <a:t>定形</a:t>
            </a:r>
            <a:r>
              <a:rPr lang="ja-JP" altLang="en-US" dirty="0" smtClean="0">
                <a:latin typeface="ヒラギノ角ゴ Pro W6"/>
                <a:ea typeface="ヒラギノ角ゴ Pro W6"/>
                <a:cs typeface="ヒラギノ角ゴ Pro W6"/>
              </a:rPr>
              <a:t>動詞）</a:t>
            </a:r>
            <a:endParaRPr kumimoji="1" lang="ja-JP" altLang="en-US" dirty="0"/>
          </a:p>
        </p:txBody>
      </p:sp>
      <p:sp>
        <p:nvSpPr>
          <p:cNvPr id="3" name="コンテンツ プレースホルダー 2"/>
          <p:cNvSpPr>
            <a:spLocks noGrp="1"/>
          </p:cNvSpPr>
          <p:nvPr>
            <p:ph idx="1"/>
          </p:nvPr>
        </p:nvSpPr>
        <p:spPr/>
        <p:txBody>
          <a:bodyPr/>
          <a:lstStyle/>
          <a:p>
            <a:pPr marL="0" indent="0">
              <a:buNone/>
              <a:tabLst>
                <a:tab pos="0" algn="l"/>
                <a:tab pos="809625" algn="l"/>
              </a:tabLst>
            </a:pPr>
            <a:r>
              <a:rPr lang="en-US" altLang="ja-JP" sz="3000" dirty="0"/>
              <a:t> </a:t>
            </a:r>
            <a:endParaRPr lang="en-US" altLang="ja-JP" sz="3000" dirty="0" smtClean="0"/>
          </a:p>
          <a:p>
            <a:pPr marL="95250" indent="0">
              <a:buNone/>
              <a:tabLst>
                <a:tab pos="95250" algn="l"/>
                <a:tab pos="809625" algn="l"/>
              </a:tabLst>
            </a:pPr>
            <a:r>
              <a:rPr lang="en-US" altLang="ja-JP" sz="3000" dirty="0" smtClean="0"/>
              <a:t>(5)	[</a:t>
            </a:r>
            <a:r>
              <a:rPr lang="en-US" altLang="ja-JP" sz="3000" baseline="-25000" dirty="0" err="1" smtClean="0">
                <a:solidFill>
                  <a:srgbClr val="FF0000"/>
                </a:solidFill>
              </a:rPr>
              <a:t>TopP</a:t>
            </a:r>
            <a:r>
              <a:rPr lang="en-US" altLang="ja-JP" sz="3000" dirty="0" smtClean="0"/>
              <a:t> Be </a:t>
            </a:r>
            <a:r>
              <a:rPr lang="en-US" altLang="ja-JP" sz="3000" dirty="0" err="1"/>
              <a:t>ðæm</a:t>
            </a:r>
            <a:r>
              <a:rPr lang="en-US" altLang="ja-JP" sz="3000" dirty="0"/>
              <a:t> </a:t>
            </a:r>
            <a:r>
              <a:rPr lang="en-US" altLang="ja-JP" sz="3000" dirty="0" smtClean="0"/>
              <a:t>[</a:t>
            </a:r>
            <a:r>
              <a:rPr lang="en-US" altLang="ja-JP" sz="3000" baseline="-25000" dirty="0" err="1" smtClean="0">
                <a:solidFill>
                  <a:srgbClr val="FF0000"/>
                </a:solidFill>
              </a:rPr>
              <a:t>TopP</a:t>
            </a:r>
            <a:r>
              <a:rPr lang="en-US" altLang="ja-JP" sz="3000" dirty="0" smtClean="0"/>
              <a:t> we [</a:t>
            </a:r>
            <a:r>
              <a:rPr lang="en-US" altLang="ja-JP" sz="3000" baseline="-25000" dirty="0" smtClean="0">
                <a:solidFill>
                  <a:srgbClr val="FF0000"/>
                </a:solidFill>
              </a:rPr>
              <a:t>Top</a:t>
            </a:r>
            <a:r>
              <a:rPr lang="en-US" altLang="ja-JP" sz="3000" dirty="0" smtClean="0"/>
              <a:t> </a:t>
            </a:r>
            <a:r>
              <a:rPr lang="en-US" altLang="ja-JP" sz="3000" dirty="0" err="1" smtClean="0"/>
              <a:t>magon</a:t>
            </a:r>
            <a:r>
              <a:rPr lang="en-US" altLang="ja-JP" sz="3000" dirty="0" smtClean="0"/>
              <a:t>] 	        </a:t>
            </a:r>
          </a:p>
          <a:p>
            <a:pPr marL="0" indent="0">
              <a:buNone/>
              <a:tabLst>
                <a:tab pos="809625" algn="l"/>
              </a:tabLst>
            </a:pPr>
            <a:r>
              <a:rPr lang="en-US" altLang="ja-JP" sz="3000" dirty="0"/>
              <a:t> </a:t>
            </a:r>
            <a:r>
              <a:rPr lang="en-US" altLang="ja-JP" sz="3000" dirty="0" smtClean="0"/>
              <a:t>               </a:t>
            </a:r>
            <a:r>
              <a:rPr lang="en-US" altLang="ja-JP" sz="3000" dirty="0" smtClean="0">
                <a:solidFill>
                  <a:schemeClr val="bg2">
                    <a:lumMod val="75000"/>
                  </a:schemeClr>
                </a:solidFill>
              </a:rPr>
              <a:t>by  </a:t>
            </a:r>
            <a:r>
              <a:rPr lang="en-US" altLang="ja-JP" sz="3000" dirty="0">
                <a:solidFill>
                  <a:schemeClr val="bg2">
                    <a:lumMod val="75000"/>
                  </a:schemeClr>
                </a:solidFill>
              </a:rPr>
              <a:t>that  </a:t>
            </a:r>
            <a:r>
              <a:rPr lang="en-US" altLang="ja-JP" sz="3000" dirty="0" smtClean="0">
                <a:solidFill>
                  <a:schemeClr val="bg2">
                    <a:lumMod val="75000"/>
                  </a:schemeClr>
                </a:solidFill>
              </a:rPr>
              <a:t>        we        may</a:t>
            </a:r>
            <a:r>
              <a:rPr lang="en-US" altLang="ja-JP" sz="3000" dirty="0" smtClean="0">
                <a:solidFill>
                  <a:schemeClr val="bg2"/>
                </a:solidFill>
              </a:rPr>
              <a:t> </a:t>
            </a:r>
          </a:p>
          <a:p>
            <a:pPr marL="95250" indent="0">
              <a:spcBef>
                <a:spcPts val="2424"/>
              </a:spcBef>
              <a:buNone/>
            </a:pPr>
            <a:r>
              <a:rPr lang="en-US" altLang="ja-JP" sz="3000" dirty="0" smtClean="0"/>
              <a:t>	[</a:t>
            </a:r>
            <a:r>
              <a:rPr lang="en-US" altLang="ja-JP" sz="3000" baseline="-25000" dirty="0" err="1" smtClean="0">
                <a:solidFill>
                  <a:srgbClr val="FF0000"/>
                </a:solidFill>
              </a:rPr>
              <a:t>FinP</a:t>
            </a:r>
            <a:r>
              <a:rPr lang="en-US" altLang="ja-JP" sz="3000" dirty="0" smtClean="0"/>
              <a:t> </a:t>
            </a:r>
            <a:r>
              <a:rPr lang="en-US" altLang="ja-JP" sz="3000" dirty="0" err="1" smtClean="0"/>
              <a:t>suiðe</a:t>
            </a:r>
            <a:r>
              <a:rPr lang="en-US" altLang="ja-JP" sz="3000" dirty="0" smtClean="0"/>
              <a:t> </a:t>
            </a:r>
            <a:r>
              <a:rPr lang="en-US" altLang="ja-JP" sz="3000" dirty="0" err="1" smtClean="0"/>
              <a:t>swutule</a:t>
            </a:r>
            <a:r>
              <a:rPr lang="en-US" altLang="ja-JP" sz="3000" dirty="0" smtClean="0"/>
              <a:t> </a:t>
            </a:r>
            <a:r>
              <a:rPr lang="en-US" altLang="ja-JP" sz="3000" dirty="0" err="1"/>
              <a:t>oncnawan</a:t>
            </a:r>
            <a:r>
              <a:rPr lang="en-US" altLang="ja-JP" sz="3000" dirty="0"/>
              <a:t> </a:t>
            </a:r>
            <a:r>
              <a:rPr lang="en-US" altLang="ja-JP" sz="3000" dirty="0" err="1"/>
              <a:t>ðæt</a:t>
            </a:r>
            <a:r>
              <a:rPr lang="en-US" altLang="ja-JP" sz="3000" dirty="0"/>
              <a:t> </a:t>
            </a:r>
            <a:r>
              <a:rPr lang="en-US" altLang="ja-JP" sz="3000" dirty="0" smtClean="0"/>
              <a:t>…]]]</a:t>
            </a:r>
            <a:endParaRPr lang="ja-JP" altLang="ja-JP" sz="3000" dirty="0"/>
          </a:p>
          <a:p>
            <a:pPr marL="0" indent="0">
              <a:buNone/>
            </a:pPr>
            <a:r>
              <a:rPr lang="en-US" altLang="ja-JP" sz="3000" dirty="0"/>
              <a:t>	</a:t>
            </a:r>
            <a:r>
              <a:rPr lang="en-US" altLang="ja-JP" sz="3000" dirty="0" smtClean="0"/>
              <a:t>       </a:t>
            </a:r>
            <a:r>
              <a:rPr lang="en-US" altLang="ja-JP" sz="3000" dirty="0" smtClean="0">
                <a:solidFill>
                  <a:srgbClr val="606060"/>
                </a:solidFill>
              </a:rPr>
              <a:t>very   clearly   </a:t>
            </a:r>
            <a:r>
              <a:rPr lang="en-US" altLang="ja-JP" sz="3000" dirty="0">
                <a:solidFill>
                  <a:srgbClr val="606060"/>
                </a:solidFill>
              </a:rPr>
              <a:t>perceive   </a:t>
            </a:r>
            <a:r>
              <a:rPr lang="en-US" altLang="ja-JP" sz="3000" dirty="0" smtClean="0">
                <a:solidFill>
                  <a:srgbClr val="606060"/>
                </a:solidFill>
              </a:rPr>
              <a:t>that</a:t>
            </a:r>
            <a:endParaRPr lang="ja-JP" altLang="ja-JP" sz="3000" dirty="0">
              <a:solidFill>
                <a:srgbClr val="606060"/>
              </a:solidFill>
            </a:endParaRPr>
          </a:p>
          <a:p>
            <a:pPr marL="0" indent="0">
              <a:spcBef>
                <a:spcPts val="2424"/>
              </a:spcBef>
              <a:buNone/>
            </a:pPr>
            <a:r>
              <a:rPr lang="en-US" altLang="ja-JP" sz="3000" dirty="0"/>
              <a:t>	</a:t>
            </a:r>
            <a:r>
              <a:rPr lang="en-US" altLang="ja-JP" sz="3000" dirty="0" smtClean="0"/>
              <a:t>‘</a:t>
            </a:r>
            <a:r>
              <a:rPr lang="en-US" altLang="ja-JP" sz="3000" dirty="0"/>
              <a:t>By that, we may perceive very </a:t>
            </a:r>
            <a:r>
              <a:rPr lang="en-US" altLang="ja-JP" sz="3000" dirty="0" smtClean="0"/>
              <a:t>clearly</a:t>
            </a:r>
          </a:p>
          <a:p>
            <a:pPr marL="0" indent="0">
              <a:buNone/>
            </a:pPr>
            <a:r>
              <a:rPr lang="en-US" altLang="ja-JP" sz="3000" dirty="0" smtClean="0"/>
              <a:t>        that </a:t>
            </a:r>
            <a:r>
              <a:rPr lang="en-US" altLang="ja-JP" sz="3000" dirty="0"/>
              <a:t>…’ </a:t>
            </a:r>
            <a:endParaRPr lang="en-US" altLang="ja-JP" sz="3000" dirty="0" smtClean="0"/>
          </a:p>
          <a:p>
            <a:pPr marL="0" indent="0" algn="r">
              <a:buNone/>
            </a:pPr>
            <a:r>
              <a:rPr lang="en-US" altLang="ja-JP" sz="3000" dirty="0" smtClean="0"/>
              <a:t>                               </a:t>
            </a:r>
            <a:r>
              <a:rPr lang="en-US" altLang="ja-JP" sz="3000" dirty="0"/>
              <a:t>(</a:t>
            </a:r>
            <a:r>
              <a:rPr lang="en-US" altLang="ja-JP" sz="3000" i="1" dirty="0"/>
              <a:t>CP</a:t>
            </a:r>
            <a:r>
              <a:rPr lang="en-US" altLang="ja-JP" sz="3000" dirty="0"/>
              <a:t> 26.181.16)</a:t>
            </a:r>
            <a:r>
              <a:rPr lang="ja-JP" altLang="ja-JP" dirty="0"/>
              <a:t> </a:t>
            </a:r>
            <a:endParaRPr kumimoji="1" lang="ja-JP" altLang="en-US" dirty="0"/>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22</a:t>
            </a:fld>
            <a:endParaRPr lang="en-US" altLang="ja-JP"/>
          </a:p>
        </p:txBody>
      </p:sp>
    </p:spTree>
    <p:extLst>
      <p:ext uri="{BB962C8B-B14F-4D97-AF65-F5344CB8AC3E}">
        <p14:creationId xmlns:p14="http://schemas.microsoft.com/office/powerpoint/2010/main" val="4006504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latin typeface="ヒラギノ角ゴ Pro W6"/>
                <a:ea typeface="ヒラギノ角ゴ Pro W6"/>
                <a:cs typeface="ヒラギノ角ゴ Pro W6"/>
              </a:rPr>
              <a:t>従属節動詞中位語順</a:t>
            </a:r>
            <a:endParaRPr kumimoji="1" lang="ja-JP" altLang="en-US" sz="3200" dirty="0">
              <a:latin typeface="ヒラギノ角ゴ Pro W6"/>
              <a:ea typeface="ヒラギノ角ゴ Pro W6"/>
              <a:cs typeface="ヒラギノ角ゴ Pro W6"/>
            </a:endParaRPr>
          </a:p>
        </p:txBody>
      </p:sp>
      <p:sp>
        <p:nvSpPr>
          <p:cNvPr id="3" name="コンテンツ プレースホルダー 2"/>
          <p:cNvSpPr>
            <a:spLocks noGrp="1"/>
          </p:cNvSpPr>
          <p:nvPr>
            <p:ph idx="1"/>
          </p:nvPr>
        </p:nvSpPr>
        <p:spPr/>
        <p:txBody>
          <a:bodyPr>
            <a:normAutofit lnSpcReduction="10000"/>
          </a:bodyPr>
          <a:lstStyle/>
          <a:p>
            <a:pPr marL="95250" indent="0">
              <a:buNone/>
            </a:pPr>
            <a:endParaRPr lang="en-US" altLang="ja-JP" dirty="0" smtClean="0"/>
          </a:p>
          <a:p>
            <a:pPr marL="95250" indent="0">
              <a:buNone/>
            </a:pPr>
            <a:r>
              <a:rPr lang="en-US" altLang="ja-JP" sz="3000" dirty="0" smtClean="0"/>
              <a:t>(</a:t>
            </a:r>
            <a:r>
              <a:rPr lang="en-US" altLang="ja-JP" sz="3000" dirty="0"/>
              <a:t>6</a:t>
            </a:r>
            <a:r>
              <a:rPr lang="en-US" altLang="ja-JP" sz="3000" dirty="0" smtClean="0"/>
              <a:t>)	 [</a:t>
            </a:r>
            <a:r>
              <a:rPr lang="en-US" altLang="ja-JP" sz="3000" baseline="-25000" dirty="0" err="1" smtClean="0">
                <a:solidFill>
                  <a:srgbClr val="FF0000"/>
                </a:solidFill>
              </a:rPr>
              <a:t>ForceP</a:t>
            </a:r>
            <a:r>
              <a:rPr lang="en-US" altLang="ja-JP" sz="3000" dirty="0" smtClean="0"/>
              <a:t> </a:t>
            </a:r>
            <a:r>
              <a:rPr lang="en-US" altLang="ja-JP" sz="3000" dirty="0" err="1" smtClean="0"/>
              <a:t>ðat</a:t>
            </a:r>
            <a:r>
              <a:rPr lang="en-US" altLang="ja-JP" sz="3000" dirty="0"/>
              <a:t> </a:t>
            </a:r>
            <a:r>
              <a:rPr lang="en-US" altLang="ja-JP" sz="3000" dirty="0" smtClean="0"/>
              <a:t>[</a:t>
            </a:r>
            <a:r>
              <a:rPr lang="en-US" altLang="ja-JP" sz="3000" baseline="-25000" dirty="0" err="1" smtClean="0">
                <a:solidFill>
                  <a:srgbClr val="FF0000"/>
                </a:solidFill>
              </a:rPr>
              <a:t>TopP</a:t>
            </a:r>
            <a:r>
              <a:rPr lang="en-US" altLang="ja-JP" sz="3000" dirty="0" smtClean="0"/>
              <a:t> we [</a:t>
            </a:r>
            <a:r>
              <a:rPr lang="en-US" altLang="ja-JP" sz="3000" baseline="-25000" dirty="0" err="1" smtClean="0">
                <a:solidFill>
                  <a:srgbClr val="FF0000"/>
                </a:solidFill>
              </a:rPr>
              <a:t>FinP</a:t>
            </a:r>
            <a:r>
              <a:rPr lang="en-US" altLang="ja-JP" sz="3000" dirty="0" smtClean="0"/>
              <a:t> [</a:t>
            </a:r>
            <a:r>
              <a:rPr lang="en-US" altLang="ja-JP" sz="3000" baseline="-25000" dirty="0" smtClean="0">
                <a:solidFill>
                  <a:srgbClr val="FF0000"/>
                </a:solidFill>
              </a:rPr>
              <a:t>Fin</a:t>
            </a:r>
            <a:r>
              <a:rPr lang="en-US" altLang="ja-JP" sz="3000" dirty="0" smtClean="0"/>
              <a:t> ne   </a:t>
            </a:r>
            <a:r>
              <a:rPr lang="en-US" altLang="ja-JP" sz="3000" dirty="0" err="1" smtClean="0"/>
              <a:t>sculen</a:t>
            </a:r>
            <a:r>
              <a:rPr lang="en-US" altLang="ja-JP" sz="3000" dirty="0" smtClean="0"/>
              <a:t>]   </a:t>
            </a:r>
            <a:endParaRPr lang="en-US" altLang="ja-JP" sz="3000" dirty="0" smtClean="0">
              <a:solidFill>
                <a:srgbClr val="FF0000"/>
              </a:solidFill>
            </a:endParaRPr>
          </a:p>
          <a:p>
            <a:pPr marL="0" indent="0" hangingPunct="0">
              <a:buNone/>
            </a:pPr>
            <a:r>
              <a:rPr lang="en-US" altLang="ja-JP" sz="3000" dirty="0" smtClean="0"/>
              <a:t>	           </a:t>
            </a:r>
            <a:r>
              <a:rPr lang="en-US" altLang="ja-JP" sz="3000" dirty="0" smtClean="0">
                <a:solidFill>
                  <a:srgbClr val="606060"/>
                </a:solidFill>
              </a:rPr>
              <a:t>that        we	        not  shall    </a:t>
            </a:r>
          </a:p>
          <a:p>
            <a:pPr marL="0" indent="0" hangingPunct="0">
              <a:spcBef>
                <a:spcPts val="2424"/>
              </a:spcBef>
              <a:buNone/>
            </a:pPr>
            <a:r>
              <a:rPr lang="en-US" altLang="ja-JP" sz="3000" dirty="0"/>
              <a:t>	 </a:t>
            </a:r>
            <a:r>
              <a:rPr lang="en-US" altLang="ja-JP" sz="3000" dirty="0" err="1" smtClean="0"/>
              <a:t>habbe</a:t>
            </a:r>
            <a:r>
              <a:rPr lang="en-US" altLang="ja-JP" sz="3000" dirty="0" smtClean="0"/>
              <a:t> </a:t>
            </a:r>
            <a:r>
              <a:rPr lang="en-US" altLang="ja-JP" sz="3000" dirty="0" err="1" smtClean="0"/>
              <a:t>twifeald</a:t>
            </a:r>
            <a:r>
              <a:rPr lang="en-US" altLang="ja-JP" sz="3000" dirty="0" smtClean="0"/>
              <a:t> </a:t>
            </a:r>
            <a:r>
              <a:rPr lang="en-US" altLang="ja-JP" sz="3000" dirty="0"/>
              <a:t>	</a:t>
            </a:r>
            <a:r>
              <a:rPr lang="en-US" altLang="ja-JP" sz="3000" dirty="0" err="1" smtClean="0"/>
              <a:t>wæiʒe</a:t>
            </a:r>
            <a:r>
              <a:rPr lang="en-US" altLang="ja-JP" sz="3000" dirty="0"/>
              <a:t> </a:t>
            </a:r>
            <a:r>
              <a:rPr lang="en-US" altLang="ja-JP" sz="3000" dirty="0" smtClean="0"/>
              <a:t>ne</a:t>
            </a:r>
            <a:r>
              <a:rPr lang="en-US" altLang="ja-JP" sz="3000" dirty="0"/>
              <a:t>	</a:t>
            </a:r>
            <a:r>
              <a:rPr lang="en-US" altLang="ja-JP" sz="3000" dirty="0" smtClean="0"/>
              <a:t> </a:t>
            </a:r>
            <a:r>
              <a:rPr lang="en-US" altLang="ja-JP" sz="3000" dirty="0" err="1" smtClean="0"/>
              <a:t>twifeald</a:t>
            </a:r>
            <a:endParaRPr lang="ja-JP" altLang="ja-JP" sz="3000" dirty="0"/>
          </a:p>
          <a:p>
            <a:pPr marL="0" indent="0" hangingPunct="0">
              <a:buNone/>
            </a:pPr>
            <a:r>
              <a:rPr lang="en-US" altLang="ja-JP" sz="3000" dirty="0"/>
              <a:t>	 </a:t>
            </a:r>
            <a:r>
              <a:rPr lang="en-US" altLang="ja-JP" sz="3000" dirty="0" smtClean="0">
                <a:solidFill>
                  <a:schemeClr val="bg2">
                    <a:lumMod val="75000"/>
                  </a:schemeClr>
                </a:solidFill>
              </a:rPr>
              <a:t>have   twofold </a:t>
            </a:r>
            <a:r>
              <a:rPr lang="en-US" altLang="ja-JP" sz="3000" dirty="0">
                <a:solidFill>
                  <a:schemeClr val="bg2">
                    <a:lumMod val="75000"/>
                  </a:schemeClr>
                </a:solidFill>
              </a:rPr>
              <a:t>	wage </a:t>
            </a:r>
            <a:r>
              <a:rPr lang="en-US" altLang="ja-JP" sz="3000" dirty="0" smtClean="0">
                <a:solidFill>
                  <a:schemeClr val="bg2">
                    <a:lumMod val="75000"/>
                  </a:schemeClr>
                </a:solidFill>
              </a:rPr>
              <a:t>  nor </a:t>
            </a:r>
            <a:r>
              <a:rPr lang="en-US" altLang="ja-JP" sz="3000" dirty="0">
                <a:solidFill>
                  <a:schemeClr val="bg2">
                    <a:lumMod val="75000"/>
                  </a:schemeClr>
                </a:solidFill>
              </a:rPr>
              <a:t> </a:t>
            </a:r>
            <a:r>
              <a:rPr lang="en-US" altLang="ja-JP" sz="3000" dirty="0" smtClean="0">
                <a:solidFill>
                  <a:schemeClr val="bg2">
                    <a:lumMod val="75000"/>
                  </a:schemeClr>
                </a:solidFill>
              </a:rPr>
              <a:t>twofold</a:t>
            </a:r>
            <a:endParaRPr lang="ja-JP" altLang="ja-JP" sz="3000" dirty="0">
              <a:solidFill>
                <a:schemeClr val="bg2">
                  <a:lumMod val="75000"/>
                </a:schemeClr>
              </a:solidFill>
            </a:endParaRPr>
          </a:p>
          <a:p>
            <a:pPr marL="0" indent="0" hangingPunct="0">
              <a:spcBef>
                <a:spcPts val="2424"/>
              </a:spcBef>
              <a:buNone/>
            </a:pPr>
            <a:r>
              <a:rPr lang="en-US" altLang="ja-JP" sz="3000" dirty="0"/>
              <a:t>	 </a:t>
            </a:r>
            <a:r>
              <a:rPr lang="en-US" altLang="ja-JP" sz="3000" dirty="0" err="1" smtClean="0"/>
              <a:t>imett</a:t>
            </a:r>
            <a:r>
              <a:rPr lang="en-US" altLang="ja-JP" sz="3000" dirty="0" smtClean="0"/>
              <a:t>]]]]</a:t>
            </a:r>
            <a:endParaRPr lang="ja-JP" altLang="ja-JP" sz="3000" dirty="0"/>
          </a:p>
          <a:p>
            <a:pPr marL="0" indent="0" hangingPunct="0">
              <a:buNone/>
            </a:pPr>
            <a:r>
              <a:rPr lang="en-US" altLang="ja-JP" sz="3000" dirty="0"/>
              <a:t>	 </a:t>
            </a:r>
            <a:r>
              <a:rPr lang="en-US" altLang="ja-JP" sz="3000" dirty="0">
                <a:solidFill>
                  <a:srgbClr val="606060"/>
                </a:solidFill>
              </a:rPr>
              <a:t>measuring rod </a:t>
            </a:r>
            <a:endParaRPr lang="ja-JP" altLang="ja-JP" sz="3000" dirty="0">
              <a:solidFill>
                <a:srgbClr val="606060"/>
              </a:solidFill>
            </a:endParaRPr>
          </a:p>
          <a:p>
            <a:pPr marL="0" indent="0" algn="r">
              <a:spcBef>
                <a:spcPts val="2424"/>
              </a:spcBef>
              <a:buNone/>
            </a:pPr>
            <a:r>
              <a:rPr lang="en-US" altLang="ja-JP" sz="3000" dirty="0"/>
              <a:t>(M1; CMVICES1, 11.123)</a:t>
            </a:r>
            <a:r>
              <a:rPr lang="ja-JP" altLang="ja-JP" sz="3000" dirty="0"/>
              <a:t> </a:t>
            </a:r>
            <a:endParaRPr lang="ja-JP" altLang="en-US" sz="30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23</a:t>
            </a:fld>
            <a:endParaRPr lang="en-US" altLang="ja-JP"/>
          </a:p>
        </p:txBody>
      </p:sp>
    </p:spTree>
    <p:extLst>
      <p:ext uri="{BB962C8B-B14F-4D97-AF65-F5344CB8AC3E}">
        <p14:creationId xmlns:p14="http://schemas.microsoft.com/office/powerpoint/2010/main" val="2892023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latin typeface="ヒラギノ角ゴ Pro W6"/>
                <a:ea typeface="ヒラギノ角ゴ Pro W6"/>
                <a:cs typeface="ヒラギノ角ゴ Pro W6"/>
              </a:rPr>
              <a:t>従属節動詞末位語順</a:t>
            </a:r>
            <a:endParaRPr kumimoji="1" lang="ja-JP" altLang="en-US" sz="3200" dirty="0">
              <a:latin typeface="ヒラギノ角ゴ Pro W6"/>
              <a:ea typeface="ヒラギノ角ゴ Pro W6"/>
              <a:cs typeface="ヒラギノ角ゴ Pro W6"/>
            </a:endParaRPr>
          </a:p>
        </p:txBody>
      </p:sp>
      <p:sp>
        <p:nvSpPr>
          <p:cNvPr id="3" name="コンテンツ プレースホルダー 2"/>
          <p:cNvSpPr>
            <a:spLocks noGrp="1"/>
          </p:cNvSpPr>
          <p:nvPr>
            <p:ph idx="1"/>
          </p:nvPr>
        </p:nvSpPr>
        <p:spPr/>
        <p:txBody>
          <a:bodyPr>
            <a:noAutofit/>
          </a:bodyPr>
          <a:lstStyle/>
          <a:p>
            <a:pPr marL="95250" indent="0">
              <a:buNone/>
            </a:pPr>
            <a:endParaRPr lang="en-US" altLang="ja-JP" dirty="0" smtClean="0"/>
          </a:p>
          <a:p>
            <a:pPr marL="95250" lvl="1" indent="0">
              <a:buNone/>
            </a:pPr>
            <a:r>
              <a:rPr lang="en-US" altLang="ja-JP" sz="3000" dirty="0" smtClean="0"/>
              <a:t>(7)   [</a:t>
            </a:r>
            <a:r>
              <a:rPr lang="en-US" altLang="ja-JP" sz="3000" baseline="-25000" dirty="0" err="1" smtClean="0">
                <a:solidFill>
                  <a:srgbClr val="FF0000"/>
                </a:solidFill>
              </a:rPr>
              <a:t>ForceP</a:t>
            </a:r>
            <a:r>
              <a:rPr lang="en-US" altLang="ja-JP" sz="3000" dirty="0" smtClean="0"/>
              <a:t> </a:t>
            </a:r>
            <a:r>
              <a:rPr lang="en-US" altLang="ja-JP" sz="3000" dirty="0" err="1" smtClean="0"/>
              <a:t>þo</a:t>
            </a:r>
            <a:r>
              <a:rPr lang="en-US" altLang="ja-JP" sz="3000" dirty="0" smtClean="0"/>
              <a:t>   [</a:t>
            </a:r>
            <a:r>
              <a:rPr lang="en-US" altLang="ja-JP" sz="3000" baseline="-25000" dirty="0" err="1" smtClean="0">
                <a:solidFill>
                  <a:srgbClr val="FF0000"/>
                </a:solidFill>
              </a:rPr>
              <a:t>TopP</a:t>
            </a:r>
            <a:r>
              <a:rPr lang="en-US" altLang="ja-JP" sz="3000" dirty="0" smtClean="0"/>
              <a:t>  [</a:t>
            </a:r>
            <a:r>
              <a:rPr lang="en-US" altLang="ja-JP" sz="3000" baseline="-25000" dirty="0" smtClean="0">
                <a:solidFill>
                  <a:srgbClr val="FF0000"/>
                </a:solidFill>
              </a:rPr>
              <a:t>TP</a:t>
            </a:r>
            <a:r>
              <a:rPr lang="en-US" altLang="ja-JP" sz="3000" dirty="0" smtClean="0"/>
              <a:t> </a:t>
            </a:r>
            <a:r>
              <a:rPr lang="en-US" altLang="ja-JP" sz="3000" dirty="0">
                <a:solidFill>
                  <a:srgbClr val="000000"/>
                </a:solidFill>
              </a:rPr>
              <a:t>he him </a:t>
            </a:r>
            <a:r>
              <a:rPr lang="en-US" altLang="ja-JP" sz="3000" dirty="0" err="1" smtClean="0">
                <a:solidFill>
                  <a:srgbClr val="000000"/>
                </a:solidFill>
              </a:rPr>
              <a:t>seluen</a:t>
            </a:r>
            <a:r>
              <a:rPr lang="en-US" altLang="ja-JP" sz="3000" dirty="0" smtClean="0">
                <a:solidFill>
                  <a:srgbClr val="000000"/>
                </a:solidFill>
              </a:rPr>
              <a:t> </a:t>
            </a:r>
            <a:r>
              <a:rPr lang="en-US" altLang="ja-JP" sz="3000" dirty="0" err="1" smtClean="0">
                <a:solidFill>
                  <a:srgbClr val="000000"/>
                </a:solidFill>
              </a:rPr>
              <a:t>habben</a:t>
            </a:r>
            <a:r>
              <a:rPr lang="en-US" altLang="ja-JP" sz="3000" dirty="0" smtClean="0">
                <a:solidFill>
                  <a:srgbClr val="000000"/>
                </a:solidFill>
              </a:rPr>
              <a:t>]</a:t>
            </a:r>
          </a:p>
          <a:p>
            <a:pPr marL="95250" indent="0">
              <a:buNone/>
              <a:tabLst>
                <a:tab pos="635000" algn="l"/>
              </a:tabLst>
            </a:pPr>
            <a:r>
              <a:rPr lang="en-US" altLang="ja-JP" sz="3000" dirty="0">
                <a:solidFill>
                  <a:srgbClr val="000000"/>
                </a:solidFill>
              </a:rPr>
              <a:t> </a:t>
            </a:r>
            <a:r>
              <a:rPr lang="en-US" altLang="ja-JP" sz="3000" dirty="0" smtClean="0">
                <a:solidFill>
                  <a:srgbClr val="000000"/>
                </a:solidFill>
              </a:rPr>
              <a:t>                </a:t>
            </a:r>
            <a:r>
              <a:rPr lang="en-US" altLang="ja-JP" sz="3000" dirty="0" smtClean="0">
                <a:solidFill>
                  <a:schemeClr val="bg2">
                    <a:lumMod val="75000"/>
                  </a:schemeClr>
                </a:solidFill>
              </a:rPr>
              <a:t>though          he himself     </a:t>
            </a:r>
            <a:r>
              <a:rPr lang="en-US" altLang="ja-JP" sz="3000" dirty="0">
                <a:solidFill>
                  <a:schemeClr val="bg2">
                    <a:lumMod val="75000"/>
                  </a:schemeClr>
                </a:solidFill>
              </a:rPr>
              <a:t> </a:t>
            </a:r>
            <a:r>
              <a:rPr lang="en-US" altLang="ja-JP" sz="3000" dirty="0" smtClean="0">
                <a:solidFill>
                  <a:schemeClr val="bg2">
                    <a:lumMod val="75000"/>
                  </a:schemeClr>
                </a:solidFill>
              </a:rPr>
              <a:t> have </a:t>
            </a:r>
            <a:endParaRPr lang="ja-JP" altLang="en-US" sz="3000" dirty="0">
              <a:solidFill>
                <a:schemeClr val="bg2">
                  <a:lumMod val="75000"/>
                </a:schemeClr>
              </a:solidFill>
            </a:endParaRPr>
          </a:p>
          <a:p>
            <a:pPr marL="95250" indent="0">
              <a:spcBef>
                <a:spcPts val="2424"/>
              </a:spcBef>
              <a:buNone/>
            </a:pPr>
            <a:r>
              <a:rPr lang="en-US" altLang="ja-JP" sz="3000" dirty="0" smtClean="0"/>
              <a:t>       [</a:t>
            </a:r>
            <a:r>
              <a:rPr lang="en-US" altLang="ja-JP" sz="3000" baseline="-25000" dirty="0" err="1" smtClean="0">
                <a:solidFill>
                  <a:srgbClr val="FF0000"/>
                </a:solidFill>
              </a:rPr>
              <a:t>FinP</a:t>
            </a:r>
            <a:r>
              <a:rPr lang="en-US" altLang="ja-JP" sz="3000" dirty="0" smtClean="0"/>
              <a:t> [</a:t>
            </a:r>
            <a:r>
              <a:rPr lang="en-US" altLang="ja-JP" sz="3000" baseline="-25000" dirty="0" smtClean="0">
                <a:solidFill>
                  <a:srgbClr val="FF0000"/>
                </a:solidFill>
              </a:rPr>
              <a:t>Fin</a:t>
            </a:r>
            <a:r>
              <a:rPr lang="en-US" altLang="ja-JP" sz="3000" dirty="0" smtClean="0">
                <a:solidFill>
                  <a:srgbClr val="FF0000"/>
                </a:solidFill>
              </a:rPr>
              <a:t> </a:t>
            </a:r>
            <a:r>
              <a:rPr lang="en-US" altLang="ja-JP" sz="3000" dirty="0" smtClean="0"/>
              <a:t>ne</a:t>
            </a:r>
            <a:r>
              <a:rPr lang="en-US" altLang="ja-JP" sz="3000" dirty="0" smtClean="0">
                <a:solidFill>
                  <a:srgbClr val="FF0000"/>
                </a:solidFill>
              </a:rPr>
              <a:t>  </a:t>
            </a:r>
            <a:r>
              <a:rPr lang="en-US" altLang="ja-JP" sz="3000" dirty="0" err="1" smtClean="0"/>
              <a:t>mihte</a:t>
            </a:r>
            <a:r>
              <a:rPr lang="en-US" altLang="ja-JP" sz="3000" dirty="0" smtClean="0"/>
              <a:t>]  </a:t>
            </a:r>
            <a:r>
              <a:rPr lang="en-US" altLang="ja-JP" sz="3000" i="1" dirty="0" err="1" smtClean="0"/>
              <a:t>t</a:t>
            </a:r>
            <a:r>
              <a:rPr lang="en-US" altLang="ja-JP" sz="3000" baseline="-25000" dirty="0" err="1" smtClean="0"/>
              <a:t>TP</a:t>
            </a:r>
            <a:r>
              <a:rPr lang="en-US" altLang="ja-JP" sz="3000" dirty="0" smtClean="0"/>
              <a:t>]]]</a:t>
            </a:r>
            <a:endParaRPr lang="en-US" altLang="ja-JP" sz="3000" baseline="-25000" dirty="0" smtClean="0">
              <a:solidFill>
                <a:srgbClr val="FF0000"/>
              </a:solidFill>
            </a:endParaRPr>
          </a:p>
          <a:p>
            <a:pPr marL="0" indent="0" hangingPunct="0">
              <a:buNone/>
            </a:pPr>
            <a:r>
              <a:rPr lang="en-US" altLang="ja-JP" sz="3000" dirty="0" smtClean="0"/>
              <a:t>	           </a:t>
            </a:r>
            <a:r>
              <a:rPr lang="en-US" altLang="ja-JP" sz="3000" dirty="0">
                <a:solidFill>
                  <a:srgbClr val="606060"/>
                </a:solidFill>
              </a:rPr>
              <a:t> </a:t>
            </a:r>
            <a:r>
              <a:rPr lang="en-US" altLang="ja-JP" sz="3000" dirty="0" smtClean="0">
                <a:solidFill>
                  <a:srgbClr val="606060"/>
                </a:solidFill>
              </a:rPr>
              <a:t>not might </a:t>
            </a:r>
            <a:endParaRPr lang="en-US" altLang="ja-JP" sz="3000" dirty="0">
              <a:solidFill>
                <a:srgbClr val="606060"/>
              </a:solidFill>
            </a:endParaRPr>
          </a:p>
          <a:p>
            <a:pPr marL="0" indent="0" algn="r" hangingPunct="0">
              <a:spcBef>
                <a:spcPts val="2424"/>
              </a:spcBef>
              <a:buNone/>
            </a:pPr>
            <a:r>
              <a:rPr lang="en-US" altLang="ja-JP" sz="3000" dirty="0" smtClean="0"/>
              <a:t>(</a:t>
            </a:r>
            <a:r>
              <a:rPr lang="en-US" altLang="ja-JP" sz="3000" dirty="0"/>
              <a:t>M1; </a:t>
            </a:r>
            <a:r>
              <a:rPr lang="en-US" altLang="ja-JP" sz="3000" dirty="0" smtClean="0"/>
              <a:t>CMTRINIT, 183.2550)</a:t>
            </a:r>
            <a:r>
              <a:rPr lang="ja-JP" altLang="ja-JP" sz="3000" dirty="0" smtClean="0"/>
              <a:t> </a:t>
            </a:r>
            <a:endParaRPr lang="ja-JP" altLang="en-US" sz="30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24</a:t>
            </a:fld>
            <a:endParaRPr lang="en-US" altLang="ja-JP"/>
          </a:p>
        </p:txBody>
      </p:sp>
    </p:spTree>
    <p:extLst>
      <p:ext uri="{BB962C8B-B14F-4D97-AF65-F5344CB8AC3E}">
        <p14:creationId xmlns:p14="http://schemas.microsoft.com/office/powerpoint/2010/main" val="1674614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200" dirty="0" smtClean="0">
                <a:latin typeface="ヒラギノ角ゴ Pro W6"/>
                <a:ea typeface="ヒラギノ角ゴ Pro W6"/>
                <a:cs typeface="ヒラギノ角ゴ Pro W6"/>
              </a:rPr>
              <a:t>素性継承</a:t>
            </a:r>
            <a:endParaRPr kumimoji="1" lang="ja-JP" altLang="en-US" sz="3200" dirty="0">
              <a:latin typeface="ヒラギノ角ゴ Pro W6"/>
              <a:ea typeface="ヒラギノ角ゴ Pro W6"/>
              <a:cs typeface="ヒラギノ角ゴ Pro W6"/>
            </a:endParaRPr>
          </a:p>
        </p:txBody>
      </p:sp>
      <p:sp>
        <p:nvSpPr>
          <p:cNvPr id="3" name="コンテンツ プレースホルダー 2"/>
          <p:cNvSpPr>
            <a:spLocks noGrp="1"/>
          </p:cNvSpPr>
          <p:nvPr>
            <p:ph idx="1"/>
          </p:nvPr>
        </p:nvSpPr>
        <p:spPr/>
        <p:txBody>
          <a:bodyPr>
            <a:noAutofit/>
          </a:bodyPr>
          <a:lstStyle/>
          <a:p>
            <a:pPr algn="just">
              <a:buFont typeface="Wingdings" charset="2"/>
              <a:buChar char="Ø"/>
            </a:pPr>
            <a:endParaRPr lang="en-US" altLang="ja-JP" sz="2800" dirty="0" smtClean="0">
              <a:latin typeface="+mj-lt"/>
            </a:endParaRPr>
          </a:p>
          <a:p>
            <a:pPr algn="just">
              <a:buFont typeface="Wingdings" charset="2"/>
              <a:buChar char="Ø"/>
            </a:pPr>
            <a:r>
              <a:rPr lang="en-US" altLang="ja-JP" sz="2800" dirty="0" smtClean="0">
                <a:latin typeface="+mj-lt"/>
              </a:rPr>
              <a:t>Chomsky (2008)</a:t>
            </a:r>
            <a:r>
              <a:rPr lang="ja-JP" altLang="en-US" sz="2800" dirty="0" smtClean="0">
                <a:latin typeface="+mj-lt"/>
              </a:rPr>
              <a:t>：</a:t>
            </a:r>
            <a:endParaRPr lang="en-US" altLang="ja-JP" sz="2800" dirty="0" smtClean="0">
              <a:latin typeface="+mj-lt"/>
            </a:endParaRPr>
          </a:p>
          <a:p>
            <a:pPr marL="828000" indent="0" algn="just">
              <a:lnSpc>
                <a:spcPct val="120000"/>
              </a:lnSpc>
              <a:spcBef>
                <a:spcPts val="1224"/>
              </a:spcBef>
              <a:buNone/>
            </a:pPr>
            <a:r>
              <a:rPr lang="ja-JP" altLang="en-US" sz="2400" dirty="0" smtClean="0">
                <a:latin typeface="+mj-lt"/>
                <a:ea typeface="メイリオ"/>
                <a:cs typeface="メイリオ"/>
              </a:rPr>
              <a:t>時制素性とファイ素性はフェイズ主要部</a:t>
            </a:r>
            <a:r>
              <a:rPr lang="en-US" altLang="ja-JP" sz="2400" dirty="0" smtClean="0">
                <a:latin typeface="+mj-lt"/>
                <a:ea typeface="メイリオ"/>
                <a:cs typeface="メイリオ"/>
              </a:rPr>
              <a:t>C</a:t>
            </a:r>
            <a:r>
              <a:rPr lang="ja-JP" altLang="en-US" sz="2400" dirty="0" smtClean="0">
                <a:latin typeface="+mj-lt"/>
                <a:ea typeface="メイリオ"/>
                <a:cs typeface="メイリオ"/>
              </a:rPr>
              <a:t>に基底生成され，非フェイズ主要部</a:t>
            </a:r>
            <a:r>
              <a:rPr lang="en-US" altLang="ja-JP" sz="2400" dirty="0" smtClean="0">
                <a:latin typeface="+mj-lt"/>
                <a:ea typeface="メイリオ"/>
                <a:cs typeface="メイリオ"/>
              </a:rPr>
              <a:t>T</a:t>
            </a:r>
            <a:r>
              <a:rPr lang="ja-JP" altLang="en-US" sz="2400" dirty="0" smtClean="0">
                <a:latin typeface="+mj-lt"/>
                <a:ea typeface="メイリオ"/>
                <a:cs typeface="メイリオ"/>
              </a:rPr>
              <a:t>に継承される。</a:t>
            </a:r>
            <a:endParaRPr lang="en-US" altLang="ja-JP" sz="2400" dirty="0" smtClean="0">
              <a:latin typeface="+mj-lt"/>
              <a:ea typeface="メイリオ"/>
              <a:cs typeface="メイリオ"/>
            </a:endParaRPr>
          </a:p>
          <a:p>
            <a:pPr marL="0" indent="0" algn="just">
              <a:spcBef>
                <a:spcPts val="624"/>
              </a:spcBef>
              <a:buNone/>
            </a:pPr>
            <a:endParaRPr lang="en-US" altLang="ja-JP" dirty="0">
              <a:latin typeface="+mj-lt"/>
            </a:endParaRPr>
          </a:p>
          <a:p>
            <a:pPr marL="0" indent="0" algn="just">
              <a:spcBef>
                <a:spcPts val="624"/>
              </a:spcBef>
              <a:buNone/>
            </a:pPr>
            <a:r>
              <a:rPr lang="en-US" altLang="ja-JP" sz="2400" dirty="0" smtClean="0">
                <a:latin typeface="+mj-lt"/>
              </a:rPr>
              <a:t>          (8)   [</a:t>
            </a:r>
            <a:r>
              <a:rPr lang="en-US" altLang="ja-JP" sz="2400" baseline="-25000" dirty="0">
                <a:latin typeface="+mj-lt"/>
              </a:rPr>
              <a:t>CP</a:t>
            </a:r>
            <a:r>
              <a:rPr lang="en-US" altLang="ja-JP" sz="2400" dirty="0">
                <a:latin typeface="+mj-lt"/>
              </a:rPr>
              <a:t> C</a:t>
            </a:r>
            <a:r>
              <a:rPr lang="en-US" altLang="ja-JP" sz="2400" baseline="-25000" dirty="0">
                <a:latin typeface="+mj-lt"/>
              </a:rPr>
              <a:t>[</a:t>
            </a:r>
            <a:r>
              <a:rPr lang="en-US" altLang="ja-JP" sz="2400" baseline="-25000" dirty="0" err="1">
                <a:latin typeface="+mj-lt"/>
              </a:rPr>
              <a:t>φ</a:t>
            </a:r>
            <a:r>
              <a:rPr lang="en-US" altLang="ja-JP" sz="2400" baseline="-25000" dirty="0">
                <a:latin typeface="+mj-lt"/>
              </a:rPr>
              <a:t>][tense]</a:t>
            </a:r>
            <a:r>
              <a:rPr lang="en-US" altLang="ja-JP" sz="2400" dirty="0">
                <a:latin typeface="+mj-lt"/>
              </a:rPr>
              <a:t> [</a:t>
            </a:r>
            <a:r>
              <a:rPr lang="en-US" altLang="ja-JP" sz="2400" baseline="-25000" dirty="0">
                <a:latin typeface="+mj-lt"/>
              </a:rPr>
              <a:t>TP</a:t>
            </a:r>
            <a:r>
              <a:rPr lang="en-US" altLang="ja-JP" sz="2400" dirty="0">
                <a:latin typeface="+mj-lt"/>
              </a:rPr>
              <a:t> T</a:t>
            </a:r>
            <a:r>
              <a:rPr lang="en-US" altLang="ja-JP" sz="2400" baseline="-25000" dirty="0">
                <a:latin typeface="+mj-lt"/>
              </a:rPr>
              <a:t>[</a:t>
            </a:r>
            <a:r>
              <a:rPr lang="en-US" altLang="ja-JP" sz="2400" baseline="-25000" dirty="0" err="1">
                <a:latin typeface="+mj-lt"/>
              </a:rPr>
              <a:t>φ</a:t>
            </a:r>
            <a:r>
              <a:rPr lang="en-US" altLang="ja-JP" sz="2400" baseline="-25000" dirty="0">
                <a:latin typeface="+mj-lt"/>
              </a:rPr>
              <a:t>][tense]</a:t>
            </a:r>
            <a:r>
              <a:rPr lang="en-US" altLang="ja-JP" sz="2400" dirty="0">
                <a:latin typeface="+mj-lt"/>
              </a:rPr>
              <a:t> … ]] </a:t>
            </a:r>
            <a:endParaRPr lang="en-US" altLang="ja-JP" sz="2800" dirty="0" smtClean="0">
              <a:latin typeface="+mj-lt"/>
            </a:endParaRPr>
          </a:p>
          <a:p>
            <a:pPr marL="0" indent="0" algn="just">
              <a:spcBef>
                <a:spcPts val="1992"/>
              </a:spcBef>
              <a:buNone/>
            </a:pPr>
            <a:endParaRPr lang="ja-JP" altLang="ja-JP" sz="2400" dirty="0"/>
          </a:p>
          <a:p>
            <a:endParaRPr kumimoji="1" lang="ja-JP" altLang="en-US" dirty="0"/>
          </a:p>
        </p:txBody>
      </p:sp>
      <p:grpSp>
        <p:nvGrpSpPr>
          <p:cNvPr id="27" name="図形グループ 26"/>
          <p:cNvGrpSpPr/>
          <p:nvPr/>
        </p:nvGrpSpPr>
        <p:grpSpPr>
          <a:xfrm>
            <a:off x="2915816" y="4365104"/>
            <a:ext cx="1656184" cy="411725"/>
            <a:chOff x="2875000" y="3991631"/>
            <a:chExt cx="1660801" cy="411725"/>
          </a:xfrm>
          <a:effectLst/>
        </p:grpSpPr>
        <p:cxnSp>
          <p:nvCxnSpPr>
            <p:cNvPr id="21" name="直線コネクタ 20"/>
            <p:cNvCxnSpPr/>
            <p:nvPr/>
          </p:nvCxnSpPr>
          <p:spPr>
            <a:xfrm>
              <a:off x="2875000" y="4033502"/>
              <a:ext cx="0" cy="369854"/>
            </a:xfrm>
            <a:prstGeom prst="line">
              <a:avLst/>
            </a:prstGeom>
          </p:spPr>
          <p:style>
            <a:lnRef idx="2">
              <a:schemeClr val="dk1"/>
            </a:lnRef>
            <a:fillRef idx="0">
              <a:schemeClr val="dk1"/>
            </a:fillRef>
            <a:effectRef idx="1">
              <a:schemeClr val="dk1"/>
            </a:effectRef>
            <a:fontRef idx="minor">
              <a:schemeClr val="tx1"/>
            </a:fontRef>
          </p:style>
        </p:cxnSp>
        <p:cxnSp>
          <p:nvCxnSpPr>
            <p:cNvPr id="24" name="直線コネクタ 23"/>
            <p:cNvCxnSpPr/>
            <p:nvPr/>
          </p:nvCxnSpPr>
          <p:spPr>
            <a:xfrm>
              <a:off x="2875000" y="4389400"/>
              <a:ext cx="1660801" cy="0"/>
            </a:xfrm>
            <a:prstGeom prst="line">
              <a:avLst/>
            </a:prstGeom>
          </p:spPr>
          <p:style>
            <a:lnRef idx="2">
              <a:schemeClr val="dk1"/>
            </a:lnRef>
            <a:fillRef idx="0">
              <a:schemeClr val="dk1"/>
            </a:fillRef>
            <a:effectRef idx="1">
              <a:schemeClr val="dk1"/>
            </a:effectRef>
            <a:fontRef idx="minor">
              <a:schemeClr val="tx1"/>
            </a:fontRef>
          </p:style>
        </p:cxnSp>
        <p:cxnSp>
          <p:nvCxnSpPr>
            <p:cNvPr id="26" name="直線矢印コネクタ 25"/>
            <p:cNvCxnSpPr/>
            <p:nvPr/>
          </p:nvCxnSpPr>
          <p:spPr>
            <a:xfrm flipV="1">
              <a:off x="4528823" y="3991631"/>
              <a:ext cx="0" cy="4047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9023690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a:latin typeface="ヒラギノ角ゴ Pro W6"/>
                <a:ea typeface="ヒラギノ角ゴ Pro W6"/>
                <a:cs typeface="ヒラギノ角ゴ Pro W6"/>
              </a:rPr>
              <a:t>素性継承パラメター</a:t>
            </a:r>
            <a:endParaRPr kumimoji="1" lang="ja-JP" altLang="en-US" sz="3200" dirty="0"/>
          </a:p>
        </p:txBody>
      </p:sp>
      <p:sp>
        <p:nvSpPr>
          <p:cNvPr id="3" name="コンテンツ プレースホルダー 2"/>
          <p:cNvSpPr>
            <a:spLocks noGrp="1"/>
          </p:cNvSpPr>
          <p:nvPr>
            <p:ph idx="1"/>
          </p:nvPr>
        </p:nvSpPr>
        <p:spPr/>
        <p:txBody>
          <a:bodyPr/>
          <a:lstStyle/>
          <a:p>
            <a:pPr>
              <a:buFont typeface="Wingdings" charset="2"/>
              <a:buChar char="Ø"/>
            </a:pPr>
            <a:endParaRPr lang="en-US" altLang="ja-JP" dirty="0" smtClean="0"/>
          </a:p>
          <a:p>
            <a:pPr>
              <a:lnSpc>
                <a:spcPct val="120000"/>
              </a:lnSpc>
              <a:buFont typeface="Wingdings" charset="2"/>
              <a:buChar char="Ø"/>
            </a:pPr>
            <a:r>
              <a:rPr lang="ja-JP" altLang="en-US" sz="2800" dirty="0" smtClean="0">
                <a:ea typeface="メイリオ"/>
                <a:cs typeface="メイリオ"/>
              </a:rPr>
              <a:t>細分化</a:t>
            </a:r>
            <a:r>
              <a:rPr lang="ja-JP" altLang="en-US" sz="2800" dirty="0">
                <a:ea typeface="メイリオ"/>
                <a:cs typeface="メイリオ"/>
              </a:rPr>
              <a:t>された</a:t>
            </a:r>
            <a:r>
              <a:rPr lang="en-US" altLang="ja-JP" sz="2800" dirty="0">
                <a:ea typeface="メイリオ"/>
                <a:cs typeface="メイリオ"/>
              </a:rPr>
              <a:t>CP</a:t>
            </a:r>
            <a:r>
              <a:rPr lang="ja-JP" altLang="en-US" sz="2800" dirty="0">
                <a:ea typeface="メイリオ"/>
                <a:cs typeface="メイリオ"/>
              </a:rPr>
              <a:t>構造では，フェイズ</a:t>
            </a:r>
            <a:r>
              <a:rPr lang="ja-JP" altLang="en-US" sz="2800" dirty="0" smtClean="0">
                <a:ea typeface="メイリオ"/>
                <a:cs typeface="メイリオ"/>
              </a:rPr>
              <a:t>主要部が</a:t>
            </a:r>
            <a:r>
              <a:rPr lang="ja-JP" altLang="en-US" sz="2800" dirty="0">
                <a:ea typeface="メイリオ"/>
                <a:cs typeface="メイリオ"/>
              </a:rPr>
              <a:t>複数の非フェイズ主要部を従える。</a:t>
            </a:r>
          </a:p>
          <a:p>
            <a:pPr>
              <a:lnSpc>
                <a:spcPct val="120000"/>
              </a:lnSpc>
              <a:spcBef>
                <a:spcPts val="2424"/>
              </a:spcBef>
              <a:buFont typeface="Wingdings" charset="2"/>
              <a:buChar char="Ø"/>
            </a:pPr>
            <a:r>
              <a:rPr lang="ja-JP" altLang="en-US" sz="2800" dirty="0">
                <a:ea typeface="メイリオ"/>
                <a:cs typeface="メイリオ"/>
              </a:rPr>
              <a:t>どの解釈不可能</a:t>
            </a:r>
            <a:r>
              <a:rPr lang="ja-JP" altLang="en-US" sz="2800" dirty="0" smtClean="0">
                <a:ea typeface="メイリオ"/>
                <a:cs typeface="メイリオ"/>
              </a:rPr>
              <a:t>素性が</a:t>
            </a:r>
            <a:r>
              <a:rPr lang="ja-JP" altLang="en-US" sz="2800" dirty="0">
                <a:ea typeface="メイリオ"/>
                <a:cs typeface="メイリオ"/>
              </a:rPr>
              <a:t>どの非フェイズ主要部へと継承されるかについてパラメター可変域が生じる。</a:t>
            </a:r>
            <a:endParaRPr lang="en-US" altLang="ja-JP" sz="2800" dirty="0">
              <a:ea typeface="メイリオ"/>
              <a:cs typeface="メイリオ"/>
            </a:endParaRPr>
          </a:p>
          <a:p>
            <a:pPr>
              <a:buFont typeface="Wingdings" charset="2"/>
              <a:buChar char="Ø"/>
            </a:pPr>
            <a:endParaRPr kumimoji="1" lang="ja-JP" altLang="en-US" dirty="0"/>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26</a:t>
            </a:fld>
            <a:endParaRPr lang="en-US" altLang="ja-JP"/>
          </a:p>
        </p:txBody>
      </p:sp>
    </p:spTree>
    <p:extLst>
      <p:ext uri="{BB962C8B-B14F-4D97-AF65-F5344CB8AC3E}">
        <p14:creationId xmlns:p14="http://schemas.microsoft.com/office/powerpoint/2010/main" val="981663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latin typeface="ヒラギノ角ゴ Pro W6"/>
                <a:ea typeface="ヒラギノ角ゴ Pro W6"/>
                <a:cs typeface="ヒラギノ角ゴ Pro W6"/>
              </a:rPr>
              <a:t>古英語・初期中英語の素性分布</a:t>
            </a:r>
            <a:endParaRPr kumimoji="1" lang="ja-JP" altLang="en-US" sz="3200" dirty="0">
              <a:latin typeface="ヒラギノ角ゴ Pro W6"/>
              <a:ea typeface="ヒラギノ角ゴ Pro W6"/>
              <a:cs typeface="ヒラギノ角ゴ Pro W6"/>
            </a:endParaRPr>
          </a:p>
        </p:txBody>
      </p:sp>
      <p:sp>
        <p:nvSpPr>
          <p:cNvPr id="3" name="スライド番号プレースホルダー 2"/>
          <p:cNvSpPr>
            <a:spLocks noGrp="1"/>
          </p:cNvSpPr>
          <p:nvPr>
            <p:ph type="sldNum" sz="quarter" idx="12"/>
          </p:nvPr>
        </p:nvSpPr>
        <p:spPr/>
        <p:txBody>
          <a:bodyPr/>
          <a:lstStyle/>
          <a:p>
            <a:fld id="{969C9742-8686-AE41-AE6B-253DE1A0AC4E}" type="slidenum">
              <a:rPr lang="en-US" altLang="ja-JP" smtClean="0"/>
              <a:pPr/>
              <a:t>27</a:t>
            </a:fld>
            <a:endParaRPr lang="en-US" altLang="ja-JP"/>
          </a:p>
        </p:txBody>
      </p:sp>
      <p:cxnSp>
        <p:nvCxnSpPr>
          <p:cNvPr id="5" name="直線コネクタ 4"/>
          <p:cNvCxnSpPr/>
          <p:nvPr/>
        </p:nvCxnSpPr>
        <p:spPr>
          <a:xfrm flipH="1">
            <a:off x="1043608" y="1340768"/>
            <a:ext cx="576064" cy="360040"/>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27" name="直線コネクタ 26"/>
          <p:cNvCxnSpPr/>
          <p:nvPr/>
        </p:nvCxnSpPr>
        <p:spPr>
          <a:xfrm flipH="1">
            <a:off x="1587292" y="1700808"/>
            <a:ext cx="576064" cy="360040"/>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28" name="直線コネクタ 27"/>
          <p:cNvCxnSpPr/>
          <p:nvPr/>
        </p:nvCxnSpPr>
        <p:spPr>
          <a:xfrm>
            <a:off x="1599147" y="1340768"/>
            <a:ext cx="596589" cy="360040"/>
          </a:xfrm>
          <a:prstGeom prst="line">
            <a:avLst/>
          </a:prstGeom>
          <a:effectLst/>
        </p:spPr>
        <p:style>
          <a:lnRef idx="3">
            <a:schemeClr val="accent4"/>
          </a:lnRef>
          <a:fillRef idx="0">
            <a:schemeClr val="accent4"/>
          </a:fillRef>
          <a:effectRef idx="2">
            <a:schemeClr val="accent4"/>
          </a:effectRef>
          <a:fontRef idx="minor">
            <a:schemeClr val="tx1"/>
          </a:fontRef>
        </p:style>
      </p:cxnSp>
      <p:sp>
        <p:nvSpPr>
          <p:cNvPr id="51" name="テキスト ボックス 50"/>
          <p:cNvSpPr txBox="1"/>
          <p:nvPr/>
        </p:nvSpPr>
        <p:spPr>
          <a:xfrm>
            <a:off x="1115616" y="908720"/>
            <a:ext cx="1080120" cy="400110"/>
          </a:xfrm>
          <a:prstGeom prst="rect">
            <a:avLst/>
          </a:prstGeom>
          <a:noFill/>
        </p:spPr>
        <p:txBody>
          <a:bodyPr wrap="square" rtlCol="0">
            <a:spAutoFit/>
          </a:bodyPr>
          <a:lstStyle/>
          <a:p>
            <a:r>
              <a:rPr kumimoji="1" lang="en-US" altLang="ja-JP" sz="2000" dirty="0" err="1" smtClean="0"/>
              <a:t>ForceP</a:t>
            </a:r>
            <a:endParaRPr kumimoji="1" lang="ja-JP" altLang="en-US" sz="2000" dirty="0"/>
          </a:p>
        </p:txBody>
      </p:sp>
      <p:sp>
        <p:nvSpPr>
          <p:cNvPr id="52" name="テキスト ボックス 51"/>
          <p:cNvSpPr txBox="1"/>
          <p:nvPr/>
        </p:nvSpPr>
        <p:spPr>
          <a:xfrm>
            <a:off x="1187624" y="2060848"/>
            <a:ext cx="864096" cy="400110"/>
          </a:xfrm>
          <a:prstGeom prst="rect">
            <a:avLst/>
          </a:prstGeom>
          <a:noFill/>
        </p:spPr>
        <p:txBody>
          <a:bodyPr wrap="square" rtlCol="0">
            <a:spAutoFit/>
          </a:bodyPr>
          <a:lstStyle/>
          <a:p>
            <a:r>
              <a:rPr kumimoji="1" lang="en-US" altLang="ja-JP" sz="2000" dirty="0" smtClean="0"/>
              <a:t>Force</a:t>
            </a:r>
            <a:endParaRPr kumimoji="1" lang="ja-JP" altLang="en-US" sz="2000" dirty="0"/>
          </a:p>
        </p:txBody>
      </p:sp>
      <p:sp>
        <p:nvSpPr>
          <p:cNvPr id="57" name="テキスト ボックス 56"/>
          <p:cNvSpPr txBox="1"/>
          <p:nvPr/>
        </p:nvSpPr>
        <p:spPr>
          <a:xfrm>
            <a:off x="2339752" y="2060848"/>
            <a:ext cx="1008112" cy="400110"/>
          </a:xfrm>
          <a:prstGeom prst="rect">
            <a:avLst/>
          </a:prstGeom>
          <a:noFill/>
        </p:spPr>
        <p:txBody>
          <a:bodyPr wrap="square" rtlCol="0">
            <a:spAutoFit/>
          </a:bodyPr>
          <a:lstStyle/>
          <a:p>
            <a:r>
              <a:rPr lang="en-US" altLang="ja-JP" dirty="0" smtClean="0"/>
              <a:t>   </a:t>
            </a:r>
            <a:r>
              <a:rPr lang="en-US" altLang="ja-JP" sz="2000" dirty="0" err="1" smtClean="0"/>
              <a:t>TopP</a:t>
            </a:r>
            <a:endParaRPr kumimoji="1" lang="ja-JP" altLang="en-US" sz="2000" dirty="0"/>
          </a:p>
        </p:txBody>
      </p:sp>
      <p:sp>
        <p:nvSpPr>
          <p:cNvPr id="58" name="テキスト ボックス 57"/>
          <p:cNvSpPr txBox="1"/>
          <p:nvPr/>
        </p:nvSpPr>
        <p:spPr>
          <a:xfrm>
            <a:off x="3851920" y="3284984"/>
            <a:ext cx="1008112" cy="400110"/>
          </a:xfrm>
          <a:prstGeom prst="rect">
            <a:avLst/>
          </a:prstGeom>
          <a:noFill/>
        </p:spPr>
        <p:txBody>
          <a:bodyPr wrap="square" rtlCol="0">
            <a:spAutoFit/>
          </a:bodyPr>
          <a:lstStyle/>
          <a:p>
            <a:r>
              <a:rPr lang="en-US" altLang="ja-JP" dirty="0" smtClean="0"/>
              <a:t>  </a:t>
            </a:r>
            <a:r>
              <a:rPr lang="en-US" altLang="ja-JP" sz="2000" dirty="0" err="1" smtClean="0"/>
              <a:t>FinP</a:t>
            </a:r>
            <a:endParaRPr kumimoji="1" lang="ja-JP" altLang="en-US" sz="2000" dirty="0"/>
          </a:p>
        </p:txBody>
      </p:sp>
      <p:sp>
        <p:nvSpPr>
          <p:cNvPr id="59" name="テキスト ボックス 58"/>
          <p:cNvSpPr txBox="1"/>
          <p:nvPr/>
        </p:nvSpPr>
        <p:spPr>
          <a:xfrm>
            <a:off x="2483768" y="3284984"/>
            <a:ext cx="864096" cy="400110"/>
          </a:xfrm>
          <a:prstGeom prst="rect">
            <a:avLst/>
          </a:prstGeom>
          <a:noFill/>
        </p:spPr>
        <p:txBody>
          <a:bodyPr wrap="square" rtlCol="0">
            <a:spAutoFit/>
          </a:bodyPr>
          <a:lstStyle/>
          <a:p>
            <a:r>
              <a:rPr lang="en-US" altLang="ja-JP" dirty="0" smtClean="0"/>
              <a:t>   </a:t>
            </a:r>
            <a:r>
              <a:rPr lang="en-US" altLang="ja-JP" sz="2000" dirty="0" smtClean="0">
                <a:solidFill>
                  <a:srgbClr val="000000"/>
                </a:solidFill>
              </a:rPr>
              <a:t>Top</a:t>
            </a:r>
            <a:endParaRPr kumimoji="1" lang="ja-JP" altLang="en-US" sz="2000" dirty="0">
              <a:solidFill>
                <a:srgbClr val="000000"/>
              </a:solidFill>
            </a:endParaRPr>
          </a:p>
        </p:txBody>
      </p:sp>
      <p:sp>
        <p:nvSpPr>
          <p:cNvPr id="61" name="テキスト ボックス 60"/>
          <p:cNvSpPr txBox="1"/>
          <p:nvPr/>
        </p:nvSpPr>
        <p:spPr>
          <a:xfrm>
            <a:off x="5364088" y="4437112"/>
            <a:ext cx="720080" cy="400110"/>
          </a:xfrm>
          <a:prstGeom prst="rect">
            <a:avLst/>
          </a:prstGeom>
          <a:noFill/>
        </p:spPr>
        <p:txBody>
          <a:bodyPr wrap="square" rtlCol="0">
            <a:spAutoFit/>
          </a:bodyPr>
          <a:lstStyle/>
          <a:p>
            <a:r>
              <a:rPr lang="en-US" altLang="ja-JP" sz="2000" dirty="0" smtClean="0"/>
              <a:t>T</a:t>
            </a:r>
            <a:r>
              <a:rPr kumimoji="1" lang="en-US" altLang="ja-JP" sz="2000" dirty="0" smtClean="0"/>
              <a:t>P</a:t>
            </a:r>
            <a:endParaRPr kumimoji="1" lang="ja-JP" altLang="en-US" sz="2000" dirty="0"/>
          </a:p>
        </p:txBody>
      </p:sp>
      <p:sp>
        <p:nvSpPr>
          <p:cNvPr id="62" name="テキスト ボックス 61"/>
          <p:cNvSpPr txBox="1"/>
          <p:nvPr/>
        </p:nvSpPr>
        <p:spPr>
          <a:xfrm>
            <a:off x="5220072" y="5589240"/>
            <a:ext cx="792088" cy="400110"/>
          </a:xfrm>
          <a:prstGeom prst="rect">
            <a:avLst/>
          </a:prstGeom>
          <a:noFill/>
        </p:spPr>
        <p:txBody>
          <a:bodyPr wrap="square" rtlCol="0">
            <a:spAutoFit/>
          </a:bodyPr>
          <a:lstStyle/>
          <a:p>
            <a:r>
              <a:rPr lang="en-US" altLang="ja-JP" dirty="0" smtClean="0"/>
              <a:t>    </a:t>
            </a:r>
            <a:r>
              <a:rPr lang="en-US" altLang="ja-JP" sz="2000" dirty="0" smtClean="0"/>
              <a:t>T</a:t>
            </a:r>
            <a:endParaRPr kumimoji="1" lang="ja-JP" altLang="en-US" sz="2000" dirty="0"/>
          </a:p>
        </p:txBody>
      </p:sp>
      <p:sp>
        <p:nvSpPr>
          <p:cNvPr id="63" name="テキスト ボックス 62"/>
          <p:cNvSpPr txBox="1"/>
          <p:nvPr/>
        </p:nvSpPr>
        <p:spPr>
          <a:xfrm>
            <a:off x="6516216" y="5589240"/>
            <a:ext cx="792088" cy="400110"/>
          </a:xfrm>
          <a:prstGeom prst="rect">
            <a:avLst/>
          </a:prstGeom>
          <a:noFill/>
        </p:spPr>
        <p:txBody>
          <a:bodyPr wrap="square" rtlCol="0">
            <a:spAutoFit/>
          </a:bodyPr>
          <a:lstStyle/>
          <a:p>
            <a:r>
              <a:rPr lang="en-US" altLang="ja-JP" dirty="0" smtClean="0"/>
              <a:t>   </a:t>
            </a:r>
            <a:r>
              <a:rPr lang="en-US" altLang="ja-JP" sz="2000" dirty="0" err="1" smtClean="0"/>
              <a:t>vP</a:t>
            </a:r>
            <a:endParaRPr kumimoji="1" lang="ja-JP" altLang="en-US" sz="2000" dirty="0"/>
          </a:p>
        </p:txBody>
      </p:sp>
      <p:sp>
        <p:nvSpPr>
          <p:cNvPr id="76" name="テキスト ボックス 75"/>
          <p:cNvSpPr txBox="1"/>
          <p:nvPr/>
        </p:nvSpPr>
        <p:spPr>
          <a:xfrm>
            <a:off x="3923928" y="4437112"/>
            <a:ext cx="864096" cy="400110"/>
          </a:xfrm>
          <a:prstGeom prst="rect">
            <a:avLst/>
          </a:prstGeom>
          <a:noFill/>
        </p:spPr>
        <p:txBody>
          <a:bodyPr wrap="square" rtlCol="0">
            <a:spAutoFit/>
          </a:bodyPr>
          <a:lstStyle/>
          <a:p>
            <a:r>
              <a:rPr lang="en-US" altLang="ja-JP" dirty="0" smtClean="0"/>
              <a:t>   </a:t>
            </a:r>
            <a:r>
              <a:rPr lang="en-US" altLang="ja-JP" sz="2000" dirty="0" smtClean="0">
                <a:solidFill>
                  <a:srgbClr val="000000"/>
                </a:solidFill>
              </a:rPr>
              <a:t>Fin</a:t>
            </a:r>
            <a:endParaRPr kumimoji="1" lang="ja-JP" altLang="en-US" sz="2000" dirty="0">
              <a:solidFill>
                <a:srgbClr val="000000"/>
              </a:solidFill>
            </a:endParaRPr>
          </a:p>
        </p:txBody>
      </p:sp>
      <p:grpSp>
        <p:nvGrpSpPr>
          <p:cNvPr id="81" name="図形グループ 80"/>
          <p:cNvGrpSpPr/>
          <p:nvPr/>
        </p:nvGrpSpPr>
        <p:grpSpPr>
          <a:xfrm>
            <a:off x="2411760" y="2492896"/>
            <a:ext cx="1728192" cy="720080"/>
            <a:chOff x="1043608" y="1412776"/>
            <a:chExt cx="1800200" cy="792088"/>
          </a:xfrm>
        </p:grpSpPr>
        <p:cxnSp>
          <p:nvCxnSpPr>
            <p:cNvPr id="82" name="直線コネクタ 81"/>
            <p:cNvCxnSpPr/>
            <p:nvPr/>
          </p:nvCxnSpPr>
          <p:spPr>
            <a:xfrm flipH="1">
              <a:off x="1043608" y="1412776"/>
              <a:ext cx="600067" cy="39604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83" name="直線コネクタ 82"/>
            <p:cNvCxnSpPr/>
            <p:nvPr/>
          </p:nvCxnSpPr>
          <p:spPr>
            <a:xfrm flipH="1">
              <a:off x="1609945" y="1808820"/>
              <a:ext cx="600067" cy="39604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84" name="直線コネクタ 83"/>
            <p:cNvCxnSpPr/>
            <p:nvPr/>
          </p:nvCxnSpPr>
          <p:spPr>
            <a:xfrm>
              <a:off x="1622294" y="1412776"/>
              <a:ext cx="1221514" cy="792088"/>
            </a:xfrm>
            <a:prstGeom prst="line">
              <a:avLst/>
            </a:prstGeom>
            <a:effectLst/>
          </p:spPr>
          <p:style>
            <a:lnRef idx="3">
              <a:schemeClr val="accent4"/>
            </a:lnRef>
            <a:fillRef idx="0">
              <a:schemeClr val="accent4"/>
            </a:fillRef>
            <a:effectRef idx="2">
              <a:schemeClr val="accent4"/>
            </a:effectRef>
            <a:fontRef idx="minor">
              <a:schemeClr val="tx1"/>
            </a:fontRef>
          </p:style>
        </p:cxnSp>
      </p:grpSp>
      <p:grpSp>
        <p:nvGrpSpPr>
          <p:cNvPr id="85" name="図形グループ 84"/>
          <p:cNvGrpSpPr/>
          <p:nvPr/>
        </p:nvGrpSpPr>
        <p:grpSpPr>
          <a:xfrm>
            <a:off x="3851920" y="3717032"/>
            <a:ext cx="1728192" cy="720080"/>
            <a:chOff x="1043608" y="1412776"/>
            <a:chExt cx="1800200" cy="792088"/>
          </a:xfrm>
        </p:grpSpPr>
        <p:cxnSp>
          <p:nvCxnSpPr>
            <p:cNvPr id="86" name="直線コネクタ 85"/>
            <p:cNvCxnSpPr/>
            <p:nvPr/>
          </p:nvCxnSpPr>
          <p:spPr>
            <a:xfrm flipH="1">
              <a:off x="1043608" y="1412776"/>
              <a:ext cx="600067" cy="39604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87" name="直線コネクタ 86"/>
            <p:cNvCxnSpPr/>
            <p:nvPr/>
          </p:nvCxnSpPr>
          <p:spPr>
            <a:xfrm flipH="1">
              <a:off x="1609945" y="1808820"/>
              <a:ext cx="600067" cy="39604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88" name="直線コネクタ 87"/>
            <p:cNvCxnSpPr/>
            <p:nvPr/>
          </p:nvCxnSpPr>
          <p:spPr>
            <a:xfrm>
              <a:off x="1622294" y="1412776"/>
              <a:ext cx="1221514" cy="792088"/>
            </a:xfrm>
            <a:prstGeom prst="line">
              <a:avLst/>
            </a:prstGeom>
            <a:effectLst/>
          </p:spPr>
          <p:style>
            <a:lnRef idx="3">
              <a:schemeClr val="accent4"/>
            </a:lnRef>
            <a:fillRef idx="0">
              <a:schemeClr val="accent4"/>
            </a:fillRef>
            <a:effectRef idx="2">
              <a:schemeClr val="accent4"/>
            </a:effectRef>
            <a:fontRef idx="minor">
              <a:schemeClr val="tx1"/>
            </a:fontRef>
          </p:style>
        </p:cxnSp>
      </p:grpSp>
      <p:grpSp>
        <p:nvGrpSpPr>
          <p:cNvPr id="89" name="図形グループ 88"/>
          <p:cNvGrpSpPr/>
          <p:nvPr/>
        </p:nvGrpSpPr>
        <p:grpSpPr>
          <a:xfrm>
            <a:off x="5148064" y="4797152"/>
            <a:ext cx="1728192" cy="720080"/>
            <a:chOff x="1043608" y="1412776"/>
            <a:chExt cx="1800200" cy="792088"/>
          </a:xfrm>
        </p:grpSpPr>
        <p:cxnSp>
          <p:nvCxnSpPr>
            <p:cNvPr id="90" name="直線コネクタ 89"/>
            <p:cNvCxnSpPr/>
            <p:nvPr/>
          </p:nvCxnSpPr>
          <p:spPr>
            <a:xfrm flipH="1">
              <a:off x="1043608" y="1412776"/>
              <a:ext cx="600067" cy="39604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91" name="直線コネクタ 90"/>
            <p:cNvCxnSpPr/>
            <p:nvPr/>
          </p:nvCxnSpPr>
          <p:spPr>
            <a:xfrm flipH="1">
              <a:off x="1609945" y="1808820"/>
              <a:ext cx="600067" cy="39604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92" name="直線コネクタ 91"/>
            <p:cNvCxnSpPr/>
            <p:nvPr/>
          </p:nvCxnSpPr>
          <p:spPr>
            <a:xfrm>
              <a:off x="1622294" y="1412776"/>
              <a:ext cx="1221514" cy="792088"/>
            </a:xfrm>
            <a:prstGeom prst="line">
              <a:avLst/>
            </a:prstGeom>
            <a:effectLst/>
          </p:spPr>
          <p:style>
            <a:lnRef idx="3">
              <a:schemeClr val="accent4"/>
            </a:lnRef>
            <a:fillRef idx="0">
              <a:schemeClr val="accent4"/>
            </a:fillRef>
            <a:effectRef idx="2">
              <a:schemeClr val="accent4"/>
            </a:effectRef>
            <a:fontRef idx="minor">
              <a:schemeClr val="tx1"/>
            </a:fontRef>
          </p:style>
        </p:cxnSp>
      </p:grpSp>
      <p:sp>
        <p:nvSpPr>
          <p:cNvPr id="9" name="テキスト ボックス 8"/>
          <p:cNvSpPr txBox="1"/>
          <p:nvPr/>
        </p:nvSpPr>
        <p:spPr>
          <a:xfrm>
            <a:off x="2339752" y="3645024"/>
            <a:ext cx="1296144" cy="369332"/>
          </a:xfrm>
          <a:prstGeom prst="rect">
            <a:avLst/>
          </a:prstGeom>
          <a:noFill/>
        </p:spPr>
        <p:txBody>
          <a:bodyPr wrap="square" rtlCol="0">
            <a:spAutoFit/>
          </a:bodyPr>
          <a:lstStyle/>
          <a:p>
            <a:r>
              <a:rPr kumimoji="1" lang="en-US" altLang="ja-JP" dirty="0" smtClean="0">
                <a:solidFill>
                  <a:srgbClr val="FF0000"/>
                </a:solidFill>
              </a:rPr>
              <a:t>[</a:t>
            </a:r>
            <a:r>
              <a:rPr kumimoji="1" lang="en-US" altLang="ja-JP" i="1" dirty="0" err="1" smtClean="0">
                <a:solidFill>
                  <a:srgbClr val="FF0000"/>
                </a:solidFill>
              </a:rPr>
              <a:t>u</a:t>
            </a:r>
            <a:r>
              <a:rPr kumimoji="1" lang="en-US" altLang="ja-JP" dirty="0" err="1" smtClean="0">
                <a:solidFill>
                  <a:srgbClr val="FF0000"/>
                </a:solidFill>
              </a:rPr>
              <a:t>number</a:t>
            </a:r>
            <a:r>
              <a:rPr kumimoji="1" lang="en-US" altLang="ja-JP" dirty="0" smtClean="0">
                <a:solidFill>
                  <a:srgbClr val="FF0000"/>
                </a:solidFill>
              </a:rPr>
              <a:t>]</a:t>
            </a:r>
            <a:endParaRPr kumimoji="1" lang="ja-JP" altLang="en-US" dirty="0">
              <a:solidFill>
                <a:srgbClr val="FF0000"/>
              </a:solidFill>
            </a:endParaRPr>
          </a:p>
        </p:txBody>
      </p:sp>
      <p:sp>
        <p:nvSpPr>
          <p:cNvPr id="93" name="テキスト ボックス 92"/>
          <p:cNvSpPr txBox="1"/>
          <p:nvPr/>
        </p:nvSpPr>
        <p:spPr>
          <a:xfrm>
            <a:off x="3779912" y="4797152"/>
            <a:ext cx="1296144" cy="369332"/>
          </a:xfrm>
          <a:prstGeom prst="rect">
            <a:avLst/>
          </a:prstGeom>
          <a:noFill/>
        </p:spPr>
        <p:txBody>
          <a:bodyPr wrap="square" rtlCol="0">
            <a:spAutoFit/>
          </a:bodyPr>
          <a:lstStyle/>
          <a:p>
            <a:r>
              <a:rPr kumimoji="1" lang="en-US" altLang="ja-JP" dirty="0" smtClean="0">
                <a:solidFill>
                  <a:srgbClr val="FF0000"/>
                </a:solidFill>
              </a:rPr>
              <a:t>[</a:t>
            </a:r>
            <a:r>
              <a:rPr kumimoji="1" lang="en-US" altLang="ja-JP" i="1" dirty="0" err="1" smtClean="0">
                <a:solidFill>
                  <a:srgbClr val="FF0000"/>
                </a:solidFill>
              </a:rPr>
              <a:t>u</a:t>
            </a:r>
            <a:r>
              <a:rPr lang="en-US" altLang="ja-JP" dirty="0" err="1" smtClean="0">
                <a:solidFill>
                  <a:srgbClr val="FF0000"/>
                </a:solidFill>
              </a:rPr>
              <a:t>person</a:t>
            </a:r>
            <a:r>
              <a:rPr kumimoji="1" lang="en-US" altLang="ja-JP" dirty="0" smtClean="0">
                <a:solidFill>
                  <a:srgbClr val="FF0000"/>
                </a:solidFill>
              </a:rPr>
              <a:t>]</a:t>
            </a:r>
            <a:endParaRPr kumimoji="1" lang="ja-JP" altLang="en-US" dirty="0">
              <a:solidFill>
                <a:srgbClr val="FF0000"/>
              </a:solidFill>
            </a:endParaRPr>
          </a:p>
        </p:txBody>
      </p:sp>
      <p:sp>
        <p:nvSpPr>
          <p:cNvPr id="94" name="テキスト ボックス 93"/>
          <p:cNvSpPr txBox="1"/>
          <p:nvPr/>
        </p:nvSpPr>
        <p:spPr>
          <a:xfrm>
            <a:off x="5148064" y="5877272"/>
            <a:ext cx="1008112" cy="369332"/>
          </a:xfrm>
          <a:prstGeom prst="rect">
            <a:avLst/>
          </a:prstGeom>
          <a:noFill/>
        </p:spPr>
        <p:txBody>
          <a:bodyPr wrap="square" rtlCol="0">
            <a:spAutoFit/>
          </a:bodyPr>
          <a:lstStyle/>
          <a:p>
            <a:r>
              <a:rPr kumimoji="1" lang="en-US" altLang="ja-JP" dirty="0" smtClean="0">
                <a:solidFill>
                  <a:srgbClr val="FF0000"/>
                </a:solidFill>
              </a:rPr>
              <a:t>[</a:t>
            </a:r>
            <a:r>
              <a:rPr lang="en-US" altLang="ja-JP" dirty="0" smtClean="0">
                <a:solidFill>
                  <a:srgbClr val="FF0000"/>
                </a:solidFill>
              </a:rPr>
              <a:t>tense</a:t>
            </a:r>
            <a:r>
              <a:rPr kumimoji="1" lang="en-US" altLang="ja-JP" dirty="0" smtClean="0">
                <a:solidFill>
                  <a:srgbClr val="FF0000"/>
                </a:solidFill>
              </a:rPr>
              <a:t>]</a:t>
            </a:r>
            <a:endParaRPr kumimoji="1" lang="ja-JP" altLang="en-US" dirty="0">
              <a:solidFill>
                <a:srgbClr val="FF0000"/>
              </a:solidFill>
            </a:endParaRPr>
          </a:p>
        </p:txBody>
      </p:sp>
      <p:cxnSp>
        <p:nvCxnSpPr>
          <p:cNvPr id="14" name="直線コネクタ 13"/>
          <p:cNvCxnSpPr>
            <a:endCxn id="57" idx="0"/>
          </p:cNvCxnSpPr>
          <p:nvPr/>
        </p:nvCxnSpPr>
        <p:spPr>
          <a:xfrm>
            <a:off x="2195736" y="1700808"/>
            <a:ext cx="648072" cy="360040"/>
          </a:xfrm>
          <a:prstGeom prst="line">
            <a:avLst/>
          </a:prstGeom>
          <a:ln w="38100" cmpd="sng">
            <a:prstDash val="dash"/>
          </a:ln>
          <a:effectLst/>
        </p:spPr>
        <p:style>
          <a:lnRef idx="2">
            <a:schemeClr val="accent4"/>
          </a:lnRef>
          <a:fillRef idx="0">
            <a:schemeClr val="accent4"/>
          </a:fillRef>
          <a:effectRef idx="1">
            <a:schemeClr val="accent4"/>
          </a:effectRef>
          <a:fontRef idx="minor">
            <a:schemeClr val="tx1"/>
          </a:fontRef>
        </p:style>
      </p:cxnSp>
      <p:sp>
        <p:nvSpPr>
          <p:cNvPr id="15" name="角丸四角形 14"/>
          <p:cNvSpPr/>
          <p:nvPr/>
        </p:nvSpPr>
        <p:spPr>
          <a:xfrm>
            <a:off x="4211960" y="1340768"/>
            <a:ext cx="4608512" cy="1800200"/>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kumimoji="1" lang="ja-JP" altLang="en-US" dirty="0" smtClean="0"/>
              <a:t>動詞複合体の形成方法：</a:t>
            </a:r>
            <a:endParaRPr kumimoji="1" lang="en-US" altLang="ja-JP" dirty="0" smtClean="0"/>
          </a:p>
          <a:p>
            <a:r>
              <a:rPr lang="ja-JP" altLang="en-US" dirty="0" smtClean="0"/>
              <a:t>主　</a:t>
            </a:r>
            <a:r>
              <a:rPr lang="en-US" altLang="ja-JP" dirty="0" smtClean="0"/>
              <a:t> </a:t>
            </a:r>
            <a:r>
              <a:rPr lang="ja-JP" altLang="en-US" dirty="0" smtClean="0"/>
              <a:t>節：</a:t>
            </a:r>
            <a:r>
              <a:rPr lang="en-US" altLang="ja-JP" dirty="0" smtClean="0"/>
              <a:t>V</a:t>
            </a:r>
            <a:r>
              <a:rPr lang="ja-JP" altLang="en-US" dirty="0" smtClean="0"/>
              <a:t>が統語部門で</a:t>
            </a:r>
            <a:r>
              <a:rPr lang="en-US" altLang="ja-JP" dirty="0" smtClean="0"/>
              <a:t>Top</a:t>
            </a:r>
            <a:r>
              <a:rPr lang="ja-JP" altLang="en-US" dirty="0" smtClean="0"/>
              <a:t>まで主要部移動</a:t>
            </a:r>
            <a:endParaRPr lang="en-US" altLang="ja-JP" dirty="0" smtClean="0"/>
          </a:p>
          <a:p>
            <a:r>
              <a:rPr kumimoji="1" lang="ja-JP" altLang="en-US" dirty="0" smtClean="0"/>
              <a:t>従属節：</a:t>
            </a:r>
            <a:r>
              <a:rPr kumimoji="1" lang="en-US" altLang="ja-JP" dirty="0" smtClean="0"/>
              <a:t>V</a:t>
            </a:r>
            <a:r>
              <a:rPr kumimoji="1" lang="ja-JP" altLang="en-US" dirty="0" smtClean="0"/>
              <a:t>が統語部門で</a:t>
            </a:r>
            <a:r>
              <a:rPr kumimoji="1" lang="en-US" altLang="ja-JP" dirty="0" smtClean="0"/>
              <a:t>Fin </a:t>
            </a:r>
            <a:r>
              <a:rPr lang="ja-JP" altLang="en-US" dirty="0" smtClean="0"/>
              <a:t>まで主要部移動</a:t>
            </a:r>
            <a:endParaRPr lang="en-US" altLang="ja-JP" dirty="0" smtClean="0"/>
          </a:p>
          <a:p>
            <a:pPr algn="just"/>
            <a:r>
              <a:rPr kumimoji="1" lang="en-US" altLang="ja-JP" dirty="0" smtClean="0"/>
              <a:t>                                 ↓</a:t>
            </a:r>
          </a:p>
          <a:p>
            <a:pPr algn="just"/>
            <a:r>
              <a:rPr lang="ja-JP" altLang="en-US" dirty="0" smtClean="0"/>
              <a:t>　　　　　</a:t>
            </a:r>
            <a:r>
              <a:rPr lang="en-US" altLang="ja-JP" dirty="0" smtClean="0"/>
              <a:t> </a:t>
            </a:r>
            <a:r>
              <a:rPr lang="ja-JP" altLang="en-US" dirty="0" smtClean="0"/>
              <a:t>形態部門で</a:t>
            </a:r>
            <a:r>
              <a:rPr lang="en-US" altLang="ja-JP" dirty="0" smtClean="0"/>
              <a:t>Top</a:t>
            </a:r>
            <a:r>
              <a:rPr lang="ja-JP" altLang="en-US" dirty="0" smtClean="0"/>
              <a:t>と</a:t>
            </a:r>
            <a:r>
              <a:rPr lang="en-US" altLang="ja-JP" dirty="0" smtClean="0"/>
              <a:t>Fin</a:t>
            </a:r>
            <a:r>
              <a:rPr lang="ja-JP" altLang="en-US" dirty="0" smtClean="0"/>
              <a:t>に形態的融合</a:t>
            </a:r>
            <a:endParaRPr lang="en-US" altLang="ja-JP" dirty="0" smtClean="0"/>
          </a:p>
          <a:p>
            <a:pPr algn="just"/>
            <a:r>
              <a:rPr lang="ja-JP" altLang="en-US" dirty="0" smtClean="0"/>
              <a:t>　　　　　</a:t>
            </a:r>
            <a:r>
              <a:rPr lang="en-US" altLang="ja-JP" dirty="0" smtClean="0"/>
              <a:t> (morphological merger)</a:t>
            </a:r>
            <a:r>
              <a:rPr lang="en-US" altLang="ja-JP" dirty="0"/>
              <a:t> </a:t>
            </a:r>
            <a:r>
              <a:rPr lang="ja-JP" altLang="en-US" dirty="0" smtClean="0"/>
              <a:t>を適用</a:t>
            </a:r>
            <a:endParaRPr lang="en-US" altLang="ja-JP" dirty="0" smtClean="0"/>
          </a:p>
        </p:txBody>
      </p:sp>
      <p:sp>
        <p:nvSpPr>
          <p:cNvPr id="16" name="角丸四角形 15"/>
          <p:cNvSpPr/>
          <p:nvPr/>
        </p:nvSpPr>
        <p:spPr>
          <a:xfrm>
            <a:off x="827584" y="4653136"/>
            <a:ext cx="2808312" cy="1296144"/>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kumimoji="1" lang="en-US" altLang="ja-JP" dirty="0" smtClean="0"/>
              <a:t>[</a:t>
            </a:r>
            <a:r>
              <a:rPr kumimoji="1" lang="en-US" altLang="ja-JP" i="1" dirty="0" err="1" smtClean="0"/>
              <a:t>u</a:t>
            </a:r>
            <a:r>
              <a:rPr kumimoji="1" lang="en-US" altLang="ja-JP" dirty="0" err="1" smtClean="0"/>
              <a:t>number</a:t>
            </a:r>
            <a:r>
              <a:rPr kumimoji="1" lang="en-US" altLang="ja-JP" dirty="0" smtClean="0"/>
              <a:t>]</a:t>
            </a:r>
            <a:r>
              <a:rPr kumimoji="1" lang="ja-JP" altLang="en-US" dirty="0" smtClean="0"/>
              <a:t>により</a:t>
            </a:r>
            <a:r>
              <a:rPr kumimoji="1" lang="en-US" altLang="ja-JP" dirty="0" smtClean="0"/>
              <a:t>Top</a:t>
            </a:r>
            <a:r>
              <a:rPr kumimoji="1" lang="ja-JP" altLang="en-US" dirty="0" smtClean="0"/>
              <a:t>が</a:t>
            </a:r>
            <a:endParaRPr kumimoji="1" lang="en-US" altLang="ja-JP" dirty="0" smtClean="0"/>
          </a:p>
          <a:p>
            <a:pPr algn="ctr"/>
            <a:r>
              <a:rPr kumimoji="1" lang="ja-JP" altLang="en-US" dirty="0" smtClean="0"/>
              <a:t>常に活性化</a:t>
            </a:r>
            <a:endParaRPr kumimoji="1" lang="en-US" altLang="ja-JP" dirty="0" smtClean="0"/>
          </a:p>
          <a:p>
            <a:pPr algn="ctr"/>
            <a:r>
              <a:rPr lang="en-US" altLang="ja-JP" dirty="0" smtClean="0"/>
              <a:t>↓</a:t>
            </a:r>
          </a:p>
          <a:p>
            <a:pPr algn="ctr"/>
            <a:r>
              <a:rPr lang="ja-JP" altLang="en-US" dirty="0" smtClean="0"/>
              <a:t>談話階層</a:t>
            </a:r>
            <a:r>
              <a:rPr kumimoji="1" lang="ja-JP" altLang="en-US" dirty="0" smtClean="0"/>
              <a:t>型言語，</a:t>
            </a:r>
            <a:r>
              <a:rPr kumimoji="1" lang="en-US" altLang="ja-JP" dirty="0" smtClean="0"/>
              <a:t>V2</a:t>
            </a:r>
            <a:r>
              <a:rPr kumimoji="1" lang="ja-JP" altLang="en-US" dirty="0" smtClean="0"/>
              <a:t>語順</a:t>
            </a:r>
            <a:endParaRPr kumimoji="1" lang="ja-JP" altLang="en-US" dirty="0"/>
          </a:p>
        </p:txBody>
      </p:sp>
      <p:sp>
        <p:nvSpPr>
          <p:cNvPr id="4" name="テキスト ボックス 3"/>
          <p:cNvSpPr txBox="1"/>
          <p:nvPr/>
        </p:nvSpPr>
        <p:spPr>
          <a:xfrm>
            <a:off x="395536" y="908720"/>
            <a:ext cx="576064" cy="400110"/>
          </a:xfrm>
          <a:prstGeom prst="rect">
            <a:avLst/>
          </a:prstGeom>
          <a:noFill/>
        </p:spPr>
        <p:txBody>
          <a:bodyPr wrap="square" rtlCol="0">
            <a:spAutoFit/>
          </a:bodyPr>
          <a:lstStyle/>
          <a:p>
            <a:r>
              <a:rPr kumimoji="1" lang="en-US" altLang="ja-JP" sz="2000" dirty="0" smtClean="0"/>
              <a:t>(9)</a:t>
            </a:r>
            <a:endParaRPr kumimoji="1" lang="ja-JP" altLang="en-US" sz="2000" dirty="0"/>
          </a:p>
        </p:txBody>
      </p:sp>
    </p:spTree>
    <p:extLst>
      <p:ext uri="{BB962C8B-B14F-4D97-AF65-F5344CB8AC3E}">
        <p14:creationId xmlns:p14="http://schemas.microsoft.com/office/powerpoint/2010/main" val="200230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latin typeface="ヒラギノ角ゴ Pro W6"/>
                <a:ea typeface="ヒラギノ角ゴ Pro W6"/>
                <a:cs typeface="ヒラギノ角ゴ Pro W6"/>
              </a:rPr>
              <a:t>初期中英語の動詞変化表</a:t>
            </a:r>
            <a:endParaRPr lang="ja-JP" altLang="en-US" sz="3200" dirty="0">
              <a:latin typeface="ヒラギノ角ゴ Pro W6"/>
              <a:ea typeface="ヒラギノ角ゴ Pro W6"/>
              <a:cs typeface="ヒラギノ角ゴ Pro W6"/>
            </a:endParaRPr>
          </a:p>
        </p:txBody>
      </p:sp>
      <p:graphicFrame>
        <p:nvGraphicFramePr>
          <p:cNvPr id="5" name="コンテンツ プレースホルダ 4"/>
          <p:cNvGraphicFramePr>
            <a:graphicFrameLocks noGrp="1"/>
          </p:cNvGraphicFramePr>
          <p:nvPr>
            <p:ph idx="1"/>
            <p:extLst>
              <p:ext uri="{D42A27DB-BD31-4B8C-83A1-F6EECF244321}">
                <p14:modId xmlns:p14="http://schemas.microsoft.com/office/powerpoint/2010/main" val="265563232"/>
              </p:ext>
            </p:extLst>
          </p:nvPr>
        </p:nvGraphicFramePr>
        <p:xfrm>
          <a:off x="467544" y="1484784"/>
          <a:ext cx="8229600" cy="3168350"/>
        </p:xfrm>
        <a:graphic>
          <a:graphicData uri="http://schemas.openxmlformats.org/drawingml/2006/table">
            <a:tbl>
              <a:tblPr firstRow="1" bandRow="1">
                <a:tableStyleId>{9DCAF9ED-07DC-4A11-8D7F-57B35C25682E}</a:tableStyleId>
              </a:tblPr>
              <a:tblGrid>
                <a:gridCol w="1645920"/>
                <a:gridCol w="1645920"/>
                <a:gridCol w="1645920"/>
                <a:gridCol w="1645920"/>
                <a:gridCol w="1645920"/>
              </a:tblGrid>
              <a:tr h="633670">
                <a:tc rowSpan="2">
                  <a:txBody>
                    <a:bodyPr/>
                    <a:lstStyle/>
                    <a:p>
                      <a:endParaRPr kumimoji="1" lang="ja-JP" altLang="en-US" sz="2800" dirty="0"/>
                    </a:p>
                  </a:txBody>
                  <a:tcPr/>
                </a:tc>
                <a:tc gridSpan="2">
                  <a:txBody>
                    <a:bodyPr/>
                    <a:lstStyle/>
                    <a:p>
                      <a:pPr algn="ctr"/>
                      <a:r>
                        <a:rPr kumimoji="1" lang="ja-JP" altLang="en-US" sz="2400" dirty="0" smtClean="0"/>
                        <a:t>現在形</a:t>
                      </a:r>
                      <a:endParaRPr kumimoji="1" lang="ja-JP" altLang="en-US" sz="2400" dirty="0"/>
                    </a:p>
                  </a:txBody>
                  <a:tcPr anchor="ctr"/>
                </a:tc>
                <a:tc hMerge="1">
                  <a:txBody>
                    <a:bodyPr/>
                    <a:lstStyle/>
                    <a:p>
                      <a:endParaRPr kumimoji="1" lang="ja-JP" altLang="en-US" dirty="0"/>
                    </a:p>
                  </a:txBody>
                  <a:tcPr/>
                </a:tc>
                <a:tc gridSpan="2">
                  <a:txBody>
                    <a:bodyPr/>
                    <a:lstStyle/>
                    <a:p>
                      <a:pPr algn="ctr"/>
                      <a:r>
                        <a:rPr kumimoji="1" lang="ja-JP" altLang="en-US" sz="2400" dirty="0" smtClean="0"/>
                        <a:t>過去形</a:t>
                      </a:r>
                      <a:endParaRPr kumimoji="1" lang="ja-JP" altLang="en-US" sz="2400" dirty="0"/>
                    </a:p>
                  </a:txBody>
                  <a:tcPr anchor="ctr"/>
                </a:tc>
                <a:tc hMerge="1">
                  <a:txBody>
                    <a:bodyPr/>
                    <a:lstStyle/>
                    <a:p>
                      <a:endParaRPr kumimoji="1" lang="ja-JP" altLang="en-US" dirty="0"/>
                    </a:p>
                  </a:txBody>
                  <a:tcPr/>
                </a:tc>
              </a:tr>
              <a:tr h="633670">
                <a:tc vMerge="1">
                  <a:txBody>
                    <a:bodyPr/>
                    <a:lstStyle/>
                    <a:p>
                      <a:pPr algn="ctr"/>
                      <a:endParaRPr kumimoji="1" lang="ja-JP" altLang="en-US" dirty="0"/>
                    </a:p>
                  </a:txBody>
                  <a:tcPr anchor="ctr"/>
                </a:tc>
                <a:tc>
                  <a:txBody>
                    <a:bodyPr/>
                    <a:lstStyle/>
                    <a:p>
                      <a:pPr algn="ctr"/>
                      <a:r>
                        <a:rPr kumimoji="1" lang="ja-JP" altLang="en-US" sz="2800" dirty="0" smtClean="0"/>
                        <a:t>単数形</a:t>
                      </a:r>
                      <a:endParaRPr kumimoji="1" lang="ja-JP" altLang="en-US" sz="2800" dirty="0"/>
                    </a:p>
                  </a:txBody>
                  <a:tcPr anchor="ctr"/>
                </a:tc>
                <a:tc>
                  <a:txBody>
                    <a:bodyPr/>
                    <a:lstStyle/>
                    <a:p>
                      <a:pPr algn="ctr"/>
                      <a:r>
                        <a:rPr kumimoji="1" lang="ja-JP" altLang="en-US" sz="2800" dirty="0" smtClean="0"/>
                        <a:t>複数形</a:t>
                      </a:r>
                      <a:endParaRPr kumimoji="1" lang="ja-JP" altLang="en-US" sz="2800" dirty="0"/>
                    </a:p>
                  </a:txBody>
                  <a:tcPr anchor="ctr"/>
                </a:tc>
                <a:tc>
                  <a:txBody>
                    <a:bodyPr/>
                    <a:lstStyle/>
                    <a:p>
                      <a:pPr algn="ctr"/>
                      <a:r>
                        <a:rPr kumimoji="1" lang="ja-JP" altLang="en-US" sz="2800" dirty="0" smtClean="0"/>
                        <a:t>単数形</a:t>
                      </a:r>
                      <a:endParaRPr kumimoji="1" lang="ja-JP" altLang="en-US" sz="2800" dirty="0"/>
                    </a:p>
                  </a:txBody>
                  <a:tcPr anchor="ctr"/>
                </a:tc>
                <a:tc>
                  <a:txBody>
                    <a:bodyPr/>
                    <a:lstStyle/>
                    <a:p>
                      <a:pPr algn="ctr"/>
                      <a:r>
                        <a:rPr kumimoji="1" lang="ja-JP" altLang="en-US" sz="2800" dirty="0" smtClean="0"/>
                        <a:t>複数形</a:t>
                      </a:r>
                      <a:endParaRPr kumimoji="1" lang="ja-JP" altLang="en-US" sz="2800" dirty="0"/>
                    </a:p>
                  </a:txBody>
                  <a:tcPr anchor="ctr"/>
                </a:tc>
              </a:tr>
              <a:tr h="633670">
                <a:tc>
                  <a:txBody>
                    <a:bodyPr/>
                    <a:lstStyle/>
                    <a:p>
                      <a:pPr algn="ctr"/>
                      <a:r>
                        <a:rPr kumimoji="1" lang="en-US" altLang="ja-JP" sz="2800" dirty="0" smtClean="0"/>
                        <a:t>1</a:t>
                      </a:r>
                      <a:r>
                        <a:rPr kumimoji="1" lang="ja-JP" altLang="en-US" sz="2800" dirty="0" smtClean="0"/>
                        <a:t>人称</a:t>
                      </a:r>
                      <a:endParaRPr kumimoji="1" lang="ja-JP" altLang="en-US" sz="2800" dirty="0"/>
                    </a:p>
                  </a:txBody>
                  <a:tcPr anchor="ctr"/>
                </a:tc>
                <a:tc>
                  <a:txBody>
                    <a:bodyPr/>
                    <a:lstStyle/>
                    <a:p>
                      <a:pPr algn="ctr"/>
                      <a:r>
                        <a:rPr kumimoji="1" lang="en-US" altLang="ja-JP" sz="2800" dirty="0" smtClean="0"/>
                        <a:t>-</a:t>
                      </a:r>
                      <a:r>
                        <a:rPr kumimoji="1" lang="en-US" altLang="ja-JP" sz="2800" dirty="0" err="1" smtClean="0"/>
                        <a:t>e</a:t>
                      </a:r>
                      <a:endParaRPr kumimoji="1" lang="ja-JP" altLang="en-US" sz="2800" dirty="0"/>
                    </a:p>
                  </a:txBody>
                  <a:tcPr anchor="ctr"/>
                </a:tc>
                <a:tc>
                  <a:txBody>
                    <a:bodyPr/>
                    <a:lstStyle/>
                    <a:p>
                      <a:pPr algn="ctr"/>
                      <a:r>
                        <a:rPr kumimoji="1" lang="en-US" altLang="ja-JP" sz="2800" dirty="0" smtClean="0"/>
                        <a:t>-en</a:t>
                      </a:r>
                      <a:endParaRPr kumimoji="1" lang="ja-JP" altLang="en-US" sz="2800" dirty="0"/>
                    </a:p>
                  </a:txBody>
                  <a:tcPr anchor="ctr"/>
                </a:tc>
                <a:tc>
                  <a:txBody>
                    <a:bodyPr/>
                    <a:lstStyle/>
                    <a:p>
                      <a:pPr algn="ctr"/>
                      <a:r>
                        <a:rPr kumimoji="1" lang="en-US" altLang="ja-JP" sz="2800" dirty="0" smtClean="0"/>
                        <a:t>-de</a:t>
                      </a:r>
                      <a:endParaRPr kumimoji="1" lang="ja-JP" altLang="en-US" sz="2800" dirty="0"/>
                    </a:p>
                  </a:txBody>
                  <a:tcPr anchor="ctr"/>
                </a:tc>
                <a:tc>
                  <a:txBody>
                    <a:bodyPr/>
                    <a:lstStyle/>
                    <a:p>
                      <a:pPr algn="ctr"/>
                      <a:r>
                        <a:rPr kumimoji="1" lang="en-US" altLang="ja-JP" sz="2800" dirty="0" smtClean="0"/>
                        <a:t>-den</a:t>
                      </a:r>
                      <a:endParaRPr kumimoji="1" lang="ja-JP" altLang="en-US" sz="2800" dirty="0"/>
                    </a:p>
                  </a:txBody>
                  <a:tcPr anchor="ctr"/>
                </a:tc>
              </a:tr>
              <a:tr h="633670">
                <a:tc>
                  <a:txBody>
                    <a:bodyPr/>
                    <a:lstStyle/>
                    <a:p>
                      <a:pPr algn="ctr"/>
                      <a:r>
                        <a:rPr kumimoji="1" lang="en-US" altLang="ja-JP" sz="2800" dirty="0" smtClean="0"/>
                        <a:t>2</a:t>
                      </a:r>
                      <a:r>
                        <a:rPr kumimoji="1" lang="ja-JP" altLang="en-US" sz="2800" dirty="0" smtClean="0"/>
                        <a:t>人称</a:t>
                      </a:r>
                      <a:endParaRPr kumimoji="1" lang="ja-JP" altLang="en-US" sz="2800" dirty="0"/>
                    </a:p>
                  </a:txBody>
                  <a:tcPr anchor="ctr"/>
                </a:tc>
                <a:tc>
                  <a:txBody>
                    <a:bodyPr/>
                    <a:lstStyle/>
                    <a:p>
                      <a:pPr algn="ctr"/>
                      <a:r>
                        <a:rPr kumimoji="1" lang="en-US" altLang="ja-JP" sz="2800" dirty="0" smtClean="0"/>
                        <a:t>-</a:t>
                      </a:r>
                      <a:r>
                        <a:rPr kumimoji="1" lang="en-US" altLang="ja-JP" sz="2800" dirty="0" err="1" smtClean="0"/>
                        <a:t>st</a:t>
                      </a:r>
                      <a:endParaRPr kumimoji="1" lang="ja-JP" altLang="en-US" sz="2800" dirty="0"/>
                    </a:p>
                  </a:txBody>
                  <a:tcPr anchor="ctr"/>
                </a:tc>
                <a:tc>
                  <a:txBody>
                    <a:bodyPr/>
                    <a:lstStyle/>
                    <a:p>
                      <a:pPr algn="ctr"/>
                      <a:r>
                        <a:rPr kumimoji="1" lang="en-US" altLang="ja-JP" sz="2800" dirty="0" smtClean="0"/>
                        <a:t>-en</a:t>
                      </a:r>
                      <a:endParaRPr kumimoji="1" lang="ja-JP" altLang="en-US" sz="2800" dirty="0"/>
                    </a:p>
                  </a:txBody>
                  <a:tcPr anchor="ctr"/>
                </a:tc>
                <a:tc>
                  <a:txBody>
                    <a:bodyPr/>
                    <a:lstStyle/>
                    <a:p>
                      <a:pPr algn="ctr"/>
                      <a:r>
                        <a:rPr kumimoji="1" lang="en-US" altLang="ja-JP" sz="2800" dirty="0" smtClean="0"/>
                        <a:t>-</a:t>
                      </a:r>
                      <a:r>
                        <a:rPr kumimoji="1" lang="en-US" altLang="ja-JP" sz="2800" dirty="0" err="1" smtClean="0"/>
                        <a:t>dst</a:t>
                      </a:r>
                      <a:endParaRPr kumimoji="1" lang="ja-JP" altLang="en-US" sz="2800" dirty="0"/>
                    </a:p>
                  </a:txBody>
                  <a:tcPr anchor="ctr"/>
                </a:tc>
                <a:tc>
                  <a:txBody>
                    <a:bodyPr/>
                    <a:lstStyle/>
                    <a:p>
                      <a:pPr algn="ctr"/>
                      <a:r>
                        <a:rPr kumimoji="1" lang="en-US" altLang="ja-JP" sz="2800" dirty="0" smtClean="0"/>
                        <a:t>-den</a:t>
                      </a:r>
                      <a:endParaRPr kumimoji="1" lang="ja-JP" altLang="en-US" sz="2800" dirty="0"/>
                    </a:p>
                  </a:txBody>
                  <a:tcPr anchor="ctr"/>
                </a:tc>
              </a:tr>
              <a:tr h="633670">
                <a:tc>
                  <a:txBody>
                    <a:bodyPr/>
                    <a:lstStyle/>
                    <a:p>
                      <a:pPr algn="ctr"/>
                      <a:r>
                        <a:rPr kumimoji="1" lang="en-US" altLang="ja-JP" sz="2800" dirty="0" smtClean="0"/>
                        <a:t>3</a:t>
                      </a:r>
                      <a:r>
                        <a:rPr kumimoji="1" lang="ja-JP" altLang="en-US" sz="2800" dirty="0" smtClean="0"/>
                        <a:t>人称</a:t>
                      </a:r>
                      <a:endParaRPr kumimoji="1" lang="ja-JP" altLang="en-US" sz="2800" dirty="0"/>
                    </a:p>
                  </a:txBody>
                  <a:tcPr anchor="ctr"/>
                </a:tc>
                <a:tc>
                  <a:txBody>
                    <a:bodyPr/>
                    <a:lstStyle/>
                    <a:p>
                      <a:pPr algn="ctr"/>
                      <a:r>
                        <a:rPr kumimoji="1" lang="en-US" altLang="ja-JP" sz="2800" dirty="0" smtClean="0"/>
                        <a:t>-</a:t>
                      </a:r>
                      <a:r>
                        <a:rPr kumimoji="1" lang="en-US" altLang="ja-JP" sz="2800" dirty="0" err="1" smtClean="0"/>
                        <a:t>th</a:t>
                      </a:r>
                      <a:endParaRPr kumimoji="1" lang="ja-JP" altLang="en-US" sz="2800" dirty="0"/>
                    </a:p>
                  </a:txBody>
                  <a:tcPr anchor="ctr"/>
                </a:tc>
                <a:tc>
                  <a:txBody>
                    <a:bodyPr/>
                    <a:lstStyle/>
                    <a:p>
                      <a:pPr algn="ctr"/>
                      <a:r>
                        <a:rPr kumimoji="1" lang="en-US" altLang="ja-JP" sz="2800" dirty="0" smtClean="0"/>
                        <a:t>-en</a:t>
                      </a:r>
                      <a:endParaRPr kumimoji="1" lang="ja-JP" altLang="en-US" sz="2800" dirty="0"/>
                    </a:p>
                  </a:txBody>
                  <a:tcPr anchor="ctr"/>
                </a:tc>
                <a:tc>
                  <a:txBody>
                    <a:bodyPr/>
                    <a:lstStyle/>
                    <a:p>
                      <a:pPr algn="ctr"/>
                      <a:r>
                        <a:rPr kumimoji="1" lang="en-US" altLang="ja-JP" sz="2800" dirty="0" smtClean="0"/>
                        <a:t>-de</a:t>
                      </a:r>
                      <a:endParaRPr kumimoji="1" lang="ja-JP" altLang="en-US" sz="2800" dirty="0"/>
                    </a:p>
                  </a:txBody>
                  <a:tcPr anchor="ctr"/>
                </a:tc>
                <a:tc>
                  <a:txBody>
                    <a:bodyPr/>
                    <a:lstStyle/>
                    <a:p>
                      <a:pPr algn="ctr"/>
                      <a:r>
                        <a:rPr kumimoji="1" lang="en-US" altLang="ja-JP" sz="2800" dirty="0" smtClean="0"/>
                        <a:t>-den</a:t>
                      </a:r>
                      <a:endParaRPr kumimoji="1" lang="ja-JP" altLang="en-US" sz="2800" dirty="0"/>
                    </a:p>
                  </a:txBody>
                  <a:tcPr anchor="ctr"/>
                </a:tc>
              </a:tr>
            </a:tbl>
          </a:graphicData>
        </a:graphic>
      </p:graphicFrame>
      <p:sp>
        <p:nvSpPr>
          <p:cNvPr id="4" name="スライド番号プレースホルダ 3"/>
          <p:cNvSpPr>
            <a:spLocks noGrp="1"/>
          </p:cNvSpPr>
          <p:nvPr>
            <p:ph type="sldNum" sz="quarter" idx="12"/>
          </p:nvPr>
        </p:nvSpPr>
        <p:spPr/>
        <p:txBody>
          <a:bodyPr/>
          <a:lstStyle/>
          <a:p>
            <a:fld id="{DF5DBA67-1E75-8B4D-AC9F-010B2B9B2963}" type="slidenum">
              <a:rPr lang="en-US" altLang="ja-JP" smtClean="0"/>
              <a:pPr/>
              <a:t>28</a:t>
            </a:fld>
            <a:endParaRPr lang="en-US" altLang="ja-JP"/>
          </a:p>
        </p:txBody>
      </p:sp>
      <p:sp>
        <p:nvSpPr>
          <p:cNvPr id="7" name="テキスト ボックス 6"/>
          <p:cNvSpPr txBox="1"/>
          <p:nvPr/>
        </p:nvSpPr>
        <p:spPr>
          <a:xfrm>
            <a:off x="467544" y="908720"/>
            <a:ext cx="864096" cy="523220"/>
          </a:xfrm>
          <a:prstGeom prst="rect">
            <a:avLst/>
          </a:prstGeom>
          <a:noFill/>
        </p:spPr>
        <p:txBody>
          <a:bodyPr wrap="square" rtlCol="0">
            <a:spAutoFit/>
          </a:bodyPr>
          <a:lstStyle/>
          <a:p>
            <a:r>
              <a:rPr kumimoji="1" lang="en-US" altLang="ja-JP" sz="2800" dirty="0" smtClean="0"/>
              <a:t>(10)</a:t>
            </a:r>
            <a:endParaRPr kumimoji="1" lang="ja-JP" altLang="en-US" sz="2800" dirty="0"/>
          </a:p>
        </p:txBody>
      </p:sp>
      <p:sp>
        <p:nvSpPr>
          <p:cNvPr id="10" name="テキスト ボックス 9"/>
          <p:cNvSpPr txBox="1"/>
          <p:nvPr/>
        </p:nvSpPr>
        <p:spPr>
          <a:xfrm>
            <a:off x="467544" y="4869160"/>
            <a:ext cx="8208912" cy="1569660"/>
          </a:xfrm>
          <a:prstGeom prst="rect">
            <a:avLst/>
          </a:prstGeom>
          <a:noFill/>
        </p:spPr>
        <p:txBody>
          <a:bodyPr wrap="square" rtlCol="0">
            <a:spAutoFit/>
          </a:bodyPr>
          <a:lstStyle/>
          <a:p>
            <a:pPr marL="285750" indent="-285750" algn="just">
              <a:buFont typeface="Wingdings" charset="2"/>
              <a:buChar char="Ø"/>
            </a:pPr>
            <a:r>
              <a:rPr kumimoji="1" lang="ja-JP" altLang="en-US" sz="2400" dirty="0" smtClean="0">
                <a:latin typeface="メイリオ"/>
                <a:ea typeface="メイリオ"/>
                <a:cs typeface="メイリオ"/>
              </a:rPr>
              <a:t>過去時制において，時制形態素</a:t>
            </a:r>
            <a:r>
              <a:rPr lang="en-US" altLang="ja-JP" sz="2400" dirty="0" smtClean="0">
                <a:latin typeface="メイリオ"/>
                <a:ea typeface="メイリオ"/>
                <a:cs typeface="メイリオ"/>
              </a:rPr>
              <a:t>/-d/</a:t>
            </a:r>
            <a:r>
              <a:rPr lang="ja-JP" altLang="en-US" sz="2400" dirty="0" smtClean="0">
                <a:latin typeface="メイリオ"/>
                <a:ea typeface="メイリオ"/>
                <a:cs typeface="メイリオ"/>
              </a:rPr>
              <a:t>と一致形態素が共起することができた。</a:t>
            </a:r>
            <a:endParaRPr lang="en-US" altLang="ja-JP" sz="2400" dirty="0" smtClean="0">
              <a:latin typeface="メイリオ"/>
              <a:ea typeface="メイリオ"/>
              <a:cs typeface="メイリオ"/>
            </a:endParaRPr>
          </a:p>
          <a:p>
            <a:pPr marL="285750" indent="-285750" algn="just">
              <a:buFont typeface="Wingdings" charset="2"/>
              <a:buChar char="Ø"/>
            </a:pPr>
            <a:r>
              <a:rPr kumimoji="1" lang="ja-JP" altLang="en-US" sz="2400" dirty="0" smtClean="0">
                <a:latin typeface="メイリオ"/>
                <a:ea typeface="メイリオ"/>
                <a:cs typeface="メイリオ"/>
              </a:rPr>
              <a:t>数の一致をもっぱら表す形態素として</a:t>
            </a:r>
            <a:r>
              <a:rPr kumimoji="1" lang="en-US" altLang="ja-JP" sz="2400" dirty="0" smtClean="0">
                <a:latin typeface="メイリオ"/>
                <a:ea typeface="メイリオ"/>
                <a:cs typeface="メイリオ"/>
              </a:rPr>
              <a:t>/-en/</a:t>
            </a:r>
            <a:r>
              <a:rPr kumimoji="1" lang="ja-JP" altLang="en-US" sz="2400" dirty="0" smtClean="0">
                <a:latin typeface="メイリオ"/>
                <a:ea typeface="メイリオ"/>
                <a:cs typeface="メイリオ"/>
              </a:rPr>
              <a:t>が用いられていた。</a:t>
            </a:r>
            <a:endParaRPr kumimoji="1" lang="ja-JP" altLang="en-US" sz="2400" dirty="0">
              <a:latin typeface="メイリオ"/>
              <a:ea typeface="メイリオ"/>
              <a:cs typeface="メイリオ"/>
            </a:endParaRPr>
          </a:p>
        </p:txBody>
      </p:sp>
    </p:spTree>
    <p:extLst>
      <p:ext uri="{BB962C8B-B14F-4D97-AF65-F5344CB8AC3E}">
        <p14:creationId xmlns:p14="http://schemas.microsoft.com/office/powerpoint/2010/main" val="3884986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latin typeface="ヒラギノ角ゴ Pro W6"/>
                <a:ea typeface="ヒラギノ角ゴ Pro W6"/>
                <a:cs typeface="ヒラギノ角ゴ Pro W6"/>
              </a:rPr>
              <a:t>本発表の目的</a:t>
            </a:r>
            <a:endParaRPr kumimoji="1" lang="ja-JP" altLang="en-US" sz="3200" dirty="0">
              <a:latin typeface="ヒラギノ角ゴ Pro W6"/>
              <a:ea typeface="ヒラギノ角ゴ Pro W6"/>
              <a:cs typeface="ヒラギノ角ゴ Pro W6"/>
            </a:endParaRPr>
          </a:p>
        </p:txBody>
      </p:sp>
      <p:sp>
        <p:nvSpPr>
          <p:cNvPr id="3" name="コンテンツ プレースホルダー 2"/>
          <p:cNvSpPr>
            <a:spLocks noGrp="1"/>
          </p:cNvSpPr>
          <p:nvPr>
            <p:ph idx="1"/>
          </p:nvPr>
        </p:nvSpPr>
        <p:spPr/>
        <p:txBody>
          <a:bodyPr>
            <a:normAutofit fontScale="70000" lnSpcReduction="20000"/>
          </a:bodyPr>
          <a:lstStyle/>
          <a:p>
            <a:pPr>
              <a:buFont typeface="Wingdings" charset="2"/>
              <a:buChar char="Ø"/>
            </a:pPr>
            <a:endParaRPr kumimoji="1" lang="en-US" altLang="ja-JP" sz="3300" dirty="0" smtClean="0">
              <a:latin typeface="メイリオ"/>
              <a:ea typeface="メイリオ"/>
              <a:cs typeface="メイリオ"/>
            </a:endParaRPr>
          </a:p>
          <a:p>
            <a:pPr>
              <a:lnSpc>
                <a:spcPct val="120000"/>
              </a:lnSpc>
              <a:buFont typeface="Wingdings" charset="2"/>
              <a:buChar char="Ø"/>
            </a:pPr>
            <a:r>
              <a:rPr kumimoji="1" lang="ja-JP" altLang="en-US" sz="3300" dirty="0" smtClean="0">
                <a:latin typeface="+mj-lt"/>
                <a:ea typeface="メイリオ"/>
                <a:cs typeface="メイリオ"/>
              </a:rPr>
              <a:t>統語論と形態論の境界をまたぐ言語現象の扱い：</a:t>
            </a:r>
            <a:endParaRPr kumimoji="1" lang="en-US" altLang="ja-JP" sz="3300" dirty="0" smtClean="0">
              <a:latin typeface="+mj-lt"/>
              <a:ea typeface="メイリオ"/>
              <a:cs typeface="メイリオ"/>
            </a:endParaRPr>
          </a:p>
          <a:p>
            <a:pPr lvl="1">
              <a:lnSpc>
                <a:spcPct val="120000"/>
              </a:lnSpc>
              <a:buFont typeface="ヒラギノ角ゴ ProN W3"/>
              <a:buChar char="–"/>
            </a:pPr>
            <a:r>
              <a:rPr kumimoji="1" lang="ja-JP" altLang="en-US" dirty="0" smtClean="0">
                <a:latin typeface="+mj-lt"/>
                <a:ea typeface="メイリオ"/>
                <a:cs typeface="メイリオ"/>
              </a:rPr>
              <a:t>英語史における動詞屈折形態の衰退が</a:t>
            </a:r>
            <a:r>
              <a:rPr kumimoji="1" lang="en-US" altLang="ja-JP" dirty="0" smtClean="0">
                <a:latin typeface="+mj-lt"/>
                <a:ea typeface="メイリオ"/>
                <a:cs typeface="メイリオ"/>
              </a:rPr>
              <a:t>pro</a:t>
            </a:r>
            <a:r>
              <a:rPr kumimoji="1" lang="ja-JP" altLang="en-US" dirty="0" smtClean="0">
                <a:latin typeface="+mj-lt"/>
                <a:ea typeface="メイリオ"/>
                <a:cs typeface="メイリオ"/>
              </a:rPr>
              <a:t>の消失に与えた影響に焦点を当てる。</a:t>
            </a:r>
            <a:endParaRPr kumimoji="1" lang="en-US" altLang="ja-JP" dirty="0" smtClean="0">
              <a:latin typeface="+mj-lt"/>
              <a:ea typeface="メイリオ"/>
              <a:cs typeface="メイリオ"/>
            </a:endParaRPr>
          </a:p>
          <a:p>
            <a:pPr>
              <a:lnSpc>
                <a:spcPct val="120000"/>
              </a:lnSpc>
              <a:spcBef>
                <a:spcPts val="1824"/>
              </a:spcBef>
              <a:buFont typeface="Wingdings" charset="2"/>
              <a:buChar char="Ø"/>
            </a:pPr>
            <a:r>
              <a:rPr lang="ja-JP" altLang="en-US" sz="3300" dirty="0" smtClean="0">
                <a:latin typeface="+mj-lt"/>
                <a:ea typeface="メイリオ"/>
                <a:cs typeface="メイリオ"/>
              </a:rPr>
              <a:t>共時的文法と通時的文法の関係：</a:t>
            </a:r>
            <a:endParaRPr lang="en-US" altLang="ja-JP" sz="3300" dirty="0" smtClean="0">
              <a:latin typeface="+mj-lt"/>
              <a:ea typeface="メイリオ"/>
              <a:cs typeface="メイリオ"/>
            </a:endParaRPr>
          </a:p>
          <a:p>
            <a:pPr lvl="1">
              <a:lnSpc>
                <a:spcPct val="120000"/>
              </a:lnSpc>
            </a:pPr>
            <a:r>
              <a:rPr lang="ja-JP" altLang="en-US" dirty="0" smtClean="0">
                <a:latin typeface="+mj-lt"/>
                <a:ea typeface="メイリオ"/>
                <a:cs typeface="メイリオ"/>
              </a:rPr>
              <a:t>上記の変化を下記の理論的枠組によって分析する。</a:t>
            </a:r>
            <a:endParaRPr lang="en-US" altLang="ja-JP" dirty="0" smtClean="0">
              <a:latin typeface="+mj-lt"/>
              <a:ea typeface="メイリオ"/>
              <a:cs typeface="メイリオ"/>
            </a:endParaRPr>
          </a:p>
          <a:p>
            <a:pPr lvl="2">
              <a:lnSpc>
                <a:spcPct val="120000"/>
              </a:lnSpc>
              <a:buFont typeface="Wingdings" charset="2"/>
              <a:buChar char="v"/>
            </a:pPr>
            <a:r>
              <a:rPr lang="ja-JP" altLang="en-US" dirty="0" smtClean="0">
                <a:latin typeface="+mj-lt"/>
                <a:ea typeface="メイリオ"/>
                <a:cs typeface="メイリオ"/>
              </a:rPr>
              <a:t>細分化された</a:t>
            </a:r>
            <a:r>
              <a:rPr lang="en-US" altLang="ja-JP" dirty="0" smtClean="0">
                <a:latin typeface="+mj-lt"/>
                <a:ea typeface="メイリオ"/>
                <a:cs typeface="メイリオ"/>
              </a:rPr>
              <a:t>CP</a:t>
            </a:r>
            <a:r>
              <a:rPr lang="ja-JP" altLang="en-US" dirty="0" smtClean="0">
                <a:latin typeface="+mj-lt"/>
                <a:ea typeface="メイリオ"/>
                <a:cs typeface="メイリオ"/>
              </a:rPr>
              <a:t>構造</a:t>
            </a:r>
            <a:r>
              <a:rPr lang="en-US" altLang="ja-JP" dirty="0" smtClean="0">
                <a:latin typeface="+mj-lt"/>
                <a:ea typeface="メイリオ"/>
                <a:cs typeface="メイリオ"/>
              </a:rPr>
              <a:t> (</a:t>
            </a:r>
            <a:r>
              <a:rPr lang="en-US" altLang="ja-JP" dirty="0" err="1" smtClean="0">
                <a:latin typeface="+mj-lt"/>
                <a:ea typeface="メイリオ"/>
                <a:cs typeface="メイリオ"/>
              </a:rPr>
              <a:t>Rizzi</a:t>
            </a:r>
            <a:r>
              <a:rPr lang="en-US" altLang="ja-JP" dirty="0" smtClean="0">
                <a:latin typeface="+mj-lt"/>
                <a:ea typeface="メイリオ"/>
                <a:cs typeface="メイリオ"/>
              </a:rPr>
              <a:t> 1997)</a:t>
            </a:r>
          </a:p>
          <a:p>
            <a:pPr lvl="2">
              <a:lnSpc>
                <a:spcPct val="120000"/>
              </a:lnSpc>
              <a:buFont typeface="Wingdings" charset="2"/>
              <a:buChar char="v"/>
            </a:pPr>
            <a:r>
              <a:rPr lang="ja-JP" altLang="en-US" dirty="0" smtClean="0">
                <a:latin typeface="+mj-lt"/>
                <a:ea typeface="メイリオ"/>
                <a:cs typeface="メイリオ"/>
              </a:rPr>
              <a:t>素性継承理論</a:t>
            </a:r>
            <a:r>
              <a:rPr lang="en-US" altLang="ja-JP" dirty="0" smtClean="0">
                <a:latin typeface="+mj-lt"/>
                <a:ea typeface="メイリオ"/>
                <a:cs typeface="メイリオ"/>
              </a:rPr>
              <a:t> (Chomsky 2008)</a:t>
            </a:r>
          </a:p>
          <a:p>
            <a:pPr lvl="2">
              <a:lnSpc>
                <a:spcPct val="120000"/>
              </a:lnSpc>
              <a:buFont typeface="Wingdings" charset="2"/>
              <a:buChar char="v"/>
            </a:pPr>
            <a:r>
              <a:rPr lang="ja-JP" altLang="en-US" dirty="0" smtClean="0">
                <a:latin typeface="+mj-lt"/>
                <a:ea typeface="メイリオ"/>
                <a:cs typeface="メイリオ"/>
              </a:rPr>
              <a:t>分散形態論</a:t>
            </a:r>
            <a:r>
              <a:rPr lang="en-US" altLang="ja-JP" dirty="0" smtClean="0">
                <a:latin typeface="+mj-lt"/>
                <a:ea typeface="メイリオ"/>
                <a:cs typeface="メイリオ"/>
              </a:rPr>
              <a:t> </a:t>
            </a:r>
            <a:r>
              <a:rPr lang="en-US" altLang="ja-JP" dirty="0">
                <a:latin typeface="+mj-lt"/>
                <a:ea typeface="メイリオ"/>
                <a:cs typeface="メイリオ"/>
              </a:rPr>
              <a:t>(Halle and Marantz 1993, </a:t>
            </a:r>
            <a:r>
              <a:rPr lang="en-US" altLang="ja-JP" dirty="0" err="1">
                <a:latin typeface="+mj-lt"/>
                <a:ea typeface="メイリオ"/>
                <a:cs typeface="メイリオ"/>
              </a:rPr>
              <a:t>Embick</a:t>
            </a:r>
            <a:r>
              <a:rPr lang="en-US" altLang="ja-JP" dirty="0">
                <a:latin typeface="+mj-lt"/>
                <a:ea typeface="メイリオ"/>
                <a:cs typeface="メイリオ"/>
              </a:rPr>
              <a:t> and </a:t>
            </a:r>
            <a:r>
              <a:rPr lang="en-US" altLang="ja-JP" dirty="0" err="1">
                <a:latin typeface="+mj-lt"/>
                <a:ea typeface="メイリオ"/>
                <a:cs typeface="メイリオ"/>
              </a:rPr>
              <a:t>Noyer</a:t>
            </a:r>
            <a:r>
              <a:rPr lang="en-US" altLang="ja-JP" dirty="0">
                <a:latin typeface="+mj-lt"/>
                <a:ea typeface="メイリオ"/>
                <a:cs typeface="メイリオ"/>
              </a:rPr>
              <a:t> 2007</a:t>
            </a:r>
            <a:r>
              <a:rPr lang="en-US" altLang="ja-JP" dirty="0" smtClean="0">
                <a:latin typeface="+mj-lt"/>
                <a:ea typeface="メイリオ"/>
                <a:cs typeface="メイリオ"/>
              </a:rPr>
              <a:t>)</a:t>
            </a:r>
          </a:p>
          <a:p>
            <a:pPr>
              <a:lnSpc>
                <a:spcPct val="120000"/>
              </a:lnSpc>
              <a:spcBef>
                <a:spcPts val="1824"/>
              </a:spcBef>
              <a:buFont typeface="Wingdings" charset="2"/>
              <a:buChar char="Ø"/>
            </a:pPr>
            <a:r>
              <a:rPr lang="ja-JP" altLang="en-US" sz="3300" dirty="0" smtClean="0">
                <a:latin typeface="+mj-lt"/>
                <a:ea typeface="メイリオ"/>
                <a:cs typeface="メイリオ"/>
              </a:rPr>
              <a:t>生成文法</a:t>
            </a:r>
            <a:r>
              <a:rPr kumimoji="1" lang="ja-JP" altLang="en-US" sz="3300" dirty="0" smtClean="0">
                <a:latin typeface="+mj-lt"/>
                <a:ea typeface="メイリオ"/>
                <a:cs typeface="メイリオ"/>
              </a:rPr>
              <a:t>とコーパス：</a:t>
            </a:r>
            <a:endParaRPr kumimoji="1" lang="en-US" altLang="ja-JP" sz="3300" dirty="0" smtClean="0">
              <a:latin typeface="+mj-lt"/>
              <a:ea typeface="メイリオ"/>
              <a:cs typeface="メイリオ"/>
            </a:endParaRPr>
          </a:p>
          <a:p>
            <a:pPr lvl="1">
              <a:lnSpc>
                <a:spcPct val="120000"/>
              </a:lnSpc>
            </a:pPr>
            <a:r>
              <a:rPr lang="ja-JP" altLang="en-US" dirty="0" smtClean="0">
                <a:latin typeface="+mj-lt"/>
                <a:ea typeface="メイリオ"/>
                <a:cs typeface="メイリオ"/>
              </a:rPr>
              <a:t>英語史的コーパス</a:t>
            </a:r>
            <a:r>
              <a:rPr lang="en-US" altLang="ja-JP" dirty="0" smtClean="0">
                <a:latin typeface="+mj-lt"/>
                <a:ea typeface="メイリオ"/>
                <a:cs typeface="メイリオ"/>
              </a:rPr>
              <a:t> (Penn-Helsinki Parsed Corpus of Middle English) </a:t>
            </a:r>
            <a:r>
              <a:rPr lang="ja-JP" altLang="en-US" dirty="0" smtClean="0">
                <a:latin typeface="+mj-lt"/>
                <a:ea typeface="メイリオ"/>
                <a:cs typeface="メイリオ"/>
              </a:rPr>
              <a:t>から得られた資料に基づいて分析。</a:t>
            </a:r>
            <a:endParaRPr kumimoji="1" lang="ja-JP" altLang="en-US" dirty="0">
              <a:latin typeface="+mj-lt"/>
              <a:ea typeface="メイリオ"/>
              <a:cs typeface="メイリオ"/>
            </a:endParaRPr>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2</a:t>
            </a:fld>
            <a:endParaRPr lang="en-US" altLang="ja-JP"/>
          </a:p>
        </p:txBody>
      </p:sp>
    </p:spTree>
    <p:extLst>
      <p:ext uri="{BB962C8B-B14F-4D97-AF65-F5344CB8AC3E}">
        <p14:creationId xmlns:p14="http://schemas.microsoft.com/office/powerpoint/2010/main" val="553813945"/>
      </p:ext>
    </p:extLst>
  </p:cSld>
  <p:clrMapOvr>
    <a:masterClrMapping/>
  </p:clrMapOvr>
  <p:timing>
    <p:tnLst>
      <p:par>
        <p:cTn xmlns:p14="http://schemas.microsoft.com/office/powerpoint/2010/main" id="1" dur="indefinite" restart="never" nodeType="tmRoot"/>
      </p:par>
    </p:tnLst>
    <p:bldLst>
      <p:bldP spid="3" grpId="1"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latin typeface="ヒラギノ角ゴ Pro W6"/>
                <a:ea typeface="ヒラギノ角ゴ Pro W6"/>
                <a:cs typeface="ヒラギノ角ゴ Pro W6"/>
              </a:rPr>
              <a:t>初期中英語の動詞屈折語彙</a:t>
            </a:r>
            <a:r>
              <a:rPr kumimoji="1" lang="ja-JP" altLang="en-US" sz="3200" dirty="0" smtClean="0">
                <a:latin typeface="ヒラギノ角ゴ Pro W6"/>
                <a:ea typeface="ヒラギノ角ゴ Pro W6"/>
                <a:cs typeface="ヒラギノ角ゴ Pro W6"/>
              </a:rPr>
              <a:t>対応規則</a:t>
            </a:r>
            <a:endParaRPr kumimoji="1" lang="ja-JP" altLang="en-US" sz="3200" dirty="0">
              <a:latin typeface="ヒラギノ角ゴ Pro W6"/>
              <a:ea typeface="ヒラギノ角ゴ Pro W6"/>
              <a:cs typeface="ヒラギノ角ゴ Pro W6"/>
            </a:endParaRPr>
          </a:p>
        </p:txBody>
      </p:sp>
      <p:sp>
        <p:nvSpPr>
          <p:cNvPr id="3" name="コンテンツ プレースホルダー 2"/>
          <p:cNvSpPr>
            <a:spLocks noGrp="1"/>
          </p:cNvSpPr>
          <p:nvPr>
            <p:ph idx="1"/>
          </p:nvPr>
        </p:nvSpPr>
        <p:spPr/>
        <p:txBody>
          <a:bodyPr>
            <a:normAutofit/>
          </a:bodyPr>
          <a:lstStyle/>
          <a:p>
            <a:pPr marL="0" indent="0">
              <a:buNone/>
            </a:pPr>
            <a:endParaRPr lang="en-US" altLang="ja-JP" sz="2800" dirty="0" smtClean="0"/>
          </a:p>
          <a:p>
            <a:pPr marL="0" indent="0">
              <a:buNone/>
              <a:tabLst>
                <a:tab pos="904875" algn="l"/>
                <a:tab pos="1793875" algn="l"/>
                <a:tab pos="2698750" algn="l"/>
                <a:tab pos="5016500" algn="l"/>
                <a:tab pos="5746750" algn="l"/>
              </a:tabLst>
            </a:pPr>
            <a:r>
              <a:rPr lang="en-US" altLang="ja-JP" sz="2800" dirty="0" smtClean="0"/>
              <a:t>(11)	a.   	T</a:t>
            </a:r>
            <a:r>
              <a:rPr lang="en-US" altLang="ja-JP" sz="2800" dirty="0"/>
              <a:t>	[</a:t>
            </a:r>
            <a:r>
              <a:rPr lang="en-US" altLang="ja-JP" sz="2800" cap="small" dirty="0" err="1"/>
              <a:t>pres</a:t>
            </a:r>
            <a:r>
              <a:rPr lang="en-US" altLang="ja-JP" sz="2800" dirty="0" smtClean="0"/>
              <a:t>]</a:t>
            </a:r>
            <a:r>
              <a:rPr lang="en-US" altLang="ja-JP" sz="2800" dirty="0"/>
              <a:t>	</a:t>
            </a:r>
            <a:r>
              <a:rPr lang="en-US" altLang="ja-JP" sz="2800" dirty="0" smtClean="0"/>
              <a:t>⇔ </a:t>
            </a:r>
            <a:r>
              <a:rPr lang="en-US" altLang="ja-JP" sz="2800" dirty="0"/>
              <a:t>	/</a:t>
            </a:r>
            <a:r>
              <a:rPr lang="en-US" altLang="ja-JP" sz="2800" dirty="0" smtClean="0"/>
              <a:t>-</a:t>
            </a:r>
            <a:r>
              <a:rPr lang="en-US" altLang="ja-JP" sz="2800" dirty="0" err="1" smtClean="0"/>
              <a:t>ø</a:t>
            </a:r>
            <a:r>
              <a:rPr lang="en-US" altLang="ja-JP" sz="2800" dirty="0" smtClean="0"/>
              <a:t>/	</a:t>
            </a:r>
            <a:r>
              <a:rPr lang="en-US" altLang="ja-JP" sz="2800" dirty="0"/>
              <a:t>	</a:t>
            </a:r>
            <a:r>
              <a:rPr lang="en-US" altLang="ja-JP" sz="2800" dirty="0" smtClean="0"/>
              <a:t>			[</a:t>
            </a:r>
            <a:r>
              <a:rPr lang="en-US" altLang="ja-JP" sz="2800" cap="small" dirty="0"/>
              <a:t>past</a:t>
            </a:r>
            <a:r>
              <a:rPr lang="en-US" altLang="ja-JP" sz="2800" dirty="0"/>
              <a:t>] </a:t>
            </a:r>
            <a:r>
              <a:rPr lang="en-US" altLang="ja-JP" sz="2800" dirty="0" smtClean="0"/>
              <a:t>	⇔ </a:t>
            </a:r>
            <a:r>
              <a:rPr lang="en-US" altLang="ja-JP" sz="2800" dirty="0"/>
              <a:t>	/-d/</a:t>
            </a:r>
            <a:endParaRPr lang="en-US" altLang="ja-JP" sz="2800" dirty="0" smtClean="0"/>
          </a:p>
          <a:p>
            <a:pPr marL="0" indent="0">
              <a:spcBef>
                <a:spcPts val="2424"/>
              </a:spcBef>
              <a:buNone/>
              <a:tabLst>
                <a:tab pos="904875" algn="l"/>
                <a:tab pos="1793875" algn="l"/>
                <a:tab pos="2698750" algn="l"/>
                <a:tab pos="5016500" algn="l"/>
                <a:tab pos="5746750" algn="l"/>
              </a:tabLst>
            </a:pPr>
            <a:r>
              <a:rPr lang="en-US" altLang="ja-JP" sz="2800" dirty="0" smtClean="0"/>
              <a:t>	b.	Fin	</a:t>
            </a:r>
            <a:r>
              <a:rPr lang="en-US" altLang="ja-JP" sz="2800" dirty="0"/>
              <a:t>[2nd] </a:t>
            </a:r>
            <a:r>
              <a:rPr lang="en-US" altLang="ja-JP" sz="2800" dirty="0" smtClean="0"/>
              <a:t>	⇔ 	</a:t>
            </a:r>
            <a:r>
              <a:rPr lang="en-US" altLang="ja-JP" sz="2800" dirty="0"/>
              <a:t>/-</a:t>
            </a:r>
            <a:r>
              <a:rPr lang="en-US" altLang="ja-JP" sz="2800" dirty="0" err="1"/>
              <a:t>st</a:t>
            </a:r>
            <a:r>
              <a:rPr lang="en-US" altLang="ja-JP" sz="2800" dirty="0"/>
              <a:t>/ </a:t>
            </a:r>
          </a:p>
          <a:p>
            <a:pPr marL="914400" lvl="2" indent="0">
              <a:buNone/>
              <a:tabLst>
                <a:tab pos="904875" algn="l"/>
                <a:tab pos="1793875" algn="l"/>
                <a:tab pos="2698750" algn="l"/>
                <a:tab pos="5016500" algn="l"/>
                <a:tab pos="5746750" algn="l"/>
              </a:tabLst>
            </a:pPr>
            <a:r>
              <a:rPr lang="en-US" altLang="ja-JP" sz="2800" dirty="0" smtClean="0"/>
              <a:t>		</a:t>
            </a:r>
            <a:r>
              <a:rPr lang="en-US" altLang="ja-JP" sz="2800" dirty="0"/>
              <a:t>[3rd] / [</a:t>
            </a:r>
            <a:r>
              <a:rPr lang="en-US" altLang="ja-JP" sz="2800" cap="small" dirty="0" err="1"/>
              <a:t>pres</a:t>
            </a:r>
            <a:r>
              <a:rPr lang="en-US" altLang="ja-JP" sz="2800" dirty="0" smtClean="0"/>
              <a:t>]</a:t>
            </a:r>
            <a:r>
              <a:rPr lang="en-US" altLang="ja-JP" sz="2800" dirty="0"/>
              <a:t>	</a:t>
            </a:r>
            <a:r>
              <a:rPr lang="en-US" altLang="ja-JP" sz="2800" dirty="0" smtClean="0"/>
              <a:t>⇔ 	</a:t>
            </a:r>
            <a:r>
              <a:rPr lang="en-US" altLang="ja-JP" sz="2800" dirty="0"/>
              <a:t>/-</a:t>
            </a:r>
            <a:r>
              <a:rPr lang="en-US" altLang="ja-JP" sz="2800" dirty="0" err="1"/>
              <a:t>th</a:t>
            </a:r>
            <a:r>
              <a:rPr lang="en-US" altLang="ja-JP" sz="2800" dirty="0"/>
              <a:t>/ </a:t>
            </a:r>
            <a:endParaRPr lang="en-US" altLang="ja-JP" sz="2800" dirty="0" smtClean="0"/>
          </a:p>
          <a:p>
            <a:pPr marL="914400" lvl="2" indent="0">
              <a:buNone/>
              <a:tabLst>
                <a:tab pos="904875" algn="l"/>
                <a:tab pos="1793875" algn="l"/>
                <a:tab pos="2698750" algn="l"/>
                <a:tab pos="5016500" algn="l"/>
                <a:tab pos="5746750" algn="l"/>
              </a:tabLst>
            </a:pPr>
            <a:r>
              <a:rPr lang="en-US" altLang="ja-JP" sz="2800" dirty="0" smtClean="0"/>
              <a:t>		elsewhere	⇔ 	</a:t>
            </a:r>
            <a:r>
              <a:rPr lang="en-US" altLang="ja-JP" sz="2800" dirty="0"/>
              <a:t>/-e</a:t>
            </a:r>
            <a:r>
              <a:rPr lang="en-US" altLang="ja-JP" sz="2800" dirty="0" smtClean="0"/>
              <a:t>/</a:t>
            </a:r>
          </a:p>
          <a:p>
            <a:pPr marL="1428750" lvl="2" indent="-514350">
              <a:buAutoNum type="alphaLcPeriod" startAt="3"/>
              <a:tabLst>
                <a:tab pos="904875" algn="l"/>
                <a:tab pos="1795463" algn="l"/>
                <a:tab pos="2698750" algn="l"/>
                <a:tab pos="5016500" algn="l"/>
                <a:tab pos="5746750" algn="l"/>
              </a:tabLst>
            </a:pPr>
            <a:r>
              <a:rPr lang="ja-JP" altLang="en-US" sz="2800" dirty="0" smtClean="0"/>
              <a:t>　</a:t>
            </a:r>
            <a:r>
              <a:rPr lang="en-US" altLang="ja-JP" sz="2800" dirty="0" smtClean="0"/>
              <a:t>	Top</a:t>
            </a:r>
            <a:r>
              <a:rPr lang="en-US" altLang="ja-JP" sz="2800" dirty="0"/>
              <a:t>	[</a:t>
            </a:r>
            <a:r>
              <a:rPr lang="en-US" altLang="ja-JP" sz="2800" cap="small" dirty="0" err="1"/>
              <a:t>sg</a:t>
            </a:r>
            <a:r>
              <a:rPr lang="en-US" altLang="ja-JP" sz="2800" dirty="0" smtClean="0"/>
              <a:t>]</a:t>
            </a:r>
            <a:r>
              <a:rPr lang="en-US" altLang="ja-JP" sz="2800" dirty="0"/>
              <a:t>	</a:t>
            </a:r>
            <a:r>
              <a:rPr lang="en-US" altLang="ja-JP" sz="2800" dirty="0" smtClean="0"/>
              <a:t>⇔ </a:t>
            </a:r>
            <a:r>
              <a:rPr lang="en-US" altLang="ja-JP" sz="2800" dirty="0"/>
              <a:t>	/</a:t>
            </a:r>
            <a:r>
              <a:rPr lang="en-US" altLang="ja-JP" sz="2800" dirty="0" smtClean="0"/>
              <a:t>-</a:t>
            </a:r>
            <a:r>
              <a:rPr lang="en-US" altLang="ja-JP" sz="2800" dirty="0" err="1" smtClean="0"/>
              <a:t>ø</a:t>
            </a:r>
            <a:r>
              <a:rPr lang="en-US" altLang="ja-JP" sz="2800" dirty="0" smtClean="0"/>
              <a:t>/</a:t>
            </a:r>
          </a:p>
          <a:p>
            <a:pPr marL="914400" lvl="2" indent="0">
              <a:buNone/>
              <a:tabLst>
                <a:tab pos="904875" algn="l"/>
                <a:tab pos="1793875" algn="l"/>
                <a:tab pos="2698750" algn="l"/>
                <a:tab pos="5016500" algn="l"/>
                <a:tab pos="5746750" algn="l"/>
              </a:tabLst>
            </a:pPr>
            <a:r>
              <a:rPr lang="en-US" altLang="ja-JP" sz="2800" dirty="0" smtClean="0"/>
              <a:t>		</a:t>
            </a:r>
            <a:r>
              <a:rPr lang="en-US" altLang="ja-JP" sz="2800" dirty="0"/>
              <a:t>[</a:t>
            </a:r>
            <a:r>
              <a:rPr lang="en-US" altLang="ja-JP" sz="2800" cap="small" dirty="0" err="1"/>
              <a:t>pl</a:t>
            </a:r>
            <a:r>
              <a:rPr lang="en-US" altLang="ja-JP" sz="2800" dirty="0" smtClean="0"/>
              <a:t>] 	⇔ </a:t>
            </a:r>
            <a:r>
              <a:rPr lang="en-US" altLang="ja-JP" sz="2800" dirty="0"/>
              <a:t>	/-en/ </a:t>
            </a:r>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29</a:t>
            </a:fld>
            <a:endParaRPr lang="en-US" altLang="ja-JP" dirty="0"/>
          </a:p>
        </p:txBody>
      </p:sp>
    </p:spTree>
    <p:extLst>
      <p:ext uri="{BB962C8B-B14F-4D97-AF65-F5344CB8AC3E}">
        <p14:creationId xmlns:p14="http://schemas.microsoft.com/office/powerpoint/2010/main" val="1491996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latin typeface="ヒラギノ角ゴ Pro W6"/>
                <a:ea typeface="ヒラギノ角ゴ Pro W6"/>
                <a:cs typeface="ヒラギノ角ゴ Pro W6"/>
              </a:rPr>
              <a:t>動詞屈折接辞の語彙挿入</a:t>
            </a:r>
            <a:r>
              <a:rPr kumimoji="1" lang="en-US" altLang="ja-JP" sz="3200" dirty="0" smtClean="0">
                <a:latin typeface="ヒラギノ角ゴ Pro W6"/>
                <a:ea typeface="ヒラギノ角ゴ Pro W6"/>
                <a:cs typeface="ヒラギノ角ゴ Pro W6"/>
              </a:rPr>
              <a:t> | </a:t>
            </a:r>
            <a:r>
              <a:rPr kumimoji="1" lang="ja-JP" altLang="en-US" sz="3200" dirty="0" smtClean="0">
                <a:latin typeface="ヒラギノ角ゴ Pro W6"/>
                <a:ea typeface="ヒラギノ角ゴ Pro W6"/>
                <a:cs typeface="ヒラギノ角ゴ Pro W6"/>
              </a:rPr>
              <a:t>単数形</a:t>
            </a:r>
            <a:endParaRPr kumimoji="1" lang="ja-JP" altLang="en-US" sz="3200" dirty="0">
              <a:latin typeface="ヒラギノ角ゴ Pro W6"/>
              <a:ea typeface="ヒラギノ角ゴ Pro W6"/>
              <a:cs typeface="ヒラギノ角ゴ Pro W6"/>
            </a:endParaRPr>
          </a:p>
        </p:txBody>
      </p:sp>
      <p:sp>
        <p:nvSpPr>
          <p:cNvPr id="3" name="スライド番号プレースホルダー 2"/>
          <p:cNvSpPr>
            <a:spLocks noGrp="1"/>
          </p:cNvSpPr>
          <p:nvPr>
            <p:ph type="sldNum" sz="quarter" idx="12"/>
          </p:nvPr>
        </p:nvSpPr>
        <p:spPr/>
        <p:txBody>
          <a:bodyPr/>
          <a:lstStyle/>
          <a:p>
            <a:fld id="{969C9742-8686-AE41-AE6B-253DE1A0AC4E}" type="slidenum">
              <a:rPr lang="en-US" altLang="ja-JP" smtClean="0"/>
              <a:pPr/>
              <a:t>30</a:t>
            </a:fld>
            <a:endParaRPr lang="en-US" altLang="ja-JP"/>
          </a:p>
        </p:txBody>
      </p:sp>
      <p:sp>
        <p:nvSpPr>
          <p:cNvPr id="4" name="テキスト ボックス 3"/>
          <p:cNvSpPr txBox="1"/>
          <p:nvPr/>
        </p:nvSpPr>
        <p:spPr>
          <a:xfrm>
            <a:off x="4572000" y="1052736"/>
            <a:ext cx="1008112" cy="584776"/>
          </a:xfrm>
          <a:prstGeom prst="rect">
            <a:avLst/>
          </a:prstGeom>
          <a:noFill/>
        </p:spPr>
        <p:txBody>
          <a:bodyPr wrap="square" rtlCol="0">
            <a:spAutoFit/>
          </a:bodyPr>
          <a:lstStyle/>
          <a:p>
            <a:r>
              <a:rPr lang="en-US" altLang="ja-JP" dirty="0" smtClean="0"/>
              <a:t>  </a:t>
            </a:r>
            <a:r>
              <a:rPr lang="en-US" altLang="ja-JP" sz="3200" dirty="0" smtClean="0"/>
              <a:t>Top</a:t>
            </a:r>
            <a:endParaRPr kumimoji="1" lang="ja-JP" altLang="en-US" sz="3200" dirty="0"/>
          </a:p>
        </p:txBody>
      </p:sp>
      <p:sp>
        <p:nvSpPr>
          <p:cNvPr id="8" name="テキスト ボックス 7"/>
          <p:cNvSpPr txBox="1"/>
          <p:nvPr/>
        </p:nvSpPr>
        <p:spPr>
          <a:xfrm>
            <a:off x="5508104" y="2276872"/>
            <a:ext cx="1008112" cy="584776"/>
          </a:xfrm>
          <a:prstGeom prst="rect">
            <a:avLst/>
          </a:prstGeom>
          <a:noFill/>
        </p:spPr>
        <p:txBody>
          <a:bodyPr wrap="square" rtlCol="0">
            <a:spAutoFit/>
          </a:bodyPr>
          <a:lstStyle/>
          <a:p>
            <a:r>
              <a:rPr lang="en-US" altLang="ja-JP" dirty="0" smtClean="0"/>
              <a:t>  </a:t>
            </a:r>
            <a:r>
              <a:rPr lang="en-US" altLang="ja-JP" sz="3200" dirty="0" smtClean="0"/>
              <a:t>Top</a:t>
            </a:r>
            <a:endParaRPr kumimoji="1" lang="ja-JP" altLang="en-US" sz="3200" dirty="0"/>
          </a:p>
        </p:txBody>
      </p:sp>
      <p:sp>
        <p:nvSpPr>
          <p:cNvPr id="9" name="テキスト ボックス 8"/>
          <p:cNvSpPr txBox="1"/>
          <p:nvPr/>
        </p:nvSpPr>
        <p:spPr>
          <a:xfrm>
            <a:off x="3707904" y="2276872"/>
            <a:ext cx="1008112" cy="584776"/>
          </a:xfrm>
          <a:prstGeom prst="rect">
            <a:avLst/>
          </a:prstGeom>
          <a:noFill/>
        </p:spPr>
        <p:txBody>
          <a:bodyPr wrap="square" rtlCol="0">
            <a:spAutoFit/>
          </a:bodyPr>
          <a:lstStyle/>
          <a:p>
            <a:r>
              <a:rPr lang="en-US" altLang="ja-JP" dirty="0" smtClean="0"/>
              <a:t>  </a:t>
            </a:r>
            <a:r>
              <a:rPr lang="en-US" altLang="ja-JP" sz="3200" dirty="0" smtClean="0"/>
              <a:t>Fin</a:t>
            </a:r>
            <a:endParaRPr kumimoji="1" lang="ja-JP" altLang="en-US" sz="3200" dirty="0"/>
          </a:p>
        </p:txBody>
      </p:sp>
      <p:sp>
        <p:nvSpPr>
          <p:cNvPr id="13" name="テキスト ボックス 12"/>
          <p:cNvSpPr txBox="1"/>
          <p:nvPr/>
        </p:nvSpPr>
        <p:spPr>
          <a:xfrm>
            <a:off x="4572000" y="3501008"/>
            <a:ext cx="1008112" cy="584776"/>
          </a:xfrm>
          <a:prstGeom prst="rect">
            <a:avLst/>
          </a:prstGeom>
          <a:noFill/>
        </p:spPr>
        <p:txBody>
          <a:bodyPr wrap="square" rtlCol="0">
            <a:spAutoFit/>
          </a:bodyPr>
          <a:lstStyle/>
          <a:p>
            <a:r>
              <a:rPr lang="en-US" altLang="ja-JP" dirty="0" smtClean="0"/>
              <a:t>  </a:t>
            </a:r>
            <a:r>
              <a:rPr lang="en-US" altLang="ja-JP" sz="3200" dirty="0" smtClean="0"/>
              <a:t>Fin</a:t>
            </a:r>
            <a:endParaRPr kumimoji="1" lang="ja-JP" altLang="en-US" sz="3200" dirty="0"/>
          </a:p>
        </p:txBody>
      </p:sp>
      <p:grpSp>
        <p:nvGrpSpPr>
          <p:cNvPr id="14" name="図形グループ 13"/>
          <p:cNvGrpSpPr/>
          <p:nvPr/>
        </p:nvGrpSpPr>
        <p:grpSpPr>
          <a:xfrm>
            <a:off x="4283968" y="1700808"/>
            <a:ext cx="1728191" cy="545276"/>
            <a:chOff x="3347864" y="1988840"/>
            <a:chExt cx="1869833" cy="648072"/>
          </a:xfrm>
        </p:grpSpPr>
        <p:cxnSp>
          <p:nvCxnSpPr>
            <p:cNvPr id="15" name="直線コネクタ 14"/>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16" name="直線コネクタ 15"/>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grpSp>
        <p:nvGrpSpPr>
          <p:cNvPr id="17" name="図形グループ 16"/>
          <p:cNvGrpSpPr/>
          <p:nvPr/>
        </p:nvGrpSpPr>
        <p:grpSpPr>
          <a:xfrm>
            <a:off x="3275856" y="2852936"/>
            <a:ext cx="1728191" cy="545276"/>
            <a:chOff x="3347864" y="1988840"/>
            <a:chExt cx="1869833" cy="648072"/>
          </a:xfrm>
        </p:grpSpPr>
        <p:cxnSp>
          <p:nvCxnSpPr>
            <p:cNvPr id="18" name="直線コネクタ 17"/>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19" name="直線コネクタ 18"/>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grpSp>
        <p:nvGrpSpPr>
          <p:cNvPr id="20" name="図形グループ 19"/>
          <p:cNvGrpSpPr/>
          <p:nvPr/>
        </p:nvGrpSpPr>
        <p:grpSpPr>
          <a:xfrm>
            <a:off x="2483768" y="4005064"/>
            <a:ext cx="1728191" cy="545276"/>
            <a:chOff x="3347864" y="1988840"/>
            <a:chExt cx="1869833" cy="648072"/>
          </a:xfrm>
        </p:grpSpPr>
        <p:cxnSp>
          <p:nvCxnSpPr>
            <p:cNvPr id="21" name="直線コネクタ 20"/>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22" name="直線コネクタ 21"/>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sp>
        <p:nvSpPr>
          <p:cNvPr id="23" name="テキスト ボックス 22"/>
          <p:cNvSpPr txBox="1"/>
          <p:nvPr/>
        </p:nvSpPr>
        <p:spPr>
          <a:xfrm>
            <a:off x="2987824" y="3429000"/>
            <a:ext cx="720080" cy="584776"/>
          </a:xfrm>
          <a:prstGeom prst="rect">
            <a:avLst/>
          </a:prstGeom>
          <a:noFill/>
        </p:spPr>
        <p:txBody>
          <a:bodyPr wrap="square" rtlCol="0">
            <a:spAutoFit/>
          </a:bodyPr>
          <a:lstStyle/>
          <a:p>
            <a:r>
              <a:rPr lang="en-US" altLang="ja-JP" dirty="0" smtClean="0"/>
              <a:t>  </a:t>
            </a:r>
            <a:r>
              <a:rPr lang="en-US" altLang="ja-JP" sz="3200" dirty="0"/>
              <a:t>T</a:t>
            </a:r>
            <a:endParaRPr kumimoji="1" lang="ja-JP" altLang="en-US" sz="3200" dirty="0"/>
          </a:p>
        </p:txBody>
      </p:sp>
      <p:sp>
        <p:nvSpPr>
          <p:cNvPr id="24" name="テキスト ボックス 23"/>
          <p:cNvSpPr txBox="1"/>
          <p:nvPr/>
        </p:nvSpPr>
        <p:spPr>
          <a:xfrm>
            <a:off x="3851920" y="4581128"/>
            <a:ext cx="720080" cy="584776"/>
          </a:xfrm>
          <a:prstGeom prst="rect">
            <a:avLst/>
          </a:prstGeom>
          <a:noFill/>
        </p:spPr>
        <p:txBody>
          <a:bodyPr wrap="square" rtlCol="0">
            <a:spAutoFit/>
          </a:bodyPr>
          <a:lstStyle/>
          <a:p>
            <a:r>
              <a:rPr lang="en-US" altLang="ja-JP" dirty="0" smtClean="0"/>
              <a:t>  </a:t>
            </a:r>
            <a:r>
              <a:rPr lang="en-US" altLang="ja-JP" sz="3200" dirty="0"/>
              <a:t>T</a:t>
            </a:r>
            <a:endParaRPr kumimoji="1" lang="ja-JP" altLang="en-US" sz="3200" dirty="0"/>
          </a:p>
        </p:txBody>
      </p:sp>
      <p:sp>
        <p:nvSpPr>
          <p:cNvPr id="25" name="テキスト ボックス 24"/>
          <p:cNvSpPr txBox="1"/>
          <p:nvPr/>
        </p:nvSpPr>
        <p:spPr>
          <a:xfrm>
            <a:off x="1475656" y="4653136"/>
            <a:ext cx="1800200" cy="584776"/>
          </a:xfrm>
          <a:prstGeom prst="rect">
            <a:avLst/>
          </a:prstGeom>
          <a:noFill/>
        </p:spPr>
        <p:txBody>
          <a:bodyPr wrap="square" rtlCol="0">
            <a:spAutoFit/>
          </a:bodyPr>
          <a:lstStyle/>
          <a:p>
            <a:r>
              <a:rPr lang="en-US" altLang="ja-JP" dirty="0" smtClean="0"/>
              <a:t>  </a:t>
            </a:r>
            <a:r>
              <a:rPr lang="en-US" altLang="ja-JP" sz="3200" dirty="0" err="1" smtClean="0"/>
              <a:t>R</a:t>
            </a:r>
            <a:r>
              <a:rPr lang="en-US" altLang="ja-JP" sz="3200" cap="small" dirty="0" err="1" smtClean="0"/>
              <a:t>oot</a:t>
            </a:r>
            <a:r>
              <a:rPr lang="en-US" altLang="ja-JP" sz="3200" dirty="0" err="1" smtClean="0"/>
              <a:t>+v</a:t>
            </a:r>
            <a:endParaRPr kumimoji="1" lang="ja-JP" altLang="en-US" sz="3200" dirty="0"/>
          </a:p>
        </p:txBody>
      </p:sp>
      <p:sp>
        <p:nvSpPr>
          <p:cNvPr id="26" name="テキスト ボックス 25"/>
          <p:cNvSpPr txBox="1"/>
          <p:nvPr/>
        </p:nvSpPr>
        <p:spPr>
          <a:xfrm flipH="1">
            <a:off x="5818237" y="2893194"/>
            <a:ext cx="720080" cy="400110"/>
          </a:xfrm>
          <a:prstGeom prst="rect">
            <a:avLst/>
          </a:prstGeom>
          <a:noFill/>
        </p:spPr>
        <p:txBody>
          <a:bodyPr wrap="square" rtlCol="0">
            <a:spAutoFit/>
          </a:bodyPr>
          <a:lstStyle/>
          <a:p>
            <a:r>
              <a:rPr kumimoji="1" lang="en-US" altLang="ja-JP" sz="2000" dirty="0" smtClean="0">
                <a:solidFill>
                  <a:srgbClr val="FF0000"/>
                </a:solidFill>
              </a:rPr>
              <a:t>[</a:t>
            </a:r>
            <a:r>
              <a:rPr lang="en-US" altLang="ja-JP" sz="2000" cap="small" dirty="0" err="1" smtClean="0">
                <a:solidFill>
                  <a:srgbClr val="FF0000"/>
                </a:solidFill>
              </a:rPr>
              <a:t>sg</a:t>
            </a:r>
            <a:r>
              <a:rPr kumimoji="1" lang="en-US" altLang="ja-JP" sz="2000" dirty="0" smtClean="0">
                <a:solidFill>
                  <a:srgbClr val="FF0000"/>
                </a:solidFill>
              </a:rPr>
              <a:t>]</a:t>
            </a:r>
            <a:endParaRPr kumimoji="1" lang="ja-JP" altLang="en-US" sz="2000" dirty="0">
              <a:solidFill>
                <a:srgbClr val="FF0000"/>
              </a:solidFill>
            </a:endParaRPr>
          </a:p>
        </p:txBody>
      </p:sp>
      <p:sp>
        <p:nvSpPr>
          <p:cNvPr id="27" name="テキスト ボックス 26"/>
          <p:cNvSpPr txBox="1"/>
          <p:nvPr/>
        </p:nvSpPr>
        <p:spPr>
          <a:xfrm flipH="1">
            <a:off x="4716016" y="4005064"/>
            <a:ext cx="792088" cy="400110"/>
          </a:xfrm>
          <a:prstGeom prst="rect">
            <a:avLst/>
          </a:prstGeom>
          <a:noFill/>
        </p:spPr>
        <p:txBody>
          <a:bodyPr wrap="square" rtlCol="0">
            <a:spAutoFit/>
          </a:bodyPr>
          <a:lstStyle/>
          <a:p>
            <a:r>
              <a:rPr kumimoji="1" lang="en-US" altLang="ja-JP" sz="2000" dirty="0" smtClean="0">
                <a:solidFill>
                  <a:srgbClr val="FF0000"/>
                </a:solidFill>
              </a:rPr>
              <a:t>[2nd]</a:t>
            </a:r>
            <a:endParaRPr kumimoji="1" lang="ja-JP" altLang="en-US" sz="2000" dirty="0">
              <a:solidFill>
                <a:srgbClr val="FF0000"/>
              </a:solidFill>
            </a:endParaRPr>
          </a:p>
        </p:txBody>
      </p:sp>
      <p:sp>
        <p:nvSpPr>
          <p:cNvPr id="28" name="テキスト ボックス 27"/>
          <p:cNvSpPr txBox="1"/>
          <p:nvPr/>
        </p:nvSpPr>
        <p:spPr>
          <a:xfrm flipH="1">
            <a:off x="3779912" y="5157192"/>
            <a:ext cx="864096" cy="400110"/>
          </a:xfrm>
          <a:prstGeom prst="rect">
            <a:avLst/>
          </a:prstGeom>
          <a:noFill/>
        </p:spPr>
        <p:txBody>
          <a:bodyPr wrap="square" rtlCol="0">
            <a:spAutoFit/>
          </a:bodyPr>
          <a:lstStyle/>
          <a:p>
            <a:r>
              <a:rPr kumimoji="1" lang="en-US" altLang="ja-JP" sz="2000" dirty="0" smtClean="0">
                <a:solidFill>
                  <a:srgbClr val="FF0000"/>
                </a:solidFill>
              </a:rPr>
              <a:t>[</a:t>
            </a:r>
            <a:r>
              <a:rPr kumimoji="1" lang="en-US" altLang="ja-JP" sz="2000" cap="small" dirty="0" smtClean="0">
                <a:solidFill>
                  <a:srgbClr val="FF0000"/>
                </a:solidFill>
              </a:rPr>
              <a:t>past</a:t>
            </a:r>
            <a:r>
              <a:rPr kumimoji="1" lang="en-US" altLang="ja-JP" sz="2000" dirty="0" smtClean="0">
                <a:solidFill>
                  <a:srgbClr val="FF0000"/>
                </a:solidFill>
              </a:rPr>
              <a:t>]</a:t>
            </a:r>
            <a:endParaRPr kumimoji="1" lang="ja-JP" altLang="en-US" sz="2000" dirty="0">
              <a:solidFill>
                <a:srgbClr val="FF0000"/>
              </a:solidFill>
            </a:endParaRPr>
          </a:p>
        </p:txBody>
      </p:sp>
      <p:sp>
        <p:nvSpPr>
          <p:cNvPr id="29" name="上矢印 28"/>
          <p:cNvSpPr/>
          <p:nvPr/>
        </p:nvSpPr>
        <p:spPr>
          <a:xfrm>
            <a:off x="4067944" y="5661248"/>
            <a:ext cx="288032" cy="36004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0" name="上矢印 29"/>
          <p:cNvSpPr/>
          <p:nvPr/>
        </p:nvSpPr>
        <p:spPr>
          <a:xfrm>
            <a:off x="4932040" y="4509120"/>
            <a:ext cx="288032" cy="36004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1" name="上矢印 30"/>
          <p:cNvSpPr/>
          <p:nvPr/>
        </p:nvSpPr>
        <p:spPr>
          <a:xfrm>
            <a:off x="6012160" y="3429000"/>
            <a:ext cx="288032" cy="36004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3851920" y="6093296"/>
            <a:ext cx="792088" cy="584776"/>
          </a:xfrm>
          <a:prstGeom prst="rect">
            <a:avLst/>
          </a:prstGeom>
          <a:noFill/>
        </p:spPr>
        <p:txBody>
          <a:bodyPr wrap="square" rtlCol="0">
            <a:spAutoFit/>
          </a:bodyPr>
          <a:lstStyle/>
          <a:p>
            <a:r>
              <a:rPr kumimoji="1" lang="en-US" altLang="ja-JP" sz="3200" dirty="0" smtClean="0"/>
              <a:t>/-d/</a:t>
            </a:r>
            <a:endParaRPr kumimoji="1" lang="ja-JP" altLang="en-US" sz="3200" dirty="0"/>
          </a:p>
        </p:txBody>
      </p:sp>
      <p:sp>
        <p:nvSpPr>
          <p:cNvPr id="33" name="テキスト ボックス 32"/>
          <p:cNvSpPr txBox="1"/>
          <p:nvPr/>
        </p:nvSpPr>
        <p:spPr>
          <a:xfrm>
            <a:off x="4644008" y="4941168"/>
            <a:ext cx="936104" cy="584776"/>
          </a:xfrm>
          <a:prstGeom prst="rect">
            <a:avLst/>
          </a:prstGeom>
          <a:noFill/>
        </p:spPr>
        <p:txBody>
          <a:bodyPr wrap="square" rtlCol="0">
            <a:spAutoFit/>
          </a:bodyPr>
          <a:lstStyle/>
          <a:p>
            <a:r>
              <a:rPr kumimoji="1" lang="en-US" altLang="ja-JP" sz="3200" dirty="0" smtClean="0"/>
              <a:t>/-</a:t>
            </a:r>
            <a:r>
              <a:rPr kumimoji="1" lang="en-US" altLang="ja-JP" sz="3200" dirty="0" err="1" smtClean="0"/>
              <a:t>st</a:t>
            </a:r>
            <a:r>
              <a:rPr kumimoji="1" lang="en-US" altLang="ja-JP" sz="3200" dirty="0" smtClean="0"/>
              <a:t>/</a:t>
            </a:r>
            <a:endParaRPr kumimoji="1" lang="ja-JP" altLang="en-US" sz="3200" dirty="0"/>
          </a:p>
        </p:txBody>
      </p:sp>
      <p:sp>
        <p:nvSpPr>
          <p:cNvPr id="34" name="テキスト ボックス 33"/>
          <p:cNvSpPr txBox="1"/>
          <p:nvPr/>
        </p:nvSpPr>
        <p:spPr>
          <a:xfrm>
            <a:off x="5773869" y="3806056"/>
            <a:ext cx="864096" cy="646331"/>
          </a:xfrm>
          <a:prstGeom prst="rect">
            <a:avLst/>
          </a:prstGeom>
          <a:noFill/>
        </p:spPr>
        <p:txBody>
          <a:bodyPr wrap="square" rtlCol="0">
            <a:spAutoFit/>
          </a:bodyPr>
          <a:lstStyle/>
          <a:p>
            <a:r>
              <a:rPr kumimoji="1" lang="en-US" altLang="ja-JP" sz="3200" dirty="0" smtClean="0"/>
              <a:t>/</a:t>
            </a:r>
            <a:r>
              <a:rPr kumimoji="1" lang="en-US" altLang="ja-JP" sz="3600" dirty="0" smtClean="0"/>
              <a:t>-</a:t>
            </a:r>
            <a:r>
              <a:rPr lang="en-US" altLang="ja-JP" sz="3600" dirty="0"/>
              <a:t>ø</a:t>
            </a:r>
            <a:r>
              <a:rPr kumimoji="1" lang="en-US" altLang="ja-JP" sz="3200" dirty="0" smtClean="0"/>
              <a:t>/</a:t>
            </a:r>
            <a:endParaRPr kumimoji="1" lang="ja-JP" altLang="en-US" sz="3200" dirty="0"/>
          </a:p>
        </p:txBody>
      </p:sp>
      <p:sp>
        <p:nvSpPr>
          <p:cNvPr id="35" name="テキスト ボックス 34"/>
          <p:cNvSpPr txBox="1"/>
          <p:nvPr/>
        </p:nvSpPr>
        <p:spPr>
          <a:xfrm>
            <a:off x="798116" y="1196752"/>
            <a:ext cx="936104" cy="584776"/>
          </a:xfrm>
          <a:prstGeom prst="rect">
            <a:avLst/>
          </a:prstGeom>
          <a:noFill/>
        </p:spPr>
        <p:txBody>
          <a:bodyPr wrap="square" rtlCol="0">
            <a:spAutoFit/>
          </a:bodyPr>
          <a:lstStyle/>
          <a:p>
            <a:r>
              <a:rPr kumimoji="1" lang="en-US" altLang="ja-JP" sz="3200" dirty="0" smtClean="0"/>
              <a:t>(12)</a:t>
            </a:r>
            <a:endParaRPr kumimoji="1" lang="ja-JP" altLang="en-US" sz="3200" dirty="0"/>
          </a:p>
        </p:txBody>
      </p:sp>
    </p:spTree>
    <p:extLst>
      <p:ext uri="{BB962C8B-B14F-4D97-AF65-F5344CB8AC3E}">
        <p14:creationId xmlns:p14="http://schemas.microsoft.com/office/powerpoint/2010/main" val="1697876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latin typeface="ヒラギノ角ゴ Pro W6"/>
                <a:ea typeface="ヒラギノ角ゴ Pro W6"/>
                <a:cs typeface="ヒラギノ角ゴ Pro W6"/>
              </a:rPr>
              <a:t>動詞屈折接辞の語彙挿入</a:t>
            </a:r>
            <a:r>
              <a:rPr kumimoji="1" lang="en-US" altLang="ja-JP" sz="3200" dirty="0" smtClean="0">
                <a:latin typeface="ヒラギノ角ゴ Pro W6"/>
                <a:ea typeface="ヒラギノ角ゴ Pro W6"/>
                <a:cs typeface="ヒラギノ角ゴ Pro W6"/>
              </a:rPr>
              <a:t> | </a:t>
            </a:r>
            <a:r>
              <a:rPr kumimoji="1" lang="ja-JP" altLang="en-US" sz="3200" dirty="0" smtClean="0">
                <a:latin typeface="ヒラギノ角ゴ Pro W6"/>
                <a:ea typeface="ヒラギノ角ゴ Pro W6"/>
                <a:cs typeface="ヒラギノ角ゴ Pro W6"/>
              </a:rPr>
              <a:t>複数形</a:t>
            </a:r>
            <a:endParaRPr kumimoji="1" lang="ja-JP" altLang="en-US" sz="3200" dirty="0">
              <a:latin typeface="ヒラギノ角ゴ Pro W6"/>
              <a:ea typeface="ヒラギノ角ゴ Pro W6"/>
              <a:cs typeface="ヒラギノ角ゴ Pro W6"/>
            </a:endParaRPr>
          </a:p>
        </p:txBody>
      </p:sp>
      <p:sp>
        <p:nvSpPr>
          <p:cNvPr id="3" name="スライド番号プレースホルダー 2"/>
          <p:cNvSpPr>
            <a:spLocks noGrp="1"/>
          </p:cNvSpPr>
          <p:nvPr>
            <p:ph type="sldNum" sz="quarter" idx="12"/>
          </p:nvPr>
        </p:nvSpPr>
        <p:spPr/>
        <p:txBody>
          <a:bodyPr/>
          <a:lstStyle/>
          <a:p>
            <a:fld id="{969C9742-8686-AE41-AE6B-253DE1A0AC4E}" type="slidenum">
              <a:rPr lang="en-US" altLang="ja-JP" smtClean="0"/>
              <a:pPr/>
              <a:t>31</a:t>
            </a:fld>
            <a:endParaRPr lang="en-US" altLang="ja-JP"/>
          </a:p>
        </p:txBody>
      </p:sp>
      <p:sp>
        <p:nvSpPr>
          <p:cNvPr id="4" name="テキスト ボックス 3"/>
          <p:cNvSpPr txBox="1"/>
          <p:nvPr/>
        </p:nvSpPr>
        <p:spPr>
          <a:xfrm>
            <a:off x="4572000" y="1052736"/>
            <a:ext cx="1008112" cy="584776"/>
          </a:xfrm>
          <a:prstGeom prst="rect">
            <a:avLst/>
          </a:prstGeom>
          <a:noFill/>
        </p:spPr>
        <p:txBody>
          <a:bodyPr wrap="square" rtlCol="0">
            <a:spAutoFit/>
          </a:bodyPr>
          <a:lstStyle/>
          <a:p>
            <a:r>
              <a:rPr lang="en-US" altLang="ja-JP" dirty="0" smtClean="0"/>
              <a:t>  </a:t>
            </a:r>
            <a:r>
              <a:rPr lang="en-US" altLang="ja-JP" sz="3200" dirty="0" smtClean="0"/>
              <a:t>Top</a:t>
            </a:r>
            <a:endParaRPr kumimoji="1" lang="ja-JP" altLang="en-US" sz="3200" dirty="0"/>
          </a:p>
        </p:txBody>
      </p:sp>
      <p:sp>
        <p:nvSpPr>
          <p:cNvPr id="8" name="テキスト ボックス 7"/>
          <p:cNvSpPr txBox="1"/>
          <p:nvPr/>
        </p:nvSpPr>
        <p:spPr>
          <a:xfrm>
            <a:off x="5508104" y="2276872"/>
            <a:ext cx="1008112" cy="584776"/>
          </a:xfrm>
          <a:prstGeom prst="rect">
            <a:avLst/>
          </a:prstGeom>
          <a:noFill/>
        </p:spPr>
        <p:txBody>
          <a:bodyPr wrap="square" rtlCol="0">
            <a:spAutoFit/>
          </a:bodyPr>
          <a:lstStyle/>
          <a:p>
            <a:r>
              <a:rPr lang="en-US" altLang="ja-JP" dirty="0" smtClean="0"/>
              <a:t>  </a:t>
            </a:r>
            <a:r>
              <a:rPr lang="en-US" altLang="ja-JP" sz="3200" dirty="0" smtClean="0"/>
              <a:t>Top</a:t>
            </a:r>
            <a:endParaRPr kumimoji="1" lang="ja-JP" altLang="en-US" sz="3200" dirty="0"/>
          </a:p>
        </p:txBody>
      </p:sp>
      <p:sp>
        <p:nvSpPr>
          <p:cNvPr id="9" name="テキスト ボックス 8"/>
          <p:cNvSpPr txBox="1"/>
          <p:nvPr/>
        </p:nvSpPr>
        <p:spPr>
          <a:xfrm>
            <a:off x="3707904" y="2276872"/>
            <a:ext cx="1008112" cy="584776"/>
          </a:xfrm>
          <a:prstGeom prst="rect">
            <a:avLst/>
          </a:prstGeom>
          <a:noFill/>
        </p:spPr>
        <p:txBody>
          <a:bodyPr wrap="square" rtlCol="0">
            <a:spAutoFit/>
          </a:bodyPr>
          <a:lstStyle/>
          <a:p>
            <a:r>
              <a:rPr lang="en-US" altLang="ja-JP" dirty="0" smtClean="0"/>
              <a:t>  </a:t>
            </a:r>
            <a:r>
              <a:rPr lang="en-US" altLang="ja-JP" sz="3200" dirty="0" smtClean="0"/>
              <a:t>Fin</a:t>
            </a:r>
            <a:endParaRPr kumimoji="1" lang="ja-JP" altLang="en-US" sz="3200" dirty="0"/>
          </a:p>
        </p:txBody>
      </p:sp>
      <p:sp>
        <p:nvSpPr>
          <p:cNvPr id="13" name="テキスト ボックス 12"/>
          <p:cNvSpPr txBox="1"/>
          <p:nvPr/>
        </p:nvSpPr>
        <p:spPr>
          <a:xfrm>
            <a:off x="4572000" y="3501008"/>
            <a:ext cx="1008112" cy="584776"/>
          </a:xfrm>
          <a:prstGeom prst="rect">
            <a:avLst/>
          </a:prstGeom>
          <a:noFill/>
        </p:spPr>
        <p:txBody>
          <a:bodyPr wrap="square" rtlCol="0">
            <a:spAutoFit/>
          </a:bodyPr>
          <a:lstStyle/>
          <a:p>
            <a:r>
              <a:rPr lang="en-US" altLang="ja-JP" dirty="0" smtClean="0"/>
              <a:t>  </a:t>
            </a:r>
            <a:r>
              <a:rPr lang="en-US" altLang="ja-JP" sz="3200" dirty="0" smtClean="0"/>
              <a:t>Fin</a:t>
            </a:r>
            <a:endParaRPr kumimoji="1" lang="ja-JP" altLang="en-US" sz="3200" dirty="0"/>
          </a:p>
        </p:txBody>
      </p:sp>
      <p:grpSp>
        <p:nvGrpSpPr>
          <p:cNvPr id="14" name="図形グループ 13"/>
          <p:cNvGrpSpPr/>
          <p:nvPr/>
        </p:nvGrpSpPr>
        <p:grpSpPr>
          <a:xfrm>
            <a:off x="4283968" y="1700808"/>
            <a:ext cx="1728191" cy="545276"/>
            <a:chOff x="3347864" y="1988840"/>
            <a:chExt cx="1869833" cy="648072"/>
          </a:xfrm>
        </p:grpSpPr>
        <p:cxnSp>
          <p:nvCxnSpPr>
            <p:cNvPr id="15" name="直線コネクタ 14"/>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16" name="直線コネクタ 15"/>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grpSp>
        <p:nvGrpSpPr>
          <p:cNvPr id="17" name="図形グループ 16"/>
          <p:cNvGrpSpPr/>
          <p:nvPr/>
        </p:nvGrpSpPr>
        <p:grpSpPr>
          <a:xfrm>
            <a:off x="3275856" y="2852936"/>
            <a:ext cx="1728191" cy="545276"/>
            <a:chOff x="3347864" y="1988840"/>
            <a:chExt cx="1869833" cy="648072"/>
          </a:xfrm>
        </p:grpSpPr>
        <p:cxnSp>
          <p:nvCxnSpPr>
            <p:cNvPr id="18" name="直線コネクタ 17"/>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19" name="直線コネクタ 18"/>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grpSp>
        <p:nvGrpSpPr>
          <p:cNvPr id="20" name="図形グループ 19"/>
          <p:cNvGrpSpPr/>
          <p:nvPr/>
        </p:nvGrpSpPr>
        <p:grpSpPr>
          <a:xfrm>
            <a:off x="2483768" y="4005064"/>
            <a:ext cx="1728191" cy="545276"/>
            <a:chOff x="3347864" y="1988840"/>
            <a:chExt cx="1869833" cy="648072"/>
          </a:xfrm>
        </p:grpSpPr>
        <p:cxnSp>
          <p:nvCxnSpPr>
            <p:cNvPr id="21" name="直線コネクタ 20"/>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22" name="直線コネクタ 21"/>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sp>
        <p:nvSpPr>
          <p:cNvPr id="23" name="テキスト ボックス 22"/>
          <p:cNvSpPr txBox="1"/>
          <p:nvPr/>
        </p:nvSpPr>
        <p:spPr>
          <a:xfrm>
            <a:off x="2987824" y="3429000"/>
            <a:ext cx="720080" cy="584776"/>
          </a:xfrm>
          <a:prstGeom prst="rect">
            <a:avLst/>
          </a:prstGeom>
          <a:noFill/>
        </p:spPr>
        <p:txBody>
          <a:bodyPr wrap="square" rtlCol="0">
            <a:spAutoFit/>
          </a:bodyPr>
          <a:lstStyle/>
          <a:p>
            <a:r>
              <a:rPr lang="en-US" altLang="ja-JP" dirty="0" smtClean="0"/>
              <a:t>  </a:t>
            </a:r>
            <a:r>
              <a:rPr lang="en-US" altLang="ja-JP" sz="3200" dirty="0"/>
              <a:t>T</a:t>
            </a:r>
            <a:endParaRPr kumimoji="1" lang="ja-JP" altLang="en-US" sz="3200" dirty="0"/>
          </a:p>
        </p:txBody>
      </p:sp>
      <p:sp>
        <p:nvSpPr>
          <p:cNvPr id="24" name="テキスト ボックス 23"/>
          <p:cNvSpPr txBox="1"/>
          <p:nvPr/>
        </p:nvSpPr>
        <p:spPr>
          <a:xfrm>
            <a:off x="3851920" y="4581128"/>
            <a:ext cx="720080" cy="584776"/>
          </a:xfrm>
          <a:prstGeom prst="rect">
            <a:avLst/>
          </a:prstGeom>
          <a:noFill/>
        </p:spPr>
        <p:txBody>
          <a:bodyPr wrap="square" rtlCol="0">
            <a:spAutoFit/>
          </a:bodyPr>
          <a:lstStyle/>
          <a:p>
            <a:r>
              <a:rPr lang="en-US" altLang="ja-JP" dirty="0" smtClean="0"/>
              <a:t>  </a:t>
            </a:r>
            <a:r>
              <a:rPr lang="en-US" altLang="ja-JP" sz="3200" dirty="0"/>
              <a:t>T</a:t>
            </a:r>
            <a:endParaRPr kumimoji="1" lang="ja-JP" altLang="en-US" sz="3200" dirty="0"/>
          </a:p>
        </p:txBody>
      </p:sp>
      <p:sp>
        <p:nvSpPr>
          <p:cNvPr id="25" name="テキスト ボックス 24"/>
          <p:cNvSpPr txBox="1"/>
          <p:nvPr/>
        </p:nvSpPr>
        <p:spPr>
          <a:xfrm>
            <a:off x="1475656" y="4653136"/>
            <a:ext cx="1800200" cy="584776"/>
          </a:xfrm>
          <a:prstGeom prst="rect">
            <a:avLst/>
          </a:prstGeom>
          <a:noFill/>
        </p:spPr>
        <p:txBody>
          <a:bodyPr wrap="square" rtlCol="0">
            <a:spAutoFit/>
          </a:bodyPr>
          <a:lstStyle/>
          <a:p>
            <a:r>
              <a:rPr lang="en-US" altLang="ja-JP" dirty="0" smtClean="0"/>
              <a:t>  </a:t>
            </a:r>
            <a:r>
              <a:rPr lang="en-US" altLang="ja-JP" sz="3200" dirty="0" err="1" smtClean="0"/>
              <a:t>R</a:t>
            </a:r>
            <a:r>
              <a:rPr lang="en-US" altLang="ja-JP" sz="3200" cap="small" dirty="0" err="1" smtClean="0"/>
              <a:t>oot</a:t>
            </a:r>
            <a:r>
              <a:rPr lang="en-US" altLang="ja-JP" sz="3200" dirty="0" err="1" smtClean="0"/>
              <a:t>+v</a:t>
            </a:r>
            <a:endParaRPr kumimoji="1" lang="ja-JP" altLang="en-US" sz="3200" dirty="0"/>
          </a:p>
        </p:txBody>
      </p:sp>
      <p:sp>
        <p:nvSpPr>
          <p:cNvPr id="26" name="テキスト ボックス 25"/>
          <p:cNvSpPr txBox="1"/>
          <p:nvPr/>
        </p:nvSpPr>
        <p:spPr>
          <a:xfrm flipH="1">
            <a:off x="5851128" y="2893194"/>
            <a:ext cx="720080" cy="400110"/>
          </a:xfrm>
          <a:prstGeom prst="rect">
            <a:avLst/>
          </a:prstGeom>
          <a:noFill/>
        </p:spPr>
        <p:txBody>
          <a:bodyPr wrap="square" rtlCol="0">
            <a:spAutoFit/>
          </a:bodyPr>
          <a:lstStyle/>
          <a:p>
            <a:r>
              <a:rPr kumimoji="1" lang="en-US" altLang="ja-JP" sz="2000" dirty="0" smtClean="0">
                <a:solidFill>
                  <a:srgbClr val="FF0000"/>
                </a:solidFill>
              </a:rPr>
              <a:t>[</a:t>
            </a:r>
            <a:r>
              <a:rPr kumimoji="1" lang="en-US" altLang="ja-JP" sz="2000" cap="small" dirty="0" err="1" smtClean="0">
                <a:solidFill>
                  <a:srgbClr val="FF0000"/>
                </a:solidFill>
              </a:rPr>
              <a:t>pl</a:t>
            </a:r>
            <a:r>
              <a:rPr kumimoji="1" lang="en-US" altLang="ja-JP" sz="2000" dirty="0" smtClean="0">
                <a:solidFill>
                  <a:srgbClr val="FF0000"/>
                </a:solidFill>
              </a:rPr>
              <a:t>]</a:t>
            </a:r>
            <a:endParaRPr kumimoji="1" lang="ja-JP" altLang="en-US" sz="2000" dirty="0">
              <a:solidFill>
                <a:srgbClr val="FF0000"/>
              </a:solidFill>
            </a:endParaRPr>
          </a:p>
        </p:txBody>
      </p:sp>
      <p:sp>
        <p:nvSpPr>
          <p:cNvPr id="27" name="テキスト ボックス 26"/>
          <p:cNvSpPr txBox="1"/>
          <p:nvPr/>
        </p:nvSpPr>
        <p:spPr>
          <a:xfrm flipH="1">
            <a:off x="4716016" y="4005064"/>
            <a:ext cx="792088" cy="400110"/>
          </a:xfrm>
          <a:prstGeom prst="rect">
            <a:avLst/>
          </a:prstGeom>
          <a:noFill/>
        </p:spPr>
        <p:txBody>
          <a:bodyPr wrap="square" rtlCol="0">
            <a:spAutoFit/>
          </a:bodyPr>
          <a:lstStyle/>
          <a:p>
            <a:r>
              <a:rPr kumimoji="1" lang="en-US" altLang="ja-JP" sz="2000" strike="dblStrike" dirty="0" smtClean="0">
                <a:solidFill>
                  <a:srgbClr val="FF0000"/>
                </a:solidFill>
              </a:rPr>
              <a:t>[</a:t>
            </a:r>
            <a:r>
              <a:rPr lang="en-US" altLang="ja-JP" sz="2000" strike="dblStrike" dirty="0" smtClean="0">
                <a:solidFill>
                  <a:srgbClr val="FF0000"/>
                </a:solidFill>
              </a:rPr>
              <a:t>2nd</a:t>
            </a:r>
            <a:r>
              <a:rPr kumimoji="1" lang="en-US" altLang="ja-JP" sz="2000" strike="dblStrike" dirty="0" smtClean="0">
                <a:solidFill>
                  <a:srgbClr val="FF0000"/>
                </a:solidFill>
              </a:rPr>
              <a:t>]</a:t>
            </a:r>
            <a:endParaRPr kumimoji="1" lang="ja-JP" altLang="en-US" sz="2000" strike="dblStrike" dirty="0">
              <a:solidFill>
                <a:srgbClr val="FF0000"/>
              </a:solidFill>
            </a:endParaRPr>
          </a:p>
        </p:txBody>
      </p:sp>
      <p:sp>
        <p:nvSpPr>
          <p:cNvPr id="28" name="テキスト ボックス 27"/>
          <p:cNvSpPr txBox="1"/>
          <p:nvPr/>
        </p:nvSpPr>
        <p:spPr>
          <a:xfrm flipH="1">
            <a:off x="3779912" y="5157192"/>
            <a:ext cx="864096" cy="400110"/>
          </a:xfrm>
          <a:prstGeom prst="rect">
            <a:avLst/>
          </a:prstGeom>
          <a:noFill/>
        </p:spPr>
        <p:txBody>
          <a:bodyPr wrap="square" rtlCol="0">
            <a:spAutoFit/>
          </a:bodyPr>
          <a:lstStyle/>
          <a:p>
            <a:r>
              <a:rPr kumimoji="1" lang="en-US" altLang="ja-JP" sz="2000" dirty="0" smtClean="0">
                <a:solidFill>
                  <a:srgbClr val="FF0000"/>
                </a:solidFill>
              </a:rPr>
              <a:t>[</a:t>
            </a:r>
            <a:r>
              <a:rPr kumimoji="1" lang="en-US" altLang="ja-JP" sz="2000" cap="small" dirty="0" smtClean="0">
                <a:solidFill>
                  <a:srgbClr val="FF0000"/>
                </a:solidFill>
              </a:rPr>
              <a:t>past</a:t>
            </a:r>
            <a:r>
              <a:rPr kumimoji="1" lang="en-US" altLang="ja-JP" sz="2000" dirty="0" smtClean="0">
                <a:solidFill>
                  <a:srgbClr val="FF0000"/>
                </a:solidFill>
              </a:rPr>
              <a:t>]</a:t>
            </a:r>
            <a:endParaRPr kumimoji="1" lang="ja-JP" altLang="en-US" sz="2000" dirty="0">
              <a:solidFill>
                <a:srgbClr val="FF0000"/>
              </a:solidFill>
            </a:endParaRPr>
          </a:p>
        </p:txBody>
      </p:sp>
      <p:sp>
        <p:nvSpPr>
          <p:cNvPr id="29" name="上矢印 28"/>
          <p:cNvSpPr/>
          <p:nvPr/>
        </p:nvSpPr>
        <p:spPr>
          <a:xfrm>
            <a:off x="4067944" y="5661248"/>
            <a:ext cx="288032" cy="36004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1" name="上矢印 30"/>
          <p:cNvSpPr/>
          <p:nvPr/>
        </p:nvSpPr>
        <p:spPr>
          <a:xfrm>
            <a:off x="6012160" y="3429000"/>
            <a:ext cx="288032" cy="36004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3851920" y="6093296"/>
            <a:ext cx="792088" cy="584776"/>
          </a:xfrm>
          <a:prstGeom prst="rect">
            <a:avLst/>
          </a:prstGeom>
          <a:noFill/>
        </p:spPr>
        <p:txBody>
          <a:bodyPr wrap="square" rtlCol="0">
            <a:spAutoFit/>
          </a:bodyPr>
          <a:lstStyle/>
          <a:p>
            <a:r>
              <a:rPr kumimoji="1" lang="en-US" altLang="ja-JP" sz="3200" dirty="0" smtClean="0"/>
              <a:t>/-d/</a:t>
            </a:r>
            <a:endParaRPr kumimoji="1" lang="ja-JP" altLang="en-US" sz="3200" dirty="0"/>
          </a:p>
        </p:txBody>
      </p:sp>
      <p:sp>
        <p:nvSpPr>
          <p:cNvPr id="34" name="テキスト ボックス 33"/>
          <p:cNvSpPr txBox="1"/>
          <p:nvPr/>
        </p:nvSpPr>
        <p:spPr>
          <a:xfrm>
            <a:off x="5724128" y="3933056"/>
            <a:ext cx="1014504" cy="584776"/>
          </a:xfrm>
          <a:prstGeom prst="rect">
            <a:avLst/>
          </a:prstGeom>
          <a:noFill/>
        </p:spPr>
        <p:txBody>
          <a:bodyPr wrap="square" rtlCol="0">
            <a:spAutoFit/>
          </a:bodyPr>
          <a:lstStyle/>
          <a:p>
            <a:r>
              <a:rPr kumimoji="1" lang="en-US" altLang="ja-JP" sz="3200" dirty="0" smtClean="0"/>
              <a:t>/-</a:t>
            </a:r>
            <a:r>
              <a:rPr lang="en-US" altLang="ja-JP" sz="3200" dirty="0" smtClean="0"/>
              <a:t>en</a:t>
            </a:r>
            <a:r>
              <a:rPr kumimoji="1" lang="en-US" altLang="ja-JP" sz="3200" dirty="0" smtClean="0"/>
              <a:t>/</a:t>
            </a:r>
            <a:endParaRPr kumimoji="1" lang="ja-JP" altLang="en-US" sz="3200" dirty="0"/>
          </a:p>
        </p:txBody>
      </p:sp>
      <p:sp>
        <p:nvSpPr>
          <p:cNvPr id="6" name="角丸四角形吹き出し 5"/>
          <p:cNvSpPr/>
          <p:nvPr/>
        </p:nvSpPr>
        <p:spPr>
          <a:xfrm>
            <a:off x="5220072" y="5013176"/>
            <a:ext cx="2880320" cy="1368152"/>
          </a:xfrm>
          <a:prstGeom prst="wedgeRoundRectCallout">
            <a:avLst>
              <a:gd name="adj1" fmla="val -47422"/>
              <a:gd name="adj2" fmla="val -102565"/>
              <a:gd name="adj3" fmla="val 16667"/>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ltLang="ja-JP" sz="2000" dirty="0"/>
              <a:t>Impoverishment Rule:</a:t>
            </a:r>
          </a:p>
          <a:p>
            <a:r>
              <a:rPr lang="en-US" altLang="ja-JP" sz="2000" dirty="0"/>
              <a:t>[person] → </a:t>
            </a:r>
            <a:r>
              <a:rPr lang="en-US" altLang="ja-JP" sz="2400" b="1" dirty="0"/>
              <a:t>∅</a:t>
            </a:r>
            <a:r>
              <a:rPr lang="en-US" altLang="ja-JP" sz="2000" dirty="0"/>
              <a:t> / [plural]</a:t>
            </a:r>
            <a:endParaRPr lang="ja-JP" altLang="en-US" sz="2000" dirty="0"/>
          </a:p>
        </p:txBody>
      </p:sp>
      <p:sp>
        <p:nvSpPr>
          <p:cNvPr id="5" name="テキスト ボックス 4"/>
          <p:cNvSpPr txBox="1"/>
          <p:nvPr/>
        </p:nvSpPr>
        <p:spPr>
          <a:xfrm>
            <a:off x="798116" y="1196752"/>
            <a:ext cx="936104" cy="584776"/>
          </a:xfrm>
          <a:prstGeom prst="rect">
            <a:avLst/>
          </a:prstGeom>
          <a:noFill/>
        </p:spPr>
        <p:txBody>
          <a:bodyPr wrap="square" rtlCol="0">
            <a:spAutoFit/>
          </a:bodyPr>
          <a:lstStyle/>
          <a:p>
            <a:r>
              <a:rPr kumimoji="1" lang="en-US" altLang="ja-JP" sz="3200" dirty="0" smtClean="0"/>
              <a:t>(13)</a:t>
            </a:r>
            <a:endParaRPr kumimoji="1" lang="ja-JP" altLang="en-US" sz="3200" dirty="0"/>
          </a:p>
        </p:txBody>
      </p:sp>
    </p:spTree>
    <p:extLst>
      <p:ext uri="{BB962C8B-B14F-4D97-AF65-F5344CB8AC3E}">
        <p14:creationId xmlns:p14="http://schemas.microsoft.com/office/powerpoint/2010/main" val="3589620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0" dirty="0" smtClean="0">
                <a:latin typeface="ヒラギノ角ゴ Pro W6"/>
                <a:ea typeface="ヒラギノ角ゴ Pro W6"/>
                <a:cs typeface="ヒラギノ角ゴ Pro W6"/>
              </a:rPr>
              <a:t>「空主語」の認可とその消失</a:t>
            </a:r>
            <a:endParaRPr kumimoji="1" lang="ja-JP" altLang="en-US" b="0" dirty="0">
              <a:latin typeface="ヒラギノ角ゴ Pro W6"/>
              <a:ea typeface="ヒラギノ角ゴ Pro W6"/>
              <a:cs typeface="ヒラギノ角ゴ Pro W6"/>
            </a:endParaRPr>
          </a:p>
        </p:txBody>
      </p:sp>
      <p:sp>
        <p:nvSpPr>
          <p:cNvPr id="3" name="テキスト プレースホルダー 2"/>
          <p:cNvSpPr>
            <a:spLocks noGrp="1"/>
          </p:cNvSpPr>
          <p:nvPr>
            <p:ph type="body" idx="1"/>
          </p:nvPr>
        </p:nvSpPr>
        <p:spPr/>
        <p:txBody>
          <a:bodyPr/>
          <a:lstStyle/>
          <a:p>
            <a:r>
              <a:rPr kumimoji="1" lang="ja-JP" altLang="en-US" dirty="0" smtClean="0"/>
              <a:t>第</a:t>
            </a:r>
            <a:r>
              <a:rPr kumimoji="1" lang="en-US" altLang="ja-JP" dirty="0" smtClean="0"/>
              <a:t>4</a:t>
            </a:r>
            <a:r>
              <a:rPr kumimoji="1" lang="ja-JP" altLang="en-US" dirty="0" smtClean="0"/>
              <a:t>節</a:t>
            </a:r>
            <a:endParaRPr kumimoji="1" lang="ja-JP" altLang="en-US" dirty="0"/>
          </a:p>
        </p:txBody>
      </p:sp>
      <p:sp>
        <p:nvSpPr>
          <p:cNvPr id="4" name="スライド番号プレースホルダー 3"/>
          <p:cNvSpPr>
            <a:spLocks noGrp="1"/>
          </p:cNvSpPr>
          <p:nvPr>
            <p:ph type="sldNum" sz="quarter" idx="12"/>
          </p:nvPr>
        </p:nvSpPr>
        <p:spPr/>
        <p:txBody>
          <a:bodyPr/>
          <a:lstStyle/>
          <a:p>
            <a:fld id="{92E3B286-A1FF-7348-8C9C-3BDD6B119ECF}" type="slidenum">
              <a:rPr lang="en-US" altLang="ja-JP" smtClean="0"/>
              <a:pPr/>
              <a:t>32</a:t>
            </a:fld>
            <a:endParaRPr lang="en-US" altLang="ja-JP"/>
          </a:p>
        </p:txBody>
      </p:sp>
    </p:spTree>
    <p:extLst>
      <p:ext uri="{BB962C8B-B14F-4D97-AF65-F5344CB8AC3E}">
        <p14:creationId xmlns:p14="http://schemas.microsoft.com/office/powerpoint/2010/main" val="4260867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a:latin typeface="ヒラギノ角ゴ Pro W6"/>
                <a:ea typeface="ヒラギノ角ゴ Pro W6"/>
                <a:cs typeface="ヒラギノ角ゴ Pro W6"/>
              </a:rPr>
              <a:t>p</a:t>
            </a:r>
            <a:r>
              <a:rPr kumimoji="1" lang="en-US" altLang="ja-JP" sz="3200" dirty="0" smtClean="0">
                <a:latin typeface="ヒラギノ角ゴ Pro W6"/>
                <a:ea typeface="ヒラギノ角ゴ Pro W6"/>
                <a:cs typeface="ヒラギノ角ゴ Pro W6"/>
              </a:rPr>
              <a:t>ro</a:t>
            </a:r>
            <a:r>
              <a:rPr kumimoji="1" lang="ja-JP" altLang="en-US" sz="3200" dirty="0" smtClean="0">
                <a:latin typeface="ヒラギノ角ゴ Pro W6"/>
                <a:ea typeface="ヒラギノ角ゴ Pro W6"/>
                <a:cs typeface="ヒラギノ角ゴ Pro W6"/>
              </a:rPr>
              <a:t>の認可条件：先行研究の洞察</a:t>
            </a:r>
            <a:endParaRPr kumimoji="1" lang="ja-JP" altLang="en-US" sz="3200" dirty="0">
              <a:latin typeface="ヒラギノ角ゴ Pro W6"/>
              <a:ea typeface="ヒラギノ角ゴ Pro W6"/>
              <a:cs typeface="ヒラギノ角ゴ Pro W6"/>
            </a:endParaRPr>
          </a:p>
        </p:txBody>
      </p:sp>
      <p:sp>
        <p:nvSpPr>
          <p:cNvPr id="3" name="コンテンツ プレースホルダー 2"/>
          <p:cNvSpPr>
            <a:spLocks noGrp="1"/>
          </p:cNvSpPr>
          <p:nvPr>
            <p:ph idx="1"/>
          </p:nvPr>
        </p:nvSpPr>
        <p:spPr/>
        <p:txBody>
          <a:bodyPr>
            <a:normAutofit fontScale="92500" lnSpcReduction="20000"/>
          </a:bodyPr>
          <a:lstStyle/>
          <a:p>
            <a:pPr algn="just">
              <a:buFont typeface="Wingdings" charset="2"/>
              <a:buChar char="Ø"/>
            </a:pPr>
            <a:endParaRPr kumimoji="1" lang="en-US" altLang="ja-JP" sz="2800" dirty="0" smtClean="0">
              <a:latin typeface="Arial"/>
              <a:ea typeface="メイリオ"/>
              <a:cs typeface="Arial"/>
            </a:endParaRPr>
          </a:p>
          <a:p>
            <a:pPr algn="just">
              <a:lnSpc>
                <a:spcPct val="120000"/>
              </a:lnSpc>
              <a:buFont typeface="Wingdings" charset="2"/>
              <a:buChar char="Ø"/>
            </a:pPr>
            <a:r>
              <a:rPr kumimoji="1" lang="ja-JP" altLang="en-US" sz="2800" dirty="0" smtClean="0">
                <a:latin typeface="Arial"/>
                <a:ea typeface="メイリオ"/>
                <a:cs typeface="Arial"/>
              </a:rPr>
              <a:t>イタリア語やスペイン語など動詞が豊かな一致を示す言語では，動詞屈折接辞によって</a:t>
            </a:r>
            <a:r>
              <a:rPr kumimoji="1" lang="en-US" altLang="ja-JP" sz="2800" dirty="0" smtClean="0">
                <a:latin typeface="Arial"/>
                <a:ea typeface="メイリオ"/>
                <a:cs typeface="Arial"/>
              </a:rPr>
              <a:t>pro</a:t>
            </a:r>
            <a:r>
              <a:rPr kumimoji="1" lang="ja-JP" altLang="en-US" sz="2800" dirty="0" smtClean="0">
                <a:latin typeface="Arial"/>
                <a:ea typeface="メイリオ"/>
                <a:cs typeface="Arial"/>
              </a:rPr>
              <a:t>の指示内容が同定される</a:t>
            </a:r>
            <a:r>
              <a:rPr kumimoji="1" lang="en-US" altLang="ja-JP" sz="2800" dirty="0" smtClean="0">
                <a:latin typeface="Arial"/>
                <a:ea typeface="メイリオ"/>
                <a:cs typeface="Arial"/>
              </a:rPr>
              <a:t> (</a:t>
            </a:r>
            <a:r>
              <a:rPr kumimoji="1" lang="en-US" altLang="ja-JP" sz="2800" dirty="0" err="1" smtClean="0">
                <a:latin typeface="Arial"/>
                <a:ea typeface="メイリオ"/>
                <a:cs typeface="Arial"/>
              </a:rPr>
              <a:t>Rizzi</a:t>
            </a:r>
            <a:r>
              <a:rPr kumimoji="1" lang="en-US" altLang="ja-JP" sz="2800" dirty="0" smtClean="0">
                <a:latin typeface="Arial"/>
                <a:ea typeface="メイリオ"/>
                <a:cs typeface="Arial"/>
              </a:rPr>
              <a:t> 1982, 1986)</a:t>
            </a:r>
            <a:r>
              <a:rPr kumimoji="1" lang="ja-JP" altLang="en-US" sz="2800" dirty="0" smtClean="0">
                <a:latin typeface="Arial"/>
                <a:ea typeface="メイリオ"/>
                <a:cs typeface="Arial"/>
              </a:rPr>
              <a:t>。</a:t>
            </a:r>
            <a:endParaRPr kumimoji="1" lang="en-US" altLang="ja-JP" sz="2800" dirty="0" smtClean="0">
              <a:latin typeface="Arial"/>
              <a:ea typeface="メイリオ"/>
              <a:cs typeface="Arial"/>
            </a:endParaRPr>
          </a:p>
          <a:p>
            <a:pPr algn="just">
              <a:lnSpc>
                <a:spcPct val="120000"/>
              </a:lnSpc>
              <a:spcBef>
                <a:spcPts val="2424"/>
              </a:spcBef>
              <a:buFont typeface="Wingdings" charset="2"/>
              <a:buChar char="Ø"/>
            </a:pPr>
            <a:r>
              <a:rPr lang="ja-JP" altLang="en-US" sz="2800" dirty="0" smtClean="0">
                <a:latin typeface="Arial"/>
                <a:ea typeface="メイリオ"/>
                <a:cs typeface="Arial"/>
              </a:rPr>
              <a:t>日本語や中国語などで観察される「強い主語脱落</a:t>
            </a:r>
            <a:r>
              <a:rPr lang="en-US" altLang="ja-JP" sz="2800" dirty="0" smtClean="0">
                <a:latin typeface="Arial"/>
                <a:ea typeface="メイリオ"/>
                <a:cs typeface="Arial"/>
              </a:rPr>
              <a:t> (radical pro drop)</a:t>
            </a:r>
            <a:r>
              <a:rPr lang="ja-JP" altLang="en-US" sz="2800" dirty="0" smtClean="0">
                <a:latin typeface="Arial"/>
                <a:ea typeface="メイリオ"/>
                <a:cs typeface="Arial"/>
              </a:rPr>
              <a:t>」では，</a:t>
            </a:r>
            <a:r>
              <a:rPr lang="en-US" altLang="ja-JP" sz="2800" dirty="0" smtClean="0">
                <a:latin typeface="Arial"/>
                <a:ea typeface="メイリオ"/>
                <a:cs typeface="Arial"/>
              </a:rPr>
              <a:t>pro</a:t>
            </a:r>
            <a:r>
              <a:rPr lang="ja-JP" altLang="en-US" sz="2800" dirty="0" smtClean="0">
                <a:latin typeface="Arial"/>
                <a:ea typeface="メイリオ"/>
                <a:cs typeface="Arial"/>
              </a:rPr>
              <a:t>は談話から指示内容を得ている（</a:t>
            </a:r>
            <a:r>
              <a:rPr lang="en-US" altLang="ja-JP" sz="2800" dirty="0" smtClean="0">
                <a:latin typeface="Arial"/>
                <a:ea typeface="メイリオ"/>
                <a:cs typeface="Arial"/>
              </a:rPr>
              <a:t>Huang 1984, 1989)</a:t>
            </a:r>
            <a:r>
              <a:rPr lang="ja-JP" altLang="en-US" sz="2800" dirty="0" smtClean="0">
                <a:latin typeface="Arial"/>
                <a:ea typeface="メイリオ"/>
                <a:cs typeface="Arial"/>
              </a:rPr>
              <a:t>。</a:t>
            </a:r>
            <a:endParaRPr lang="en-US" altLang="ja-JP" sz="2800" dirty="0" smtClean="0">
              <a:latin typeface="Arial"/>
              <a:ea typeface="メイリオ"/>
              <a:cs typeface="Arial"/>
            </a:endParaRPr>
          </a:p>
          <a:p>
            <a:pPr algn="just">
              <a:lnSpc>
                <a:spcPct val="120000"/>
              </a:lnSpc>
              <a:spcBef>
                <a:spcPts val="2424"/>
              </a:spcBef>
              <a:buFont typeface="Wingdings" charset="2"/>
              <a:buChar char="Ø"/>
            </a:pPr>
            <a:r>
              <a:rPr lang="en-US" altLang="ja-JP" sz="2800" dirty="0">
                <a:latin typeface="Arial"/>
                <a:ea typeface="メイリオ"/>
                <a:cs typeface="Arial"/>
              </a:rPr>
              <a:t>p</a:t>
            </a:r>
            <a:r>
              <a:rPr kumimoji="1" lang="en-US" altLang="ja-JP" sz="2800" dirty="0" smtClean="0">
                <a:latin typeface="Arial"/>
                <a:ea typeface="メイリオ"/>
                <a:cs typeface="Arial"/>
              </a:rPr>
              <a:t>ro</a:t>
            </a:r>
            <a:r>
              <a:rPr kumimoji="1" lang="ja-JP" altLang="en-US" sz="2800" dirty="0" smtClean="0">
                <a:latin typeface="Arial"/>
                <a:ea typeface="メイリオ"/>
                <a:cs typeface="Arial"/>
              </a:rPr>
              <a:t>は独立した語彙項目としては存在せず，通常の代名詞が何らかの理由により音声的に具現化されない場合に生じる</a:t>
            </a:r>
            <a:r>
              <a:rPr kumimoji="1" lang="en-US" altLang="ja-JP" sz="2800" dirty="0" smtClean="0">
                <a:latin typeface="Arial"/>
                <a:ea typeface="メイリオ"/>
                <a:cs typeface="Arial"/>
              </a:rPr>
              <a:t> (</a:t>
            </a:r>
            <a:r>
              <a:rPr kumimoji="1" lang="en-US" altLang="ja-JP" sz="2800" dirty="0" err="1" smtClean="0">
                <a:latin typeface="Arial"/>
                <a:ea typeface="メイリオ"/>
                <a:cs typeface="Arial"/>
              </a:rPr>
              <a:t>Neeleman</a:t>
            </a:r>
            <a:r>
              <a:rPr kumimoji="1" lang="en-US" altLang="ja-JP" sz="2800" dirty="0" smtClean="0">
                <a:latin typeface="Arial"/>
                <a:ea typeface="メイリオ"/>
                <a:cs typeface="Arial"/>
              </a:rPr>
              <a:t> and </a:t>
            </a:r>
            <a:r>
              <a:rPr kumimoji="1" lang="en-US" altLang="ja-JP" sz="2800" dirty="0" err="1" smtClean="0">
                <a:latin typeface="Arial"/>
                <a:ea typeface="メイリオ"/>
                <a:cs typeface="Arial"/>
              </a:rPr>
              <a:t>Szendr</a:t>
            </a:r>
            <a:r>
              <a:rPr lang="en-US" altLang="ja-JP" sz="2800" dirty="0" err="1" smtClean="0">
                <a:latin typeface="Arial"/>
                <a:ea typeface="メイリオ"/>
                <a:cs typeface="Arial"/>
              </a:rPr>
              <a:t>ő</a:t>
            </a:r>
            <a:r>
              <a:rPr kumimoji="1" lang="en-US" altLang="ja-JP" sz="2800" dirty="0" err="1" smtClean="0">
                <a:latin typeface="Arial"/>
                <a:ea typeface="メイリオ"/>
                <a:cs typeface="Arial"/>
              </a:rPr>
              <a:t>i</a:t>
            </a:r>
            <a:r>
              <a:rPr kumimoji="1" lang="en-US" altLang="ja-JP" sz="2800" dirty="0" smtClean="0">
                <a:latin typeface="Arial"/>
                <a:ea typeface="メイリオ"/>
                <a:cs typeface="Arial"/>
              </a:rPr>
              <a:t> 2007)</a:t>
            </a:r>
            <a:r>
              <a:rPr kumimoji="1" lang="ja-JP" altLang="en-US" sz="2800" dirty="0" smtClean="0">
                <a:latin typeface="Arial"/>
                <a:ea typeface="メイリオ"/>
                <a:cs typeface="Arial"/>
              </a:rPr>
              <a:t>。</a:t>
            </a:r>
            <a:endParaRPr kumimoji="1" lang="en-US" altLang="ja-JP" sz="2800" dirty="0" smtClean="0">
              <a:latin typeface="Arial"/>
              <a:ea typeface="メイリオ"/>
              <a:cs typeface="Arial"/>
            </a:endParaRPr>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33</a:t>
            </a:fld>
            <a:endParaRPr lang="en-US" altLang="ja-JP" dirty="0"/>
          </a:p>
        </p:txBody>
      </p:sp>
    </p:spTree>
    <p:extLst>
      <p:ext uri="{BB962C8B-B14F-4D97-AF65-F5344CB8AC3E}">
        <p14:creationId xmlns:p14="http://schemas.microsoft.com/office/powerpoint/2010/main" val="2881012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a:latin typeface="ヒラギノ角ゴ Pro W6"/>
                <a:ea typeface="ヒラギノ角ゴ Pro W6"/>
                <a:cs typeface="ヒラギノ角ゴ Pro W6"/>
              </a:rPr>
              <a:t>p</a:t>
            </a:r>
            <a:r>
              <a:rPr lang="en-US" altLang="ja-JP" sz="3200" dirty="0" smtClean="0">
                <a:latin typeface="ヒラギノ角ゴ Pro W6"/>
                <a:ea typeface="ヒラギノ角ゴ Pro W6"/>
                <a:cs typeface="ヒラギノ角ゴ Pro W6"/>
              </a:rPr>
              <a:t>ro</a:t>
            </a:r>
            <a:r>
              <a:rPr lang="ja-JP" altLang="en-US" sz="3200" dirty="0" smtClean="0">
                <a:latin typeface="ヒラギノ角ゴ Pro W6"/>
                <a:ea typeface="ヒラギノ角ゴ Pro W6"/>
                <a:cs typeface="ヒラギノ角ゴ Pro W6"/>
              </a:rPr>
              <a:t>の認可条件：提案</a:t>
            </a:r>
            <a:endParaRPr kumimoji="1" lang="ja-JP" altLang="en-US" sz="3200" dirty="0">
              <a:latin typeface="ヒラギノ角ゴ Pro W6"/>
              <a:ea typeface="ヒラギノ角ゴ Pro W6"/>
              <a:cs typeface="ヒラギノ角ゴ Pro W6"/>
            </a:endParaRPr>
          </a:p>
        </p:txBody>
      </p:sp>
      <p:sp>
        <p:nvSpPr>
          <p:cNvPr id="3" name="コンテンツ プレースホルダー 2"/>
          <p:cNvSpPr>
            <a:spLocks noGrp="1"/>
          </p:cNvSpPr>
          <p:nvPr>
            <p:ph idx="1"/>
          </p:nvPr>
        </p:nvSpPr>
        <p:spPr>
          <a:xfrm>
            <a:off x="457200" y="1196975"/>
            <a:ext cx="8219256" cy="4929188"/>
          </a:xfrm>
        </p:spPr>
        <p:txBody>
          <a:bodyPr/>
          <a:lstStyle/>
          <a:p>
            <a:pPr marL="0" indent="0">
              <a:lnSpc>
                <a:spcPct val="120000"/>
              </a:lnSpc>
              <a:buNone/>
              <a:tabLst>
                <a:tab pos="809625" algn="l"/>
                <a:tab pos="1349375" algn="l"/>
              </a:tabLst>
            </a:pPr>
            <a:endParaRPr kumimoji="1" lang="en-US" altLang="ja-JP" sz="2700" dirty="0" smtClean="0">
              <a:latin typeface="Arial"/>
              <a:ea typeface="メイリオ"/>
              <a:cs typeface="Arial"/>
            </a:endParaRPr>
          </a:p>
          <a:p>
            <a:pPr marL="0" indent="0">
              <a:lnSpc>
                <a:spcPct val="120000"/>
              </a:lnSpc>
              <a:buNone/>
              <a:tabLst>
                <a:tab pos="809625" algn="l"/>
                <a:tab pos="1349375" algn="l"/>
              </a:tabLst>
            </a:pPr>
            <a:r>
              <a:rPr kumimoji="1" lang="en-US" altLang="ja-JP" sz="2700" dirty="0" smtClean="0">
                <a:latin typeface="Arial"/>
                <a:ea typeface="メイリオ"/>
                <a:cs typeface="Arial"/>
              </a:rPr>
              <a:t>(15)</a:t>
            </a:r>
            <a:r>
              <a:rPr lang="en-US" altLang="ja-JP" sz="2700" b="1" dirty="0" smtClean="0">
                <a:latin typeface="Arial"/>
                <a:ea typeface="メイリオ"/>
                <a:cs typeface="Arial"/>
              </a:rPr>
              <a:t>	</a:t>
            </a:r>
            <a:r>
              <a:rPr lang="en-US" altLang="ja-JP" sz="2700" dirty="0" smtClean="0">
                <a:latin typeface="Arial"/>
                <a:ea typeface="メイリオ"/>
                <a:cs typeface="Arial"/>
              </a:rPr>
              <a:t>a.	</a:t>
            </a:r>
            <a:r>
              <a:rPr lang="ja-JP" altLang="en-US" sz="2700" b="1" dirty="0" smtClean="0">
                <a:latin typeface="メイリオ"/>
                <a:ea typeface="メイリオ"/>
                <a:cs typeface="メイリオ"/>
              </a:rPr>
              <a:t>感覚・</a:t>
            </a:r>
            <a:r>
              <a:rPr kumimoji="1" lang="ja-JP" altLang="en-US" sz="2700" b="1" dirty="0" smtClean="0">
                <a:latin typeface="メイリオ"/>
                <a:ea typeface="メイリオ"/>
                <a:cs typeface="メイリオ"/>
              </a:rPr>
              <a:t>運動（</a:t>
            </a:r>
            <a:r>
              <a:rPr kumimoji="1" lang="en-US" altLang="ja-JP" sz="2700" b="1" dirty="0" smtClean="0">
                <a:latin typeface="メイリオ"/>
                <a:ea typeface="メイリオ"/>
                <a:cs typeface="メイリオ"/>
              </a:rPr>
              <a:t>SM) </a:t>
            </a:r>
            <a:r>
              <a:rPr kumimoji="1" lang="ja-JP" altLang="en-US" sz="2700" b="1" dirty="0" smtClean="0">
                <a:latin typeface="メイリオ"/>
                <a:ea typeface="メイリオ"/>
                <a:cs typeface="メイリオ"/>
              </a:rPr>
              <a:t>インターフェイス条件：</a:t>
            </a:r>
            <a:endParaRPr kumimoji="1" lang="en-US" altLang="ja-JP" sz="2700" b="1" dirty="0" smtClean="0">
              <a:latin typeface="メイリオ"/>
              <a:ea typeface="メイリオ"/>
              <a:cs typeface="メイリオ"/>
            </a:endParaRPr>
          </a:p>
          <a:p>
            <a:pPr marL="1349375" lvl="1" indent="0" algn="just">
              <a:lnSpc>
                <a:spcPct val="110000"/>
              </a:lnSpc>
              <a:buNone/>
            </a:pPr>
            <a:r>
              <a:rPr lang="ja-JP" altLang="en-US" sz="2700" dirty="0" smtClean="0">
                <a:latin typeface="メイリオ"/>
                <a:ea typeface="メイリオ"/>
                <a:cs typeface="メイリオ"/>
              </a:rPr>
              <a:t>ある代名詞が形態的具現化に必要なファイ素性を欠く場合には，その代名詞</a:t>
            </a:r>
            <a:r>
              <a:rPr lang="ja-JP" altLang="en-US" sz="2700" smtClean="0">
                <a:latin typeface="メイリオ"/>
                <a:ea typeface="メイリオ"/>
                <a:cs typeface="メイリオ"/>
              </a:rPr>
              <a:t>はゼロ形として具現化</a:t>
            </a:r>
            <a:r>
              <a:rPr lang="ja-JP" altLang="en-US" sz="2700" dirty="0" smtClean="0">
                <a:latin typeface="メイリオ"/>
                <a:ea typeface="メイリオ"/>
                <a:cs typeface="メイリオ"/>
              </a:rPr>
              <a:t>される。</a:t>
            </a:r>
            <a:endParaRPr lang="en-US" altLang="ja-JP" sz="2700" dirty="0" smtClean="0">
              <a:latin typeface="メイリオ"/>
              <a:ea typeface="メイリオ"/>
              <a:cs typeface="メイリオ"/>
            </a:endParaRPr>
          </a:p>
          <a:p>
            <a:pPr marL="0" indent="0">
              <a:lnSpc>
                <a:spcPct val="120000"/>
              </a:lnSpc>
              <a:spcBef>
                <a:spcPts val="2424"/>
              </a:spcBef>
              <a:buNone/>
              <a:tabLst>
                <a:tab pos="809625" algn="l"/>
                <a:tab pos="1349375" algn="l"/>
              </a:tabLst>
            </a:pPr>
            <a:r>
              <a:rPr lang="en-US" altLang="ja-JP" sz="2700" dirty="0">
                <a:latin typeface="Arial"/>
                <a:ea typeface="メイリオ"/>
                <a:cs typeface="Arial"/>
              </a:rPr>
              <a:t>	</a:t>
            </a:r>
            <a:r>
              <a:rPr lang="en-US" altLang="ja-JP" sz="2700" dirty="0" smtClean="0">
                <a:latin typeface="Arial"/>
                <a:ea typeface="メイリオ"/>
                <a:cs typeface="Arial"/>
              </a:rPr>
              <a:t>b.</a:t>
            </a:r>
            <a:r>
              <a:rPr lang="en-US" altLang="ja-JP" sz="2700" b="1" dirty="0">
                <a:latin typeface="メイリオ"/>
                <a:ea typeface="メイリオ"/>
                <a:cs typeface="メイリオ"/>
              </a:rPr>
              <a:t>	</a:t>
            </a:r>
            <a:r>
              <a:rPr lang="ja-JP" altLang="en-US" sz="2700" b="1" dirty="0" smtClean="0">
                <a:latin typeface="メイリオ"/>
                <a:ea typeface="メイリオ"/>
                <a:cs typeface="メイリオ"/>
              </a:rPr>
              <a:t>概念・意図</a:t>
            </a:r>
            <a:r>
              <a:rPr lang="en-US" altLang="ja-JP" sz="2700" b="1" dirty="0" smtClean="0">
                <a:latin typeface="メイリオ"/>
                <a:ea typeface="メイリオ"/>
                <a:cs typeface="メイリオ"/>
              </a:rPr>
              <a:t> (C-I) </a:t>
            </a:r>
            <a:r>
              <a:rPr lang="ja-JP" altLang="en-US" sz="2700" b="1" dirty="0" smtClean="0">
                <a:latin typeface="メイリオ"/>
                <a:ea typeface="メイリオ"/>
                <a:cs typeface="メイリオ"/>
              </a:rPr>
              <a:t>インターフェイス条件：</a:t>
            </a:r>
            <a:endParaRPr lang="en-US" altLang="ja-JP" sz="2700" b="1" dirty="0" smtClean="0">
              <a:latin typeface="メイリオ"/>
              <a:ea typeface="メイリオ"/>
              <a:cs typeface="メイリオ"/>
            </a:endParaRPr>
          </a:p>
          <a:p>
            <a:pPr marL="1349375" lvl="1" indent="0" algn="just">
              <a:lnSpc>
                <a:spcPct val="110000"/>
              </a:lnSpc>
              <a:buNone/>
            </a:pPr>
            <a:r>
              <a:rPr lang="ja-JP" altLang="en-US" sz="2700" dirty="0" smtClean="0">
                <a:latin typeface="メイリオ"/>
                <a:ea typeface="メイリオ"/>
                <a:cs typeface="メイリオ"/>
              </a:rPr>
              <a:t>ある代名詞が適切に解釈されるためには，その指示性を復元するための十分な解釈可能素性を備えていなければならない。</a:t>
            </a:r>
            <a:endParaRPr lang="en-US" altLang="ja-JP" sz="2700" dirty="0" smtClean="0">
              <a:latin typeface="メイリオ"/>
              <a:ea typeface="メイリオ"/>
              <a:cs typeface="メイリオ"/>
            </a:endParaRPr>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34</a:t>
            </a:fld>
            <a:endParaRPr lang="en-US" altLang="ja-JP"/>
          </a:p>
        </p:txBody>
      </p:sp>
    </p:spTree>
    <p:extLst>
      <p:ext uri="{BB962C8B-B14F-4D97-AF65-F5344CB8AC3E}">
        <p14:creationId xmlns:p14="http://schemas.microsoft.com/office/powerpoint/2010/main" val="1295414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latin typeface="ヒラギノ角ゴ Pro W6"/>
                <a:ea typeface="ヒラギノ角ゴ Pro W6"/>
                <a:cs typeface="ヒラギノ角ゴ Pro W6"/>
              </a:rPr>
              <a:t>代名詞の語彙対応規則例</a:t>
            </a:r>
            <a:r>
              <a:rPr lang="en-US" altLang="ja-JP" sz="3200" dirty="0" smtClean="0">
                <a:latin typeface="ヒラギノ角ゴ Pro W6"/>
                <a:ea typeface="ヒラギノ角ゴ Pro W6"/>
                <a:cs typeface="ヒラギノ角ゴ Pro W6"/>
              </a:rPr>
              <a:t> | </a:t>
            </a:r>
            <a:r>
              <a:rPr lang="ja-JP" altLang="en-US" sz="3200" dirty="0" smtClean="0">
                <a:latin typeface="ヒラギノ角ゴ Pro W6"/>
                <a:ea typeface="ヒラギノ角ゴ Pro W6"/>
                <a:cs typeface="ヒラギノ角ゴ Pro W6"/>
              </a:rPr>
              <a:t>現代英語</a:t>
            </a:r>
            <a:endParaRPr kumimoji="1" lang="ja-JP" altLang="en-US" sz="3200" dirty="0"/>
          </a:p>
        </p:txBody>
      </p:sp>
      <p:sp>
        <p:nvSpPr>
          <p:cNvPr id="3" name="コンテンツ プレースホルダー 2"/>
          <p:cNvSpPr>
            <a:spLocks noGrp="1"/>
          </p:cNvSpPr>
          <p:nvPr>
            <p:ph idx="1"/>
          </p:nvPr>
        </p:nvSpPr>
        <p:spPr/>
        <p:txBody>
          <a:bodyPr/>
          <a:lstStyle/>
          <a:p>
            <a:pPr marL="0" indent="0">
              <a:buNone/>
              <a:tabLst>
                <a:tab pos="809625" algn="l"/>
                <a:tab pos="1254125" algn="l"/>
                <a:tab pos="4841875" algn="l"/>
              </a:tabLst>
            </a:pPr>
            <a:r>
              <a:rPr kumimoji="1" lang="en-US" altLang="ja-JP" sz="2800" dirty="0" smtClean="0"/>
              <a:t> (16)	a.	[</a:t>
            </a:r>
            <a:r>
              <a:rPr lang="en-US" altLang="ja-JP" sz="2800" baseline="-25000" dirty="0">
                <a:latin typeface="Symbol" charset="2"/>
                <a:cs typeface="Symbol" charset="2"/>
              </a:rPr>
              <a:t>F</a:t>
            </a:r>
            <a:r>
              <a:rPr kumimoji="1" lang="en-US" altLang="ja-JP" sz="2800" baseline="-25000" dirty="0" smtClean="0"/>
              <a:t>P</a:t>
            </a:r>
            <a:r>
              <a:rPr lang="en-US" altLang="ja-JP" sz="2800" dirty="0" smtClean="0"/>
              <a:t> </a:t>
            </a:r>
            <a:r>
              <a:rPr lang="en-US" altLang="ja-JP" sz="2800" cap="small" dirty="0" smtClean="0"/>
              <a:t>m</a:t>
            </a:r>
            <a:r>
              <a:rPr lang="en-US" altLang="ja-JP" sz="2800" dirty="0" smtClean="0"/>
              <a:t>, </a:t>
            </a:r>
            <a:r>
              <a:rPr lang="en-US" altLang="ja-JP" sz="2800" cap="small" dirty="0" err="1" smtClean="0"/>
              <a:t>sg</a:t>
            </a:r>
            <a:r>
              <a:rPr lang="en-US" altLang="ja-JP" sz="2800" dirty="0" smtClean="0"/>
              <a:t>, 3rd, </a:t>
            </a:r>
            <a:r>
              <a:rPr lang="en-US" altLang="ja-JP" sz="2800" cap="small" dirty="0" err="1" smtClean="0"/>
              <a:t>acc</a:t>
            </a:r>
            <a:r>
              <a:rPr lang="en-US" altLang="ja-JP" sz="2800" dirty="0" smtClean="0"/>
              <a:t>]</a:t>
            </a:r>
            <a:r>
              <a:rPr lang="en-US" altLang="ja-JP" sz="2800" dirty="0"/>
              <a:t>	⇔</a:t>
            </a:r>
            <a:r>
              <a:rPr lang="en-US" altLang="ja-JP" sz="2800" dirty="0" smtClean="0"/>
              <a:t>	    /him/</a:t>
            </a:r>
          </a:p>
          <a:p>
            <a:pPr marL="0" indent="0">
              <a:spcBef>
                <a:spcPts val="2424"/>
              </a:spcBef>
              <a:buNone/>
              <a:tabLst>
                <a:tab pos="809625" algn="l"/>
                <a:tab pos="1254125" algn="l"/>
                <a:tab pos="4841875" algn="l"/>
              </a:tabLst>
            </a:pPr>
            <a:r>
              <a:rPr lang="en-US" altLang="ja-JP" sz="2800" dirty="0" smtClean="0"/>
              <a:t> 	b.</a:t>
            </a:r>
            <a:r>
              <a:rPr lang="en-US" altLang="ja-JP" sz="2800" baseline="-25000" dirty="0">
                <a:latin typeface="Symbol" charset="2"/>
                <a:cs typeface="Symbol" charset="2"/>
              </a:rPr>
              <a:t>	</a:t>
            </a:r>
            <a:r>
              <a:rPr lang="en-US" altLang="ja-JP" sz="2800" dirty="0" smtClean="0">
                <a:latin typeface="Symbol" charset="2"/>
                <a:cs typeface="Symbol" charset="2"/>
              </a:rPr>
              <a:t>[</a:t>
            </a:r>
            <a:r>
              <a:rPr lang="en-US" altLang="ja-JP" sz="2800" baseline="-25000" dirty="0" smtClean="0">
                <a:latin typeface="Symbol" charset="2"/>
                <a:cs typeface="Symbol" charset="2"/>
              </a:rPr>
              <a:t>F</a:t>
            </a:r>
            <a:r>
              <a:rPr lang="en-US" altLang="ja-JP" sz="2800" baseline="-25000" dirty="0" smtClean="0"/>
              <a:t>P</a:t>
            </a:r>
            <a:r>
              <a:rPr lang="en-US" altLang="ja-JP" sz="2800" dirty="0" smtClean="0"/>
              <a:t> </a:t>
            </a:r>
            <a:r>
              <a:rPr lang="en-US" altLang="ja-JP" sz="2800" cap="small" dirty="0" err="1" smtClean="0"/>
              <a:t>pl</a:t>
            </a:r>
            <a:r>
              <a:rPr lang="en-US" altLang="ja-JP" sz="2800" dirty="0" smtClean="0"/>
              <a:t>, 1st, </a:t>
            </a:r>
            <a:r>
              <a:rPr lang="en-US" altLang="ja-JP" sz="2800" cap="small" dirty="0" smtClean="0"/>
              <a:t>nom</a:t>
            </a:r>
            <a:r>
              <a:rPr lang="en-US" altLang="ja-JP" sz="2800" dirty="0" smtClean="0"/>
              <a:t>]	⇔	    /we/</a:t>
            </a:r>
          </a:p>
          <a:p>
            <a:pPr marL="0" indent="0" defTabSz="984250">
              <a:spcBef>
                <a:spcPts val="2424"/>
              </a:spcBef>
              <a:buNone/>
              <a:tabLst>
                <a:tab pos="809625" algn="l"/>
                <a:tab pos="1254125" algn="l"/>
                <a:tab pos="4841875" algn="l"/>
              </a:tabLst>
            </a:pPr>
            <a:r>
              <a:rPr lang="en-US" altLang="ja-JP" sz="2800" dirty="0"/>
              <a:t>	</a:t>
            </a:r>
            <a:r>
              <a:rPr lang="en-US" altLang="ja-JP" sz="2800" dirty="0" smtClean="0"/>
              <a:t>c.	[</a:t>
            </a:r>
            <a:r>
              <a:rPr lang="en-US" altLang="ja-JP" sz="2800" baseline="-25000" dirty="0" smtClean="0">
                <a:latin typeface="Symbol" charset="2"/>
                <a:cs typeface="Symbol" charset="2"/>
              </a:rPr>
              <a:t>F</a:t>
            </a:r>
            <a:r>
              <a:rPr lang="en-US" altLang="ja-JP" sz="2800" baseline="-25000" dirty="0" smtClean="0"/>
              <a:t>P</a:t>
            </a:r>
            <a:r>
              <a:rPr lang="en-US" altLang="ja-JP" sz="2800" dirty="0" smtClean="0"/>
              <a:t> </a:t>
            </a:r>
            <a:r>
              <a:rPr lang="en-US" altLang="ja-JP" sz="2800" cap="small" dirty="0" err="1" smtClean="0"/>
              <a:t>pl</a:t>
            </a:r>
            <a:r>
              <a:rPr lang="en-US" altLang="ja-JP" sz="2800" dirty="0" smtClean="0"/>
              <a:t>, 3rd, </a:t>
            </a:r>
            <a:r>
              <a:rPr lang="en-US" altLang="ja-JP" sz="2800" cap="small" dirty="0" smtClean="0"/>
              <a:t>nom</a:t>
            </a:r>
            <a:r>
              <a:rPr lang="en-US" altLang="ja-JP" sz="2800" dirty="0" smtClean="0"/>
              <a:t>]	⇔	/they/</a:t>
            </a:r>
          </a:p>
          <a:p>
            <a:pPr marL="0" indent="0" defTabSz="984250">
              <a:spcBef>
                <a:spcPts val="2424"/>
              </a:spcBef>
              <a:buNone/>
              <a:tabLst>
                <a:tab pos="809625" algn="l"/>
                <a:tab pos="1254125" algn="l"/>
                <a:tab pos="4841875" algn="l"/>
              </a:tabLst>
            </a:pPr>
            <a:r>
              <a:rPr lang="en-US" altLang="ja-JP" sz="2800" dirty="0"/>
              <a:t>	</a:t>
            </a:r>
            <a:r>
              <a:rPr lang="en-US" altLang="ja-JP" sz="2800" dirty="0" smtClean="0"/>
              <a:t>d.	</a:t>
            </a:r>
            <a:r>
              <a:rPr lang="en-US" altLang="ja-JP" sz="2800" dirty="0"/>
              <a:t>[</a:t>
            </a:r>
            <a:r>
              <a:rPr lang="en-US" altLang="ja-JP" sz="2800" baseline="-25000" dirty="0">
                <a:latin typeface="Symbol" charset="2"/>
                <a:cs typeface="Symbol" charset="2"/>
              </a:rPr>
              <a:t>F</a:t>
            </a:r>
            <a:r>
              <a:rPr lang="en-US" altLang="ja-JP" sz="2800" baseline="-25000" dirty="0"/>
              <a:t>P</a:t>
            </a:r>
            <a:r>
              <a:rPr lang="en-US" altLang="ja-JP" sz="2800" dirty="0"/>
              <a:t> </a:t>
            </a:r>
            <a:r>
              <a:rPr lang="en-US" altLang="ja-JP" sz="2800" cap="small" dirty="0" err="1" smtClean="0"/>
              <a:t>pl</a:t>
            </a:r>
            <a:r>
              <a:rPr lang="en-US" altLang="ja-JP" sz="2800" dirty="0" smtClean="0"/>
              <a:t>]</a:t>
            </a:r>
            <a:r>
              <a:rPr lang="en-US" altLang="ja-JP" sz="2800" dirty="0"/>
              <a:t>	</a:t>
            </a:r>
            <a:r>
              <a:rPr lang="en-US" altLang="ja-JP" sz="2800" dirty="0" smtClean="0"/>
              <a:t>⇔</a:t>
            </a:r>
            <a:r>
              <a:rPr lang="en-US" altLang="ja-JP" sz="2800" dirty="0"/>
              <a:t>	</a:t>
            </a:r>
            <a:r>
              <a:rPr lang="en-US" altLang="ja-JP" dirty="0" smtClean="0"/>
              <a:t>/</a:t>
            </a:r>
            <a:r>
              <a:rPr lang="en-US" altLang="ja-JP" dirty="0"/>
              <a:t>ø</a:t>
            </a:r>
            <a:r>
              <a:rPr lang="en-US" altLang="ja-JP" dirty="0" smtClean="0"/>
              <a:t>/</a:t>
            </a:r>
            <a:endParaRPr lang="en-US" altLang="ja-JP" dirty="0"/>
          </a:p>
          <a:p>
            <a:pPr marL="0" indent="0" defTabSz="984250">
              <a:spcBef>
                <a:spcPts val="2424"/>
              </a:spcBef>
              <a:buNone/>
              <a:tabLst>
                <a:tab pos="809625" algn="l"/>
                <a:tab pos="1254125" algn="l"/>
              </a:tabLst>
            </a:pPr>
            <a:endParaRPr lang="en-US" altLang="ja-JP" sz="2800" dirty="0" smtClean="0"/>
          </a:p>
          <a:p>
            <a:pPr>
              <a:buFont typeface="Wingdings" charset="2"/>
              <a:buChar char="Ø"/>
            </a:pPr>
            <a:endParaRPr kumimoji="1" lang="en-US" altLang="ja-JP" dirty="0" smtClean="0"/>
          </a:p>
          <a:p>
            <a:pPr marL="0" indent="0">
              <a:buNone/>
            </a:pPr>
            <a:endParaRPr kumimoji="1" lang="en-US" altLang="ja-JP" dirty="0"/>
          </a:p>
          <a:p>
            <a:pPr>
              <a:buFont typeface="Wingdings" charset="2"/>
              <a:buChar char="Ø"/>
            </a:pPr>
            <a:endParaRPr kumimoji="1" lang="ja-JP" altLang="en-US" dirty="0"/>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35</a:t>
            </a:fld>
            <a:endParaRPr lang="en-US" altLang="ja-JP"/>
          </a:p>
        </p:txBody>
      </p:sp>
      <p:sp>
        <p:nvSpPr>
          <p:cNvPr id="8" name="角丸四角形 7"/>
          <p:cNvSpPr/>
          <p:nvPr/>
        </p:nvSpPr>
        <p:spPr>
          <a:xfrm>
            <a:off x="1115616" y="4293096"/>
            <a:ext cx="7272808" cy="1728192"/>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800" dirty="0">
                <a:latin typeface="メイリオ"/>
                <a:ea typeface="メイリオ"/>
                <a:cs typeface="メイリオ"/>
              </a:rPr>
              <a:t>素性の指定が不十分な場合</a:t>
            </a:r>
            <a:endParaRPr lang="en-US" altLang="ja-JP" sz="2800" dirty="0">
              <a:latin typeface="メイリオ"/>
              <a:ea typeface="メイリオ"/>
              <a:cs typeface="メイリオ"/>
            </a:endParaRPr>
          </a:p>
          <a:p>
            <a:pPr algn="ctr"/>
            <a:r>
              <a:rPr lang="en-US" altLang="ja-JP" sz="2800" dirty="0">
                <a:latin typeface="メイリオ"/>
                <a:ea typeface="メイリオ"/>
                <a:cs typeface="メイリオ"/>
              </a:rPr>
              <a:t>↓</a:t>
            </a:r>
          </a:p>
          <a:p>
            <a:pPr algn="ctr"/>
            <a:r>
              <a:rPr lang="ja-JP" altLang="en-US" sz="2800" dirty="0">
                <a:latin typeface="メイリオ"/>
                <a:ea typeface="メイリオ"/>
                <a:cs typeface="メイリオ"/>
              </a:rPr>
              <a:t>ゼロ形</a:t>
            </a:r>
            <a:r>
              <a:rPr lang="en-US" altLang="ja-JP" sz="2800" dirty="0">
                <a:latin typeface="メイリオ"/>
                <a:ea typeface="メイリオ"/>
                <a:cs typeface="メイリオ"/>
              </a:rPr>
              <a:t> (pro) </a:t>
            </a:r>
            <a:r>
              <a:rPr lang="ja-JP" altLang="en-US" sz="2800" dirty="0">
                <a:latin typeface="メイリオ"/>
                <a:ea typeface="メイリオ"/>
                <a:cs typeface="メイリオ"/>
              </a:rPr>
              <a:t>として具現化</a:t>
            </a:r>
          </a:p>
        </p:txBody>
      </p:sp>
    </p:spTree>
    <p:extLst>
      <p:ext uri="{BB962C8B-B14F-4D97-AF65-F5344CB8AC3E}">
        <p14:creationId xmlns:p14="http://schemas.microsoft.com/office/powerpoint/2010/main" val="609965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latin typeface="ヒラギノ角ゴ Pro W6"/>
                <a:ea typeface="ヒラギノ角ゴ Pro W6"/>
                <a:cs typeface="ヒラギノ角ゴ Pro W6"/>
              </a:rPr>
              <a:t>現代英語</a:t>
            </a:r>
            <a:r>
              <a:rPr lang="ja-JP" altLang="en-US" sz="3200" dirty="0" smtClean="0">
                <a:latin typeface="ヒラギノ角ゴ Pro W6"/>
                <a:ea typeface="ヒラギノ角ゴ Pro W6"/>
                <a:cs typeface="ヒラギノ角ゴ Pro W6"/>
              </a:rPr>
              <a:t>：</a:t>
            </a:r>
            <a:r>
              <a:rPr lang="en-US" altLang="ja-JP" sz="3200" dirty="0">
                <a:latin typeface="ヒラギノ角ゴ Pro W6"/>
                <a:ea typeface="ヒラギノ角ゴ Pro W6"/>
                <a:cs typeface="ヒラギノ角ゴ Pro W6"/>
              </a:rPr>
              <a:t>p</a:t>
            </a:r>
            <a:r>
              <a:rPr lang="en-US" altLang="ja-JP" sz="3200" dirty="0" smtClean="0">
                <a:latin typeface="ヒラギノ角ゴ Pro W6"/>
                <a:ea typeface="ヒラギノ角ゴ Pro W6"/>
                <a:cs typeface="ヒラギノ角ゴ Pro W6"/>
              </a:rPr>
              <a:t>ro</a:t>
            </a:r>
            <a:r>
              <a:rPr lang="ja-JP" altLang="en-US" sz="3200" dirty="0" smtClean="0">
                <a:latin typeface="ヒラギノ角ゴ Pro W6"/>
                <a:ea typeface="ヒラギノ角ゴ Pro W6"/>
                <a:cs typeface="ヒラギノ角ゴ Pro W6"/>
              </a:rPr>
              <a:t>認可されず</a:t>
            </a:r>
            <a:endParaRPr kumimoji="1" lang="ja-JP" altLang="en-US" sz="3200" dirty="0">
              <a:latin typeface="ヒラギノ角ゴ Pro W6"/>
              <a:ea typeface="ヒラギノ角ゴ Pro W6"/>
              <a:cs typeface="ヒラギノ角ゴ Pro W6"/>
            </a:endParaRPr>
          </a:p>
        </p:txBody>
      </p:sp>
      <p:sp>
        <p:nvSpPr>
          <p:cNvPr id="3" name="スライド番号プレースホルダー 2"/>
          <p:cNvSpPr>
            <a:spLocks noGrp="1"/>
          </p:cNvSpPr>
          <p:nvPr>
            <p:ph type="sldNum" sz="quarter" idx="12"/>
          </p:nvPr>
        </p:nvSpPr>
        <p:spPr/>
        <p:txBody>
          <a:bodyPr/>
          <a:lstStyle/>
          <a:p>
            <a:fld id="{969C9742-8686-AE41-AE6B-253DE1A0AC4E}" type="slidenum">
              <a:rPr lang="en-US" altLang="ja-JP" smtClean="0"/>
              <a:pPr/>
              <a:t>36</a:t>
            </a:fld>
            <a:endParaRPr lang="en-US" altLang="ja-JP"/>
          </a:p>
        </p:txBody>
      </p:sp>
      <p:sp>
        <p:nvSpPr>
          <p:cNvPr id="13" name="テキスト ボックス 12"/>
          <p:cNvSpPr txBox="1"/>
          <p:nvPr/>
        </p:nvSpPr>
        <p:spPr>
          <a:xfrm>
            <a:off x="4788024" y="2348880"/>
            <a:ext cx="648072" cy="584776"/>
          </a:xfrm>
          <a:prstGeom prst="rect">
            <a:avLst/>
          </a:prstGeom>
          <a:noFill/>
        </p:spPr>
        <p:txBody>
          <a:bodyPr wrap="square" rtlCol="0">
            <a:spAutoFit/>
          </a:bodyPr>
          <a:lstStyle/>
          <a:p>
            <a:r>
              <a:rPr kumimoji="1" lang="en-US" altLang="ja-JP" sz="3200" dirty="0" smtClean="0"/>
              <a:t>T´</a:t>
            </a:r>
          </a:p>
        </p:txBody>
      </p:sp>
      <p:sp>
        <p:nvSpPr>
          <p:cNvPr id="14" name="テキスト ボックス 13"/>
          <p:cNvSpPr txBox="1"/>
          <p:nvPr/>
        </p:nvSpPr>
        <p:spPr>
          <a:xfrm>
            <a:off x="5724128" y="3501008"/>
            <a:ext cx="792088" cy="584776"/>
          </a:xfrm>
          <a:prstGeom prst="rect">
            <a:avLst/>
          </a:prstGeom>
          <a:noFill/>
        </p:spPr>
        <p:txBody>
          <a:bodyPr wrap="square" rtlCol="0">
            <a:spAutoFit/>
          </a:bodyPr>
          <a:lstStyle/>
          <a:p>
            <a:r>
              <a:rPr lang="en-US" altLang="ja-JP" sz="3200" dirty="0" err="1"/>
              <a:t>v</a:t>
            </a:r>
            <a:r>
              <a:rPr kumimoji="1" lang="en-US" altLang="ja-JP" sz="3200" dirty="0" err="1" smtClean="0"/>
              <a:t>P</a:t>
            </a:r>
            <a:endParaRPr kumimoji="1" lang="ja-JP" altLang="en-US" sz="3200" dirty="0"/>
          </a:p>
        </p:txBody>
      </p:sp>
      <p:sp>
        <p:nvSpPr>
          <p:cNvPr id="18" name="テキスト ボックス 17"/>
          <p:cNvSpPr txBox="1"/>
          <p:nvPr/>
        </p:nvSpPr>
        <p:spPr>
          <a:xfrm>
            <a:off x="2771800" y="2348880"/>
            <a:ext cx="792088" cy="584776"/>
          </a:xfrm>
          <a:prstGeom prst="rect">
            <a:avLst/>
          </a:prstGeom>
          <a:noFill/>
        </p:spPr>
        <p:txBody>
          <a:bodyPr wrap="square" rtlCol="0">
            <a:spAutoFit/>
          </a:bodyPr>
          <a:lstStyle/>
          <a:p>
            <a:r>
              <a:rPr lang="en-US" altLang="ja-JP" sz="3200" dirty="0">
                <a:latin typeface="Symbol" charset="2"/>
                <a:cs typeface="Symbol" charset="2"/>
              </a:rPr>
              <a:t>F</a:t>
            </a:r>
            <a:r>
              <a:rPr kumimoji="1" lang="en-US" altLang="ja-JP" sz="3200" dirty="0" smtClean="0"/>
              <a:t>P</a:t>
            </a:r>
            <a:endParaRPr kumimoji="1" lang="ja-JP" altLang="en-US" sz="3200" dirty="0"/>
          </a:p>
        </p:txBody>
      </p:sp>
      <p:sp>
        <p:nvSpPr>
          <p:cNvPr id="19" name="テキスト ボックス 18"/>
          <p:cNvSpPr txBox="1"/>
          <p:nvPr/>
        </p:nvSpPr>
        <p:spPr>
          <a:xfrm>
            <a:off x="3491880" y="4077072"/>
            <a:ext cx="1296144" cy="461665"/>
          </a:xfrm>
          <a:prstGeom prst="rect">
            <a:avLst/>
          </a:prstGeom>
          <a:noFill/>
        </p:spPr>
        <p:txBody>
          <a:bodyPr wrap="square" rtlCol="0">
            <a:spAutoFit/>
          </a:bodyPr>
          <a:lstStyle/>
          <a:p>
            <a:r>
              <a:rPr kumimoji="1" lang="en-US" altLang="ja-JP" sz="2400" dirty="0" smtClean="0"/>
              <a:t>[</a:t>
            </a:r>
            <a:r>
              <a:rPr kumimoji="1" lang="en-US" altLang="ja-JP" sz="2400" i="1" dirty="0" smtClean="0"/>
              <a:t>u</a:t>
            </a:r>
            <a:r>
              <a:rPr kumimoji="1" lang="en-US" altLang="ja-JP" sz="2400" dirty="0" smtClean="0"/>
              <a:t>n, </a:t>
            </a:r>
            <a:r>
              <a:rPr kumimoji="1" lang="en-US" altLang="ja-JP" sz="2400" i="1" dirty="0" smtClean="0"/>
              <a:t>u</a:t>
            </a:r>
            <a:r>
              <a:rPr kumimoji="1" lang="en-US" altLang="ja-JP" sz="2400" dirty="0" smtClean="0"/>
              <a:t>p]</a:t>
            </a:r>
            <a:endParaRPr kumimoji="1" lang="ja-JP" altLang="en-US" sz="2400" dirty="0"/>
          </a:p>
        </p:txBody>
      </p:sp>
      <p:grpSp>
        <p:nvGrpSpPr>
          <p:cNvPr id="49" name="図形グループ 48"/>
          <p:cNvGrpSpPr/>
          <p:nvPr/>
        </p:nvGrpSpPr>
        <p:grpSpPr>
          <a:xfrm>
            <a:off x="3131840" y="3356992"/>
            <a:ext cx="2088232" cy="2736304"/>
            <a:chOff x="3131840" y="3356992"/>
            <a:chExt cx="2088232" cy="2736304"/>
          </a:xfrm>
        </p:grpSpPr>
        <p:cxnSp>
          <p:nvCxnSpPr>
            <p:cNvPr id="22" name="直線コネクタ 21"/>
            <p:cNvCxnSpPr/>
            <p:nvPr/>
          </p:nvCxnSpPr>
          <p:spPr>
            <a:xfrm>
              <a:off x="5220072" y="5733256"/>
              <a:ext cx="0" cy="360040"/>
            </a:xfrm>
            <a:prstGeom prst="line">
              <a:avLst/>
            </a:prstGeom>
          </p:spPr>
          <p:style>
            <a:lnRef idx="2">
              <a:schemeClr val="accent6"/>
            </a:lnRef>
            <a:fillRef idx="0">
              <a:schemeClr val="accent6"/>
            </a:fillRef>
            <a:effectRef idx="1">
              <a:schemeClr val="accent6"/>
            </a:effectRef>
            <a:fontRef idx="minor">
              <a:schemeClr val="tx1"/>
            </a:fontRef>
          </p:style>
        </p:cxnSp>
        <p:cxnSp>
          <p:nvCxnSpPr>
            <p:cNvPr id="26" name="直線コネクタ 25"/>
            <p:cNvCxnSpPr/>
            <p:nvPr/>
          </p:nvCxnSpPr>
          <p:spPr>
            <a:xfrm>
              <a:off x="3131840" y="6093296"/>
              <a:ext cx="2088232"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8" name="直線矢印コネクタ 27"/>
            <p:cNvCxnSpPr/>
            <p:nvPr/>
          </p:nvCxnSpPr>
          <p:spPr>
            <a:xfrm flipV="1">
              <a:off x="3131840" y="3356992"/>
              <a:ext cx="0" cy="273630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21" name="図形グループ 20"/>
          <p:cNvGrpSpPr/>
          <p:nvPr/>
        </p:nvGrpSpPr>
        <p:grpSpPr>
          <a:xfrm>
            <a:off x="3275856" y="1700808"/>
            <a:ext cx="1728191" cy="545276"/>
            <a:chOff x="3347864" y="1988840"/>
            <a:chExt cx="1869833" cy="648072"/>
          </a:xfrm>
        </p:grpSpPr>
        <p:cxnSp>
          <p:nvCxnSpPr>
            <p:cNvPr id="23" name="直線コネクタ 22"/>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24" name="直線コネクタ 23"/>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sp>
        <p:nvSpPr>
          <p:cNvPr id="25" name="テキスト ボックス 24"/>
          <p:cNvSpPr txBox="1"/>
          <p:nvPr/>
        </p:nvSpPr>
        <p:spPr>
          <a:xfrm>
            <a:off x="3851920" y="1124744"/>
            <a:ext cx="792088" cy="584776"/>
          </a:xfrm>
          <a:prstGeom prst="rect">
            <a:avLst/>
          </a:prstGeom>
          <a:noFill/>
        </p:spPr>
        <p:txBody>
          <a:bodyPr wrap="square" rtlCol="0">
            <a:spAutoFit/>
          </a:bodyPr>
          <a:lstStyle/>
          <a:p>
            <a:r>
              <a:rPr lang="en-US" altLang="ja-JP" sz="3200" dirty="0"/>
              <a:t>T</a:t>
            </a:r>
            <a:r>
              <a:rPr kumimoji="1" lang="en-US" altLang="ja-JP" sz="3200" dirty="0" smtClean="0"/>
              <a:t>P</a:t>
            </a:r>
            <a:endParaRPr kumimoji="1" lang="ja-JP" altLang="en-US" sz="3200" dirty="0"/>
          </a:p>
        </p:txBody>
      </p:sp>
      <p:grpSp>
        <p:nvGrpSpPr>
          <p:cNvPr id="27" name="図形グループ 26"/>
          <p:cNvGrpSpPr/>
          <p:nvPr/>
        </p:nvGrpSpPr>
        <p:grpSpPr>
          <a:xfrm>
            <a:off x="4139952" y="2924944"/>
            <a:ext cx="1728191" cy="545276"/>
            <a:chOff x="3347864" y="1988840"/>
            <a:chExt cx="1869833" cy="648072"/>
          </a:xfrm>
        </p:grpSpPr>
        <p:cxnSp>
          <p:nvCxnSpPr>
            <p:cNvPr id="30" name="直線コネクタ 29"/>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31" name="直線コネクタ 30"/>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sp>
        <p:nvSpPr>
          <p:cNvPr id="32" name="テキスト ボックス 31"/>
          <p:cNvSpPr txBox="1"/>
          <p:nvPr/>
        </p:nvSpPr>
        <p:spPr>
          <a:xfrm>
            <a:off x="3851920" y="3573016"/>
            <a:ext cx="576064" cy="584776"/>
          </a:xfrm>
          <a:prstGeom prst="rect">
            <a:avLst/>
          </a:prstGeom>
          <a:noFill/>
        </p:spPr>
        <p:txBody>
          <a:bodyPr wrap="square" rtlCol="0">
            <a:spAutoFit/>
          </a:bodyPr>
          <a:lstStyle/>
          <a:p>
            <a:r>
              <a:rPr kumimoji="1" lang="en-US" altLang="ja-JP" sz="3200" dirty="0" smtClean="0"/>
              <a:t>T</a:t>
            </a:r>
          </a:p>
        </p:txBody>
      </p:sp>
      <p:grpSp>
        <p:nvGrpSpPr>
          <p:cNvPr id="33" name="図形グループ 32"/>
          <p:cNvGrpSpPr/>
          <p:nvPr/>
        </p:nvGrpSpPr>
        <p:grpSpPr>
          <a:xfrm>
            <a:off x="5220072" y="4077072"/>
            <a:ext cx="1728191" cy="545276"/>
            <a:chOff x="3347864" y="1988840"/>
            <a:chExt cx="1869833" cy="648072"/>
          </a:xfrm>
        </p:grpSpPr>
        <p:cxnSp>
          <p:nvCxnSpPr>
            <p:cNvPr id="34" name="直線コネクタ 33"/>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35" name="直線コネクタ 34"/>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sp>
        <p:nvSpPr>
          <p:cNvPr id="36" name="テキスト ボックス 35"/>
          <p:cNvSpPr txBox="1"/>
          <p:nvPr/>
        </p:nvSpPr>
        <p:spPr>
          <a:xfrm>
            <a:off x="4860032" y="4653136"/>
            <a:ext cx="792088" cy="584776"/>
          </a:xfrm>
          <a:prstGeom prst="rect">
            <a:avLst/>
          </a:prstGeom>
          <a:noFill/>
        </p:spPr>
        <p:txBody>
          <a:bodyPr wrap="square" rtlCol="0">
            <a:spAutoFit/>
          </a:bodyPr>
          <a:lstStyle/>
          <a:p>
            <a:r>
              <a:rPr lang="en-US" altLang="ja-JP" sz="3200" dirty="0">
                <a:latin typeface="Symbol" charset="2"/>
                <a:cs typeface="Symbol" charset="2"/>
              </a:rPr>
              <a:t>F</a:t>
            </a:r>
            <a:r>
              <a:rPr kumimoji="1" lang="en-US" altLang="ja-JP" sz="3200" dirty="0" smtClean="0"/>
              <a:t>P</a:t>
            </a:r>
            <a:endParaRPr kumimoji="1" lang="ja-JP" altLang="en-US" sz="3200" dirty="0"/>
          </a:p>
        </p:txBody>
      </p:sp>
      <p:sp>
        <p:nvSpPr>
          <p:cNvPr id="37" name="テキスト ボックス 36"/>
          <p:cNvSpPr txBox="1"/>
          <p:nvPr/>
        </p:nvSpPr>
        <p:spPr>
          <a:xfrm>
            <a:off x="4875907" y="5181575"/>
            <a:ext cx="720080" cy="461665"/>
          </a:xfrm>
          <a:prstGeom prst="rect">
            <a:avLst/>
          </a:prstGeom>
          <a:noFill/>
        </p:spPr>
        <p:txBody>
          <a:bodyPr wrap="square" rtlCol="0">
            <a:spAutoFit/>
          </a:bodyPr>
          <a:lstStyle/>
          <a:p>
            <a:r>
              <a:rPr kumimoji="1" lang="en-US" altLang="ja-JP" sz="2400" dirty="0" smtClean="0"/>
              <a:t>[</a:t>
            </a:r>
            <a:r>
              <a:rPr lang="en-US" altLang="ja-JP" sz="2400" cap="small" dirty="0" err="1" smtClean="0"/>
              <a:t>pl</a:t>
            </a:r>
            <a:r>
              <a:rPr kumimoji="1" lang="en-US" altLang="ja-JP" sz="2400" dirty="0" smtClean="0"/>
              <a:t>]</a:t>
            </a:r>
            <a:endParaRPr kumimoji="1" lang="ja-JP" altLang="en-US" sz="2400" dirty="0"/>
          </a:p>
        </p:txBody>
      </p:sp>
      <p:grpSp>
        <p:nvGrpSpPr>
          <p:cNvPr id="45" name="図形グループ 44"/>
          <p:cNvGrpSpPr/>
          <p:nvPr/>
        </p:nvGrpSpPr>
        <p:grpSpPr>
          <a:xfrm>
            <a:off x="4139952" y="4581128"/>
            <a:ext cx="720080" cy="936104"/>
            <a:chOff x="3995936" y="4589595"/>
            <a:chExt cx="720080" cy="936104"/>
          </a:xfrm>
        </p:grpSpPr>
        <p:cxnSp>
          <p:nvCxnSpPr>
            <p:cNvPr id="38" name="直線コネクタ 37"/>
            <p:cNvCxnSpPr/>
            <p:nvPr/>
          </p:nvCxnSpPr>
          <p:spPr>
            <a:xfrm>
              <a:off x="3995936" y="4589595"/>
              <a:ext cx="0" cy="936104"/>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40" name="直線矢印コネクタ 39"/>
            <p:cNvCxnSpPr/>
            <p:nvPr/>
          </p:nvCxnSpPr>
          <p:spPr>
            <a:xfrm>
              <a:off x="3995936" y="5517232"/>
              <a:ext cx="720080" cy="0"/>
            </a:xfrm>
            <a:prstGeom prst="straightConnector1">
              <a:avLst/>
            </a:prstGeom>
            <a:ln>
              <a:tailEnd type="arrow"/>
            </a:ln>
            <a:effectLst/>
          </p:spPr>
          <p:style>
            <a:lnRef idx="2">
              <a:schemeClr val="accent4"/>
            </a:lnRef>
            <a:fillRef idx="0">
              <a:schemeClr val="accent4"/>
            </a:fillRef>
            <a:effectRef idx="1">
              <a:schemeClr val="accent4"/>
            </a:effectRef>
            <a:fontRef idx="minor">
              <a:schemeClr val="tx1"/>
            </a:fontRef>
          </p:style>
        </p:cxnSp>
      </p:grpSp>
      <p:sp>
        <p:nvSpPr>
          <p:cNvPr id="42" name="角丸四角形吹き出し 41"/>
          <p:cNvSpPr/>
          <p:nvPr/>
        </p:nvSpPr>
        <p:spPr>
          <a:xfrm>
            <a:off x="6084168" y="1844824"/>
            <a:ext cx="2736304" cy="1296144"/>
          </a:xfrm>
          <a:prstGeom prst="wedgeRoundRectCallout">
            <a:avLst>
              <a:gd name="adj1" fmla="val -103766"/>
              <a:gd name="adj2" fmla="val 120823"/>
              <a:gd name="adj3" fmla="val 16667"/>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2000" dirty="0" smtClean="0">
                <a:latin typeface="メイリオ"/>
                <a:ea typeface="メイリオ"/>
                <a:cs typeface="メイリオ"/>
              </a:rPr>
              <a:t>T</a:t>
            </a:r>
            <a:r>
              <a:rPr kumimoji="1" lang="ja-JP" altLang="en-US" sz="2000" dirty="0" smtClean="0">
                <a:latin typeface="メイリオ"/>
                <a:ea typeface="メイリオ"/>
                <a:cs typeface="メイリオ"/>
              </a:rPr>
              <a:t>の</a:t>
            </a:r>
            <a:r>
              <a:rPr lang="ja-JP" altLang="en-US" sz="2000" dirty="0" smtClean="0">
                <a:latin typeface="メイリオ"/>
                <a:ea typeface="メイリオ"/>
                <a:cs typeface="メイリオ"/>
              </a:rPr>
              <a:t>探査子に値が</a:t>
            </a:r>
            <a:endParaRPr lang="en-US" altLang="ja-JP" sz="2000" dirty="0" smtClean="0">
              <a:latin typeface="メイリオ"/>
              <a:ea typeface="メイリオ"/>
              <a:cs typeface="メイリオ"/>
            </a:endParaRPr>
          </a:p>
          <a:p>
            <a:pPr algn="ctr"/>
            <a:r>
              <a:rPr lang="ja-JP" altLang="en-US" sz="2000" dirty="0" smtClean="0">
                <a:latin typeface="メイリオ"/>
                <a:ea typeface="メイリオ"/>
                <a:cs typeface="メイリオ"/>
              </a:rPr>
              <a:t>適切に付与されない</a:t>
            </a:r>
            <a:endParaRPr kumimoji="1" lang="ja-JP" altLang="en-US" sz="2000" dirty="0">
              <a:latin typeface="メイリオ"/>
              <a:ea typeface="メイリオ"/>
              <a:cs typeface="メイリオ"/>
            </a:endParaRPr>
          </a:p>
        </p:txBody>
      </p:sp>
      <p:sp>
        <p:nvSpPr>
          <p:cNvPr id="44" name="角丸四角形吹き出し 43"/>
          <p:cNvSpPr/>
          <p:nvPr/>
        </p:nvSpPr>
        <p:spPr>
          <a:xfrm>
            <a:off x="179512" y="3861048"/>
            <a:ext cx="2736304" cy="1296144"/>
          </a:xfrm>
          <a:prstGeom prst="wedgeRoundRectCallout">
            <a:avLst>
              <a:gd name="adj1" fmla="val 44447"/>
              <a:gd name="adj2" fmla="val -101925"/>
              <a:gd name="adj3" fmla="val 16667"/>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sz="2000" dirty="0">
                <a:latin typeface="Symbol" charset="2"/>
                <a:ea typeface="メイリオ"/>
                <a:cs typeface="Symbol" charset="2"/>
              </a:rPr>
              <a:t>F</a:t>
            </a:r>
            <a:r>
              <a:rPr kumimoji="1" lang="en-US" altLang="ja-JP" sz="2000" dirty="0" smtClean="0">
                <a:latin typeface="メイリオ"/>
                <a:ea typeface="メイリオ"/>
                <a:cs typeface="メイリオ"/>
              </a:rPr>
              <a:t>P</a:t>
            </a:r>
            <a:r>
              <a:rPr kumimoji="1" lang="ja-JP" altLang="en-US" sz="2000" dirty="0" smtClean="0">
                <a:latin typeface="メイリオ"/>
                <a:ea typeface="メイリオ"/>
                <a:cs typeface="メイリオ"/>
              </a:rPr>
              <a:t>が</a:t>
            </a:r>
            <a:r>
              <a:rPr kumimoji="1" lang="en-US" altLang="ja-JP" sz="2000" dirty="0" smtClean="0">
                <a:latin typeface="メイリオ"/>
                <a:ea typeface="メイリオ"/>
                <a:cs typeface="メイリオ"/>
              </a:rPr>
              <a:t>C-I</a:t>
            </a:r>
            <a:r>
              <a:rPr kumimoji="1" lang="ja-JP" altLang="en-US" sz="2000" dirty="0" smtClean="0">
                <a:latin typeface="メイリオ"/>
                <a:ea typeface="メイリオ"/>
                <a:cs typeface="メイリオ"/>
              </a:rPr>
              <a:t>インター</a:t>
            </a:r>
            <a:endParaRPr kumimoji="1" lang="en-US" altLang="ja-JP" sz="2000" dirty="0" smtClean="0">
              <a:latin typeface="メイリオ"/>
              <a:ea typeface="メイリオ"/>
              <a:cs typeface="メイリオ"/>
            </a:endParaRPr>
          </a:p>
          <a:p>
            <a:pPr algn="ctr"/>
            <a:r>
              <a:rPr kumimoji="1" lang="ja-JP" altLang="en-US" sz="2000" dirty="0" smtClean="0">
                <a:latin typeface="メイリオ"/>
                <a:ea typeface="メイリオ"/>
                <a:cs typeface="メイリオ"/>
              </a:rPr>
              <a:t>フェイスで適切に</a:t>
            </a:r>
            <a:endParaRPr kumimoji="1" lang="en-US" altLang="ja-JP" sz="2000" dirty="0" smtClean="0">
              <a:latin typeface="メイリオ"/>
              <a:ea typeface="メイリオ"/>
              <a:cs typeface="メイリオ"/>
            </a:endParaRPr>
          </a:p>
          <a:p>
            <a:pPr algn="ctr"/>
            <a:r>
              <a:rPr kumimoji="1" lang="ja-JP" altLang="en-US" sz="2000" dirty="0" smtClean="0">
                <a:latin typeface="メイリオ"/>
                <a:ea typeface="メイリオ"/>
                <a:cs typeface="メイリオ"/>
              </a:rPr>
              <a:t>解釈されない</a:t>
            </a:r>
            <a:endParaRPr kumimoji="1" lang="ja-JP" altLang="en-US" sz="2000" dirty="0">
              <a:latin typeface="メイリオ"/>
              <a:ea typeface="メイリオ"/>
              <a:cs typeface="メイリオ"/>
            </a:endParaRPr>
          </a:p>
        </p:txBody>
      </p:sp>
      <p:sp>
        <p:nvSpPr>
          <p:cNvPr id="46" name="テキスト ボックス 45"/>
          <p:cNvSpPr txBox="1"/>
          <p:nvPr/>
        </p:nvSpPr>
        <p:spPr>
          <a:xfrm>
            <a:off x="4228894" y="5195332"/>
            <a:ext cx="559130" cy="584776"/>
          </a:xfrm>
          <a:prstGeom prst="rect">
            <a:avLst/>
          </a:prstGeom>
          <a:noFill/>
        </p:spPr>
        <p:txBody>
          <a:bodyPr wrap="square" rtlCol="0">
            <a:spAutoFit/>
          </a:bodyPr>
          <a:lstStyle/>
          <a:p>
            <a:r>
              <a:rPr lang="ja-JP" altLang="en-US" sz="3200" dirty="0" smtClean="0"/>
              <a:t>＊</a:t>
            </a:r>
            <a:endParaRPr kumimoji="1" lang="ja-JP" altLang="en-US" sz="3200" dirty="0"/>
          </a:p>
        </p:txBody>
      </p:sp>
      <p:sp>
        <p:nvSpPr>
          <p:cNvPr id="48" name="テキスト ボックス 47"/>
          <p:cNvSpPr txBox="1"/>
          <p:nvPr/>
        </p:nvSpPr>
        <p:spPr>
          <a:xfrm>
            <a:off x="2803550" y="2861444"/>
            <a:ext cx="720080" cy="461665"/>
          </a:xfrm>
          <a:prstGeom prst="rect">
            <a:avLst/>
          </a:prstGeom>
          <a:noFill/>
        </p:spPr>
        <p:txBody>
          <a:bodyPr wrap="square" rtlCol="0">
            <a:spAutoFit/>
          </a:bodyPr>
          <a:lstStyle/>
          <a:p>
            <a:r>
              <a:rPr kumimoji="1" lang="en-US" altLang="ja-JP" sz="2400" dirty="0" smtClean="0"/>
              <a:t>[</a:t>
            </a:r>
            <a:r>
              <a:rPr lang="en-US" altLang="ja-JP" sz="2400" cap="small" dirty="0" err="1" smtClean="0"/>
              <a:t>pl</a:t>
            </a:r>
            <a:r>
              <a:rPr kumimoji="1" lang="en-US" altLang="ja-JP" sz="2400" dirty="0" smtClean="0"/>
              <a:t>]</a:t>
            </a:r>
            <a:endParaRPr kumimoji="1" lang="ja-JP" altLang="en-US" sz="2400" dirty="0"/>
          </a:p>
        </p:txBody>
      </p:sp>
      <p:sp>
        <p:nvSpPr>
          <p:cNvPr id="39" name="テキスト ボックス 38"/>
          <p:cNvSpPr txBox="1"/>
          <p:nvPr/>
        </p:nvSpPr>
        <p:spPr>
          <a:xfrm>
            <a:off x="798116" y="1196752"/>
            <a:ext cx="936104" cy="584776"/>
          </a:xfrm>
          <a:prstGeom prst="rect">
            <a:avLst/>
          </a:prstGeom>
          <a:noFill/>
        </p:spPr>
        <p:txBody>
          <a:bodyPr wrap="square" rtlCol="0">
            <a:spAutoFit/>
          </a:bodyPr>
          <a:lstStyle/>
          <a:p>
            <a:r>
              <a:rPr kumimoji="1" lang="en-US" altLang="ja-JP" sz="3200" dirty="0" smtClean="0"/>
              <a:t>(17)</a:t>
            </a:r>
            <a:endParaRPr kumimoji="1" lang="ja-JP" altLang="en-US" sz="3200" dirty="0"/>
          </a:p>
        </p:txBody>
      </p:sp>
    </p:spTree>
    <p:extLst>
      <p:ext uri="{BB962C8B-B14F-4D97-AF65-F5344CB8AC3E}">
        <p14:creationId xmlns:p14="http://schemas.microsoft.com/office/powerpoint/2010/main" val="896904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latin typeface="ヒラギノ角ゴ Pro W6"/>
                <a:ea typeface="ヒラギノ角ゴ Pro W6"/>
                <a:cs typeface="ヒラギノ角ゴ Pro W6"/>
              </a:rPr>
              <a:t>イタリア語：豊かな一致により</a:t>
            </a:r>
            <a:r>
              <a:rPr lang="en-US" altLang="ja-JP" sz="3200" dirty="0">
                <a:latin typeface="ヒラギノ角ゴ Pro W6"/>
                <a:ea typeface="ヒラギノ角ゴ Pro W6"/>
                <a:cs typeface="ヒラギノ角ゴ Pro W6"/>
              </a:rPr>
              <a:t>p</a:t>
            </a:r>
            <a:r>
              <a:rPr lang="en-US" altLang="ja-JP" sz="3200" dirty="0" smtClean="0">
                <a:latin typeface="ヒラギノ角ゴ Pro W6"/>
                <a:ea typeface="ヒラギノ角ゴ Pro W6"/>
                <a:cs typeface="ヒラギノ角ゴ Pro W6"/>
              </a:rPr>
              <a:t>ro</a:t>
            </a:r>
            <a:r>
              <a:rPr lang="ja-JP" altLang="en-US" sz="3200" dirty="0" smtClean="0">
                <a:latin typeface="ヒラギノ角ゴ Pro W6"/>
                <a:ea typeface="ヒラギノ角ゴ Pro W6"/>
                <a:cs typeface="ヒラギノ角ゴ Pro W6"/>
              </a:rPr>
              <a:t>を認可</a:t>
            </a:r>
            <a:endParaRPr kumimoji="1" lang="ja-JP" altLang="en-US" sz="3200" dirty="0">
              <a:latin typeface="ヒラギノ角ゴ Pro W6"/>
              <a:ea typeface="ヒラギノ角ゴ Pro W6"/>
              <a:cs typeface="ヒラギノ角ゴ Pro W6"/>
            </a:endParaRPr>
          </a:p>
        </p:txBody>
      </p:sp>
      <p:sp>
        <p:nvSpPr>
          <p:cNvPr id="3" name="スライド番号プレースホルダー 2"/>
          <p:cNvSpPr>
            <a:spLocks noGrp="1"/>
          </p:cNvSpPr>
          <p:nvPr>
            <p:ph type="sldNum" sz="quarter" idx="12"/>
          </p:nvPr>
        </p:nvSpPr>
        <p:spPr/>
        <p:txBody>
          <a:bodyPr/>
          <a:lstStyle/>
          <a:p>
            <a:fld id="{969C9742-8686-AE41-AE6B-253DE1A0AC4E}" type="slidenum">
              <a:rPr lang="en-US" altLang="ja-JP" smtClean="0"/>
              <a:pPr/>
              <a:t>37</a:t>
            </a:fld>
            <a:endParaRPr lang="en-US" altLang="ja-JP"/>
          </a:p>
        </p:txBody>
      </p:sp>
      <p:sp>
        <p:nvSpPr>
          <p:cNvPr id="13" name="テキスト ボックス 12"/>
          <p:cNvSpPr txBox="1"/>
          <p:nvPr/>
        </p:nvSpPr>
        <p:spPr>
          <a:xfrm>
            <a:off x="4788024" y="2348880"/>
            <a:ext cx="648072" cy="584776"/>
          </a:xfrm>
          <a:prstGeom prst="rect">
            <a:avLst/>
          </a:prstGeom>
          <a:noFill/>
        </p:spPr>
        <p:txBody>
          <a:bodyPr wrap="square" rtlCol="0">
            <a:spAutoFit/>
          </a:bodyPr>
          <a:lstStyle/>
          <a:p>
            <a:r>
              <a:rPr kumimoji="1" lang="en-US" altLang="ja-JP" sz="3200" dirty="0" smtClean="0"/>
              <a:t>T</a:t>
            </a:r>
            <a:r>
              <a:rPr lang="en-US" altLang="ja-JP" sz="3200" dirty="0"/>
              <a:t>´</a:t>
            </a:r>
            <a:endParaRPr kumimoji="1" lang="en-US" altLang="ja-JP" sz="3200" dirty="0" smtClean="0"/>
          </a:p>
        </p:txBody>
      </p:sp>
      <p:sp>
        <p:nvSpPr>
          <p:cNvPr id="14" name="テキスト ボックス 13"/>
          <p:cNvSpPr txBox="1"/>
          <p:nvPr/>
        </p:nvSpPr>
        <p:spPr>
          <a:xfrm>
            <a:off x="5724128" y="3501008"/>
            <a:ext cx="792088" cy="584776"/>
          </a:xfrm>
          <a:prstGeom prst="rect">
            <a:avLst/>
          </a:prstGeom>
          <a:noFill/>
        </p:spPr>
        <p:txBody>
          <a:bodyPr wrap="square" rtlCol="0">
            <a:spAutoFit/>
          </a:bodyPr>
          <a:lstStyle/>
          <a:p>
            <a:r>
              <a:rPr lang="en-US" altLang="ja-JP" sz="3200" dirty="0" err="1"/>
              <a:t>v</a:t>
            </a:r>
            <a:r>
              <a:rPr kumimoji="1" lang="en-US" altLang="ja-JP" sz="3200" dirty="0" err="1" smtClean="0"/>
              <a:t>P</a:t>
            </a:r>
            <a:endParaRPr kumimoji="1" lang="ja-JP" altLang="en-US" sz="3200" dirty="0"/>
          </a:p>
        </p:txBody>
      </p:sp>
      <p:sp>
        <p:nvSpPr>
          <p:cNvPr id="18" name="テキスト ボックス 17"/>
          <p:cNvSpPr txBox="1"/>
          <p:nvPr/>
        </p:nvSpPr>
        <p:spPr>
          <a:xfrm>
            <a:off x="2699792" y="2348880"/>
            <a:ext cx="792088" cy="584776"/>
          </a:xfrm>
          <a:prstGeom prst="rect">
            <a:avLst/>
          </a:prstGeom>
          <a:noFill/>
        </p:spPr>
        <p:txBody>
          <a:bodyPr wrap="square" rtlCol="0">
            <a:spAutoFit/>
          </a:bodyPr>
          <a:lstStyle/>
          <a:p>
            <a:r>
              <a:rPr lang="en-US" altLang="ja-JP" sz="3200" dirty="0">
                <a:latin typeface="Symbol" charset="2"/>
                <a:cs typeface="Symbol" charset="2"/>
              </a:rPr>
              <a:t>F</a:t>
            </a:r>
            <a:r>
              <a:rPr kumimoji="1" lang="en-US" altLang="ja-JP" sz="3200" dirty="0" smtClean="0"/>
              <a:t>P</a:t>
            </a:r>
            <a:endParaRPr kumimoji="1" lang="ja-JP" altLang="en-US" sz="3200" dirty="0"/>
          </a:p>
        </p:txBody>
      </p:sp>
      <p:sp>
        <p:nvSpPr>
          <p:cNvPr id="19" name="テキスト ボックス 18"/>
          <p:cNvSpPr txBox="1"/>
          <p:nvPr/>
        </p:nvSpPr>
        <p:spPr>
          <a:xfrm>
            <a:off x="3491880" y="4077072"/>
            <a:ext cx="1296144" cy="461665"/>
          </a:xfrm>
          <a:prstGeom prst="rect">
            <a:avLst/>
          </a:prstGeom>
          <a:noFill/>
        </p:spPr>
        <p:txBody>
          <a:bodyPr wrap="square" rtlCol="0">
            <a:spAutoFit/>
          </a:bodyPr>
          <a:lstStyle/>
          <a:p>
            <a:r>
              <a:rPr kumimoji="1" lang="en-US" altLang="ja-JP" sz="2400" dirty="0" smtClean="0"/>
              <a:t>[</a:t>
            </a:r>
            <a:r>
              <a:rPr lang="en-US" altLang="ja-JP" sz="2400" cap="small" dirty="0" err="1" smtClean="0"/>
              <a:t>pl</a:t>
            </a:r>
            <a:r>
              <a:rPr lang="en-US" altLang="ja-JP" sz="2400" dirty="0" smtClean="0"/>
              <a:t>, 1st</a:t>
            </a:r>
            <a:r>
              <a:rPr kumimoji="1" lang="en-US" altLang="ja-JP" sz="2400" dirty="0" smtClean="0"/>
              <a:t>]</a:t>
            </a:r>
            <a:endParaRPr kumimoji="1" lang="ja-JP" altLang="en-US" sz="2400" dirty="0"/>
          </a:p>
        </p:txBody>
      </p:sp>
      <p:grpSp>
        <p:nvGrpSpPr>
          <p:cNvPr id="49" name="図形グループ 48"/>
          <p:cNvGrpSpPr/>
          <p:nvPr/>
        </p:nvGrpSpPr>
        <p:grpSpPr>
          <a:xfrm>
            <a:off x="3131840" y="3356992"/>
            <a:ext cx="2088232" cy="2736304"/>
            <a:chOff x="3131840" y="3356992"/>
            <a:chExt cx="2088232" cy="2736304"/>
          </a:xfrm>
        </p:grpSpPr>
        <p:cxnSp>
          <p:nvCxnSpPr>
            <p:cNvPr id="22" name="直線コネクタ 21"/>
            <p:cNvCxnSpPr/>
            <p:nvPr/>
          </p:nvCxnSpPr>
          <p:spPr>
            <a:xfrm>
              <a:off x="5220072" y="5733256"/>
              <a:ext cx="0" cy="360040"/>
            </a:xfrm>
            <a:prstGeom prst="line">
              <a:avLst/>
            </a:prstGeom>
          </p:spPr>
          <p:style>
            <a:lnRef idx="2">
              <a:schemeClr val="accent6"/>
            </a:lnRef>
            <a:fillRef idx="0">
              <a:schemeClr val="accent6"/>
            </a:fillRef>
            <a:effectRef idx="1">
              <a:schemeClr val="accent6"/>
            </a:effectRef>
            <a:fontRef idx="minor">
              <a:schemeClr val="tx1"/>
            </a:fontRef>
          </p:style>
        </p:cxnSp>
        <p:cxnSp>
          <p:nvCxnSpPr>
            <p:cNvPr id="26" name="直線コネクタ 25"/>
            <p:cNvCxnSpPr/>
            <p:nvPr/>
          </p:nvCxnSpPr>
          <p:spPr>
            <a:xfrm>
              <a:off x="3131840" y="6093296"/>
              <a:ext cx="2088232"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8" name="直線矢印コネクタ 27"/>
            <p:cNvCxnSpPr/>
            <p:nvPr/>
          </p:nvCxnSpPr>
          <p:spPr>
            <a:xfrm flipV="1">
              <a:off x="3131840" y="3356992"/>
              <a:ext cx="0" cy="273630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21" name="図形グループ 20"/>
          <p:cNvGrpSpPr/>
          <p:nvPr/>
        </p:nvGrpSpPr>
        <p:grpSpPr>
          <a:xfrm>
            <a:off x="3275856" y="1700808"/>
            <a:ext cx="1728191" cy="545276"/>
            <a:chOff x="3347864" y="1988840"/>
            <a:chExt cx="1869833" cy="648072"/>
          </a:xfrm>
        </p:grpSpPr>
        <p:cxnSp>
          <p:nvCxnSpPr>
            <p:cNvPr id="23" name="直線コネクタ 22"/>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24" name="直線コネクタ 23"/>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sp>
        <p:nvSpPr>
          <p:cNvPr id="25" name="テキスト ボックス 24"/>
          <p:cNvSpPr txBox="1"/>
          <p:nvPr/>
        </p:nvSpPr>
        <p:spPr>
          <a:xfrm>
            <a:off x="3851920" y="1124744"/>
            <a:ext cx="792088" cy="584776"/>
          </a:xfrm>
          <a:prstGeom prst="rect">
            <a:avLst/>
          </a:prstGeom>
          <a:noFill/>
        </p:spPr>
        <p:txBody>
          <a:bodyPr wrap="square" rtlCol="0">
            <a:spAutoFit/>
          </a:bodyPr>
          <a:lstStyle/>
          <a:p>
            <a:r>
              <a:rPr lang="en-US" altLang="ja-JP" sz="3200" dirty="0"/>
              <a:t>T</a:t>
            </a:r>
            <a:r>
              <a:rPr kumimoji="1" lang="en-US" altLang="ja-JP" sz="3200" dirty="0" smtClean="0"/>
              <a:t>P</a:t>
            </a:r>
            <a:endParaRPr kumimoji="1" lang="ja-JP" altLang="en-US" sz="3200" dirty="0"/>
          </a:p>
        </p:txBody>
      </p:sp>
      <p:grpSp>
        <p:nvGrpSpPr>
          <p:cNvPr id="27" name="図形グループ 26"/>
          <p:cNvGrpSpPr/>
          <p:nvPr/>
        </p:nvGrpSpPr>
        <p:grpSpPr>
          <a:xfrm>
            <a:off x="4139952" y="2924944"/>
            <a:ext cx="1728191" cy="545276"/>
            <a:chOff x="3347864" y="1988840"/>
            <a:chExt cx="1869833" cy="648072"/>
          </a:xfrm>
        </p:grpSpPr>
        <p:cxnSp>
          <p:nvCxnSpPr>
            <p:cNvPr id="30" name="直線コネクタ 29"/>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31" name="直線コネクタ 30"/>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sp>
        <p:nvSpPr>
          <p:cNvPr id="32" name="テキスト ボックス 31"/>
          <p:cNvSpPr txBox="1"/>
          <p:nvPr/>
        </p:nvSpPr>
        <p:spPr>
          <a:xfrm>
            <a:off x="3851920" y="3573016"/>
            <a:ext cx="576064" cy="584776"/>
          </a:xfrm>
          <a:prstGeom prst="rect">
            <a:avLst/>
          </a:prstGeom>
          <a:noFill/>
        </p:spPr>
        <p:txBody>
          <a:bodyPr wrap="square" rtlCol="0">
            <a:spAutoFit/>
          </a:bodyPr>
          <a:lstStyle/>
          <a:p>
            <a:r>
              <a:rPr kumimoji="1" lang="en-US" altLang="ja-JP" sz="3200" dirty="0" smtClean="0"/>
              <a:t>T</a:t>
            </a:r>
          </a:p>
        </p:txBody>
      </p:sp>
      <p:grpSp>
        <p:nvGrpSpPr>
          <p:cNvPr id="33" name="図形グループ 32"/>
          <p:cNvGrpSpPr/>
          <p:nvPr/>
        </p:nvGrpSpPr>
        <p:grpSpPr>
          <a:xfrm>
            <a:off x="5220072" y="4077072"/>
            <a:ext cx="1728191" cy="545276"/>
            <a:chOff x="3347864" y="1988840"/>
            <a:chExt cx="1869833" cy="648072"/>
          </a:xfrm>
        </p:grpSpPr>
        <p:cxnSp>
          <p:nvCxnSpPr>
            <p:cNvPr id="34" name="直線コネクタ 33"/>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35" name="直線コネクタ 34"/>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sp>
        <p:nvSpPr>
          <p:cNvPr id="36" name="テキスト ボックス 35"/>
          <p:cNvSpPr txBox="1"/>
          <p:nvPr/>
        </p:nvSpPr>
        <p:spPr>
          <a:xfrm>
            <a:off x="4788024" y="4653136"/>
            <a:ext cx="792088" cy="584776"/>
          </a:xfrm>
          <a:prstGeom prst="rect">
            <a:avLst/>
          </a:prstGeom>
          <a:noFill/>
        </p:spPr>
        <p:txBody>
          <a:bodyPr wrap="square" rtlCol="0">
            <a:spAutoFit/>
          </a:bodyPr>
          <a:lstStyle/>
          <a:p>
            <a:r>
              <a:rPr lang="en-US" altLang="ja-JP" sz="3200" dirty="0" smtClean="0">
                <a:latin typeface="Symbol" charset="2"/>
                <a:cs typeface="Symbol" charset="2"/>
              </a:rPr>
              <a:t>F</a:t>
            </a:r>
            <a:r>
              <a:rPr kumimoji="1" lang="en-US" altLang="ja-JP" sz="3200" dirty="0" smtClean="0"/>
              <a:t>P</a:t>
            </a:r>
            <a:endParaRPr kumimoji="1" lang="ja-JP" altLang="en-US" sz="3200" dirty="0"/>
          </a:p>
        </p:txBody>
      </p:sp>
      <p:sp>
        <p:nvSpPr>
          <p:cNvPr id="37" name="テキスト ボックス 36"/>
          <p:cNvSpPr txBox="1"/>
          <p:nvPr/>
        </p:nvSpPr>
        <p:spPr>
          <a:xfrm>
            <a:off x="4828282" y="5133950"/>
            <a:ext cx="720080" cy="461665"/>
          </a:xfrm>
          <a:prstGeom prst="rect">
            <a:avLst/>
          </a:prstGeom>
          <a:noFill/>
        </p:spPr>
        <p:txBody>
          <a:bodyPr wrap="square" rtlCol="0">
            <a:spAutoFit/>
          </a:bodyPr>
          <a:lstStyle/>
          <a:p>
            <a:r>
              <a:rPr kumimoji="1" lang="en-US" altLang="ja-JP" sz="2400" dirty="0" smtClean="0"/>
              <a:t>[</a:t>
            </a:r>
            <a:r>
              <a:rPr lang="en-US" altLang="ja-JP" sz="2400" cap="small" dirty="0" err="1" smtClean="0"/>
              <a:t>pl</a:t>
            </a:r>
            <a:r>
              <a:rPr kumimoji="1" lang="en-US" altLang="ja-JP" sz="2400" dirty="0" smtClean="0"/>
              <a:t>]</a:t>
            </a:r>
            <a:endParaRPr kumimoji="1" lang="ja-JP" altLang="en-US" sz="2400" dirty="0"/>
          </a:p>
        </p:txBody>
      </p:sp>
      <p:sp>
        <p:nvSpPr>
          <p:cNvPr id="42" name="角丸四角形吹き出し 41"/>
          <p:cNvSpPr/>
          <p:nvPr/>
        </p:nvSpPr>
        <p:spPr>
          <a:xfrm>
            <a:off x="5580112" y="1412776"/>
            <a:ext cx="3096344" cy="1800200"/>
          </a:xfrm>
          <a:prstGeom prst="wedgeRoundRectCallout">
            <a:avLst>
              <a:gd name="adj1" fmla="val -96598"/>
              <a:gd name="adj2" fmla="val 99913"/>
              <a:gd name="adj3" fmla="val 16667"/>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kumimoji="1" lang="ja-JP" altLang="en-US" sz="2000" dirty="0" smtClean="0">
                <a:latin typeface="メイリオ"/>
                <a:ea typeface="メイリオ"/>
                <a:cs typeface="メイリオ"/>
              </a:rPr>
              <a:t>屈折接辞のファイ素性が解釈可能</a:t>
            </a:r>
            <a:endParaRPr kumimoji="1" lang="en-US" altLang="ja-JP" sz="2000" dirty="0" smtClean="0">
              <a:latin typeface="メイリオ"/>
              <a:ea typeface="メイリオ"/>
              <a:cs typeface="メイリオ"/>
            </a:endParaRPr>
          </a:p>
          <a:p>
            <a:pPr algn="ctr"/>
            <a:r>
              <a:rPr kumimoji="1" lang="en-US" altLang="ja-JP" sz="2000" dirty="0" smtClean="0">
                <a:latin typeface="メイリオ"/>
                <a:ea typeface="メイリオ"/>
                <a:cs typeface="メイリオ"/>
              </a:rPr>
              <a:t>↓</a:t>
            </a:r>
          </a:p>
          <a:p>
            <a:pPr algn="ctr"/>
            <a:r>
              <a:rPr lang="en-US" altLang="ja-JP" sz="2000" dirty="0" smtClean="0">
                <a:latin typeface="メイリオ"/>
                <a:ea typeface="メイリオ"/>
                <a:cs typeface="メイリオ"/>
              </a:rPr>
              <a:t>C-I</a:t>
            </a:r>
            <a:r>
              <a:rPr lang="ja-JP" altLang="en-US" sz="2000" dirty="0" smtClean="0">
                <a:latin typeface="メイリオ"/>
                <a:ea typeface="メイリオ"/>
                <a:cs typeface="メイリオ"/>
              </a:rPr>
              <a:t>インターフェイスで</a:t>
            </a:r>
            <a:endParaRPr lang="en-US" altLang="ja-JP" sz="2000" dirty="0" smtClean="0">
              <a:latin typeface="メイリオ"/>
              <a:ea typeface="メイリオ"/>
              <a:cs typeface="メイリオ"/>
            </a:endParaRPr>
          </a:p>
          <a:p>
            <a:pPr algn="ctr"/>
            <a:r>
              <a:rPr lang="ja-JP" altLang="en-US" sz="2000" dirty="0" smtClean="0">
                <a:latin typeface="メイリオ"/>
                <a:ea typeface="メイリオ"/>
                <a:cs typeface="メイリオ"/>
              </a:rPr>
              <a:t>適切に解釈される</a:t>
            </a:r>
            <a:endParaRPr kumimoji="1" lang="ja-JP" altLang="en-US" sz="2000" dirty="0">
              <a:latin typeface="メイリオ"/>
              <a:ea typeface="メイリオ"/>
              <a:cs typeface="メイリオ"/>
            </a:endParaRPr>
          </a:p>
        </p:txBody>
      </p:sp>
      <p:sp>
        <p:nvSpPr>
          <p:cNvPr id="48" name="テキスト ボックス 47"/>
          <p:cNvSpPr txBox="1"/>
          <p:nvPr/>
        </p:nvSpPr>
        <p:spPr>
          <a:xfrm>
            <a:off x="2755925" y="2813819"/>
            <a:ext cx="720080" cy="461665"/>
          </a:xfrm>
          <a:prstGeom prst="rect">
            <a:avLst/>
          </a:prstGeom>
          <a:noFill/>
        </p:spPr>
        <p:txBody>
          <a:bodyPr wrap="square" rtlCol="0">
            <a:spAutoFit/>
          </a:bodyPr>
          <a:lstStyle/>
          <a:p>
            <a:r>
              <a:rPr kumimoji="1" lang="en-US" altLang="ja-JP" sz="2400" dirty="0" smtClean="0"/>
              <a:t>[</a:t>
            </a:r>
            <a:r>
              <a:rPr lang="en-US" altLang="ja-JP" sz="2400" cap="small" dirty="0" err="1" smtClean="0"/>
              <a:t>pl</a:t>
            </a:r>
            <a:r>
              <a:rPr kumimoji="1" lang="en-US" altLang="ja-JP" sz="2400" dirty="0" smtClean="0"/>
              <a:t>]</a:t>
            </a:r>
            <a:endParaRPr kumimoji="1" lang="ja-JP" altLang="en-US" sz="2400" dirty="0"/>
          </a:p>
        </p:txBody>
      </p:sp>
      <p:sp>
        <p:nvSpPr>
          <p:cNvPr id="29" name="テキスト ボックス 28"/>
          <p:cNvSpPr txBox="1"/>
          <p:nvPr/>
        </p:nvSpPr>
        <p:spPr>
          <a:xfrm>
            <a:off x="798116" y="1196752"/>
            <a:ext cx="936104" cy="584776"/>
          </a:xfrm>
          <a:prstGeom prst="rect">
            <a:avLst/>
          </a:prstGeom>
          <a:noFill/>
        </p:spPr>
        <p:txBody>
          <a:bodyPr wrap="square" rtlCol="0">
            <a:spAutoFit/>
          </a:bodyPr>
          <a:lstStyle/>
          <a:p>
            <a:r>
              <a:rPr kumimoji="1" lang="en-US" altLang="ja-JP" sz="3200" dirty="0" smtClean="0"/>
              <a:t>(18)</a:t>
            </a:r>
            <a:endParaRPr kumimoji="1" lang="ja-JP" altLang="en-US" sz="3200" dirty="0"/>
          </a:p>
        </p:txBody>
      </p:sp>
    </p:spTree>
    <p:extLst>
      <p:ext uri="{BB962C8B-B14F-4D97-AF65-F5344CB8AC3E}">
        <p14:creationId xmlns:p14="http://schemas.microsoft.com/office/powerpoint/2010/main" val="1432559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latin typeface="ヒラギノ角ゴ Pro W6"/>
                <a:ea typeface="ヒラギノ角ゴ Pro W6"/>
                <a:cs typeface="ヒラギノ角ゴ Pro W6"/>
              </a:rPr>
              <a:t>日本語・中国語の場合</a:t>
            </a:r>
            <a:endParaRPr lang="ja-JP" altLang="en-US" sz="3200" dirty="0">
              <a:latin typeface="ヒラギノ角ゴ Pro W6"/>
              <a:ea typeface="ヒラギノ角ゴ Pro W6"/>
              <a:cs typeface="ヒラギノ角ゴ Pro W6"/>
            </a:endParaRPr>
          </a:p>
        </p:txBody>
      </p:sp>
      <p:sp>
        <p:nvSpPr>
          <p:cNvPr id="3" name="コンテンツ プレースホルダ 2"/>
          <p:cNvSpPr>
            <a:spLocks noGrp="1"/>
          </p:cNvSpPr>
          <p:nvPr>
            <p:ph idx="1"/>
          </p:nvPr>
        </p:nvSpPr>
        <p:spPr/>
        <p:txBody>
          <a:bodyPr/>
          <a:lstStyle/>
          <a:p>
            <a:pPr>
              <a:buFont typeface="Wingdings" charset="2"/>
              <a:buChar char="Ø"/>
            </a:pPr>
            <a:endParaRPr lang="en-US" altLang="ja-JP" sz="2800" dirty="0" smtClean="0">
              <a:latin typeface="Arial"/>
              <a:ea typeface="メイリオ"/>
              <a:cs typeface="Arial"/>
            </a:endParaRPr>
          </a:p>
          <a:p>
            <a:pPr>
              <a:lnSpc>
                <a:spcPct val="120000"/>
              </a:lnSpc>
              <a:buFont typeface="Wingdings" charset="2"/>
              <a:buChar char="Ø"/>
            </a:pPr>
            <a:r>
              <a:rPr lang="ja-JP" altLang="en-US" sz="2800" dirty="0" smtClean="0">
                <a:latin typeface="Arial"/>
                <a:ea typeface="メイリオ"/>
                <a:cs typeface="Arial"/>
              </a:rPr>
              <a:t>日本語・中国語の屈折辞は主語とのファイ素性一致による認可を必要としない</a:t>
            </a:r>
            <a:r>
              <a:rPr lang="en-US" altLang="ja-JP" sz="2800" dirty="0" smtClean="0">
                <a:latin typeface="Arial"/>
                <a:ea typeface="メイリオ"/>
                <a:cs typeface="Arial"/>
              </a:rPr>
              <a:t> (</a:t>
            </a:r>
            <a:r>
              <a:rPr lang="en-US" altLang="ja-JP" sz="2800" dirty="0" err="1" smtClean="0">
                <a:latin typeface="Arial"/>
                <a:ea typeface="メイリオ"/>
                <a:cs typeface="Arial"/>
              </a:rPr>
              <a:t>Jaeggli</a:t>
            </a:r>
            <a:r>
              <a:rPr lang="en-US" altLang="ja-JP" sz="2800" dirty="0" smtClean="0">
                <a:latin typeface="Arial"/>
                <a:ea typeface="メイリオ"/>
                <a:cs typeface="Arial"/>
              </a:rPr>
              <a:t> and </a:t>
            </a:r>
            <a:r>
              <a:rPr lang="en-US" altLang="ja-JP" sz="2800" dirty="0" err="1" smtClean="0">
                <a:latin typeface="Arial"/>
                <a:ea typeface="メイリオ"/>
                <a:cs typeface="Arial"/>
              </a:rPr>
              <a:t>Safir</a:t>
            </a:r>
            <a:r>
              <a:rPr lang="en-US" altLang="ja-JP" sz="2800" dirty="0" smtClean="0">
                <a:latin typeface="Arial"/>
                <a:ea typeface="メイリオ"/>
                <a:cs typeface="Arial"/>
              </a:rPr>
              <a:t> 1989)</a:t>
            </a:r>
            <a:r>
              <a:rPr lang="ja-JP" altLang="en-US" sz="2800" dirty="0" smtClean="0">
                <a:latin typeface="Arial"/>
                <a:ea typeface="メイリオ"/>
                <a:cs typeface="Arial"/>
              </a:rPr>
              <a:t>。</a:t>
            </a:r>
            <a:endParaRPr lang="en-US" altLang="ja-JP" sz="2800" dirty="0" smtClean="0">
              <a:latin typeface="Arial"/>
              <a:ea typeface="メイリオ"/>
              <a:cs typeface="Arial"/>
            </a:endParaRPr>
          </a:p>
          <a:p>
            <a:pPr>
              <a:lnSpc>
                <a:spcPct val="120000"/>
              </a:lnSpc>
              <a:spcBef>
                <a:spcPts val="2424"/>
              </a:spcBef>
              <a:buFont typeface="Wingdings" charset="2"/>
              <a:buChar char="Ø"/>
            </a:pPr>
            <a:r>
              <a:rPr lang="en-US" altLang="ja-JP" sz="2800" dirty="0" smtClean="0">
                <a:latin typeface="Symbol" charset="2"/>
                <a:ea typeface="メイリオ"/>
                <a:cs typeface="Symbol" charset="2"/>
              </a:rPr>
              <a:t>F</a:t>
            </a:r>
            <a:r>
              <a:rPr lang="en-US" altLang="ja-JP" sz="2800" dirty="0" smtClean="0">
                <a:latin typeface="Arial"/>
                <a:ea typeface="メイリオ"/>
                <a:cs typeface="Arial"/>
              </a:rPr>
              <a:t>P</a:t>
            </a:r>
            <a:r>
              <a:rPr lang="ja-JP" altLang="en-US" sz="2800" dirty="0" smtClean="0">
                <a:latin typeface="Arial"/>
                <a:ea typeface="メイリオ"/>
                <a:cs typeface="Arial"/>
              </a:rPr>
              <a:t>が話題要素として</a:t>
            </a:r>
            <a:r>
              <a:rPr lang="en-US" altLang="ja-JP" sz="2800" dirty="0" err="1" smtClean="0">
                <a:latin typeface="Arial"/>
                <a:ea typeface="メイリオ"/>
                <a:cs typeface="Arial"/>
              </a:rPr>
              <a:t>TopP</a:t>
            </a:r>
            <a:r>
              <a:rPr lang="ja-JP" altLang="en-US" sz="2800" dirty="0" smtClean="0">
                <a:latin typeface="Arial"/>
                <a:ea typeface="メイリオ"/>
                <a:cs typeface="Arial"/>
              </a:rPr>
              <a:t>指定部にある場合，談話連結</a:t>
            </a:r>
            <a:r>
              <a:rPr lang="en-US" altLang="ja-JP" sz="2800" dirty="0" smtClean="0">
                <a:latin typeface="Arial"/>
                <a:ea typeface="メイリオ"/>
                <a:cs typeface="Arial"/>
              </a:rPr>
              <a:t> (context linking) </a:t>
            </a:r>
            <a:r>
              <a:rPr lang="ja-JP" altLang="en-US" sz="2800" dirty="0" smtClean="0">
                <a:latin typeface="Arial"/>
                <a:ea typeface="メイリオ"/>
                <a:cs typeface="Arial"/>
              </a:rPr>
              <a:t>によって指示性を得ることができる</a:t>
            </a:r>
            <a:r>
              <a:rPr lang="en-US" altLang="ja-JP" sz="2800" dirty="0" smtClean="0">
                <a:latin typeface="Arial"/>
                <a:ea typeface="メイリオ"/>
                <a:cs typeface="Arial"/>
              </a:rPr>
              <a:t> (cf. Huang 1984, 1989)</a:t>
            </a:r>
            <a:r>
              <a:rPr lang="ja-JP" altLang="en-US" sz="2800" dirty="0" smtClean="0">
                <a:latin typeface="Arial"/>
                <a:ea typeface="メイリオ"/>
                <a:cs typeface="Arial"/>
              </a:rPr>
              <a:t>。</a:t>
            </a:r>
            <a:endParaRPr lang="ja-JP" altLang="en-US" sz="2800" dirty="0">
              <a:latin typeface="Arial"/>
              <a:ea typeface="メイリオ"/>
              <a:cs typeface="Arial"/>
            </a:endParaRPr>
          </a:p>
        </p:txBody>
      </p:sp>
      <p:sp>
        <p:nvSpPr>
          <p:cNvPr id="4" name="スライド番号プレースホルダ 3"/>
          <p:cNvSpPr>
            <a:spLocks noGrp="1"/>
          </p:cNvSpPr>
          <p:nvPr>
            <p:ph type="sldNum" sz="quarter" idx="12"/>
          </p:nvPr>
        </p:nvSpPr>
        <p:spPr/>
        <p:txBody>
          <a:bodyPr/>
          <a:lstStyle/>
          <a:p>
            <a:fld id="{DF5DBA67-1E75-8B4D-AC9F-010B2B9B2963}" type="slidenum">
              <a:rPr lang="en-US" altLang="ja-JP" smtClean="0"/>
              <a:pPr/>
              <a:t>38</a:t>
            </a:fld>
            <a:endParaRPr lang="en-US" altLang="ja-JP"/>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latin typeface="ヒラギノ角ゴ Pro W6"/>
                <a:ea typeface="ヒラギノ角ゴ Pro W6"/>
                <a:cs typeface="ヒラギノ角ゴ Pro W6"/>
              </a:rPr>
              <a:t>基本方針：</a:t>
            </a:r>
            <a:r>
              <a:rPr kumimoji="1" lang="en-US" altLang="ja-JP" sz="3200" dirty="0" smtClean="0">
                <a:latin typeface="ヒラギノ角ゴ Pro W6"/>
                <a:ea typeface="ヒラギノ角ゴ Pro W6"/>
                <a:cs typeface="ヒラギノ角ゴ Pro W6"/>
              </a:rPr>
              <a:t>SMT</a:t>
            </a:r>
            <a:r>
              <a:rPr lang="ja-JP" altLang="en-US" sz="3200" dirty="0" smtClean="0">
                <a:latin typeface="ヒラギノ角ゴ Pro W6"/>
                <a:ea typeface="ヒラギノ角ゴ Pro W6"/>
                <a:cs typeface="ヒラギノ角ゴ Pro W6"/>
              </a:rPr>
              <a:t>と言語変化</a:t>
            </a:r>
            <a:endParaRPr kumimoji="1" lang="ja-JP" altLang="en-US" sz="3200" dirty="0">
              <a:latin typeface="ヒラギノ角ゴ Pro W6"/>
              <a:ea typeface="ヒラギノ角ゴ Pro W6"/>
              <a:cs typeface="ヒラギノ角ゴ Pro W6"/>
            </a:endParaRPr>
          </a:p>
        </p:txBody>
      </p:sp>
      <p:sp>
        <p:nvSpPr>
          <p:cNvPr id="3" name="コンテンツ プレースホルダー 2"/>
          <p:cNvSpPr>
            <a:spLocks noGrp="1"/>
          </p:cNvSpPr>
          <p:nvPr>
            <p:ph idx="1"/>
          </p:nvPr>
        </p:nvSpPr>
        <p:spPr>
          <a:xfrm>
            <a:off x="467544" y="1340768"/>
            <a:ext cx="8219256" cy="4929188"/>
          </a:xfrm>
        </p:spPr>
        <p:txBody>
          <a:bodyPr>
            <a:noAutofit/>
          </a:bodyPr>
          <a:lstStyle/>
          <a:p>
            <a:pPr marL="1079500" indent="-1079500" algn="just">
              <a:buNone/>
              <a:tabLst>
                <a:tab pos="539750" algn="l"/>
                <a:tab pos="1079500" algn="l"/>
              </a:tabLst>
            </a:pPr>
            <a:r>
              <a:rPr kumimoji="1" lang="en-US" altLang="ja-JP" sz="2400" dirty="0" smtClean="0"/>
              <a:t>(1)	a.	“There is sometimes an unfortunate tendency to     confuse literal evolutionary (genomic) change with historical change, two entirely distinct phenomena.”</a:t>
            </a:r>
          </a:p>
          <a:p>
            <a:pPr marL="0" indent="0" algn="r">
              <a:buNone/>
            </a:pPr>
            <a:r>
              <a:rPr lang="en-US" altLang="ja-JP" sz="2400" dirty="0" smtClean="0"/>
              <a:t>(Berwick and Chomsky 2011: 38)</a:t>
            </a:r>
            <a:endParaRPr kumimoji="1" lang="en-US" altLang="ja-JP" sz="2400" dirty="0" smtClean="0"/>
          </a:p>
          <a:p>
            <a:pPr marL="1079500" indent="-1079500" algn="just">
              <a:spcBef>
                <a:spcPts val="2424"/>
              </a:spcBef>
              <a:buNone/>
              <a:tabLst>
                <a:tab pos="539750" algn="l"/>
                <a:tab pos="1079500" algn="l"/>
              </a:tabLst>
            </a:pPr>
            <a:r>
              <a:rPr kumimoji="1" lang="en-US" altLang="ja-JP" sz="2400" dirty="0" smtClean="0"/>
              <a:t>	b.	“there is very strong evidence that there has been no relevant evolution of the language faculty since the trek from Africa some 50,000 years ago”</a:t>
            </a:r>
          </a:p>
          <a:p>
            <a:pPr marL="0" indent="0" algn="r">
              <a:buNone/>
            </a:pPr>
            <a:r>
              <a:rPr lang="en-US" altLang="ja-JP" sz="2400" dirty="0" smtClean="0"/>
              <a:t>(ibid.)</a:t>
            </a:r>
            <a:endParaRPr kumimoji="1" lang="en-US" altLang="ja-JP" sz="2400" dirty="0" smtClean="0"/>
          </a:p>
          <a:p>
            <a:pPr marL="1079500" indent="-1079500" algn="just">
              <a:spcBef>
                <a:spcPts val="2424"/>
              </a:spcBef>
              <a:buNone/>
              <a:tabLst>
                <a:tab pos="539750" algn="l"/>
                <a:tab pos="1079500" algn="l"/>
              </a:tabLst>
            </a:pPr>
            <a:r>
              <a:rPr lang="en-US" altLang="ja-JP" sz="2400" dirty="0" smtClean="0"/>
              <a:t>	c.	“Parameterization and diversity … would be mostly—possibly entirely—restricted to externalization.”</a:t>
            </a:r>
          </a:p>
          <a:p>
            <a:pPr marL="0" indent="0" algn="r">
              <a:buNone/>
            </a:pPr>
            <a:r>
              <a:rPr kumimoji="1" lang="en-US" altLang="ja-JP" sz="2400" dirty="0" smtClean="0"/>
              <a:t>(ibid.: 37)</a:t>
            </a:r>
            <a:endParaRPr kumimoji="1" lang="ja-JP" altLang="en-US" sz="2400" dirty="0"/>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3</a:t>
            </a:fld>
            <a:endParaRPr lang="en-US" altLang="ja-JP"/>
          </a:p>
        </p:txBody>
      </p:sp>
    </p:spTree>
    <p:extLst>
      <p:ext uri="{BB962C8B-B14F-4D97-AF65-F5344CB8AC3E}">
        <p14:creationId xmlns:p14="http://schemas.microsoft.com/office/powerpoint/2010/main" val="246767668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latin typeface="ヒラギノ角ゴ Pro W6"/>
                <a:ea typeface="ヒラギノ角ゴ Pro W6"/>
                <a:cs typeface="ヒラギノ角ゴ Pro W6"/>
              </a:rPr>
              <a:t>日本語・中国語：談話連結により</a:t>
            </a:r>
            <a:r>
              <a:rPr lang="en-US" altLang="ja-JP" sz="3200" dirty="0">
                <a:latin typeface="ヒラギノ角ゴ Pro W6"/>
                <a:ea typeface="ヒラギノ角ゴ Pro W6"/>
                <a:cs typeface="ヒラギノ角ゴ Pro W6"/>
              </a:rPr>
              <a:t>p</a:t>
            </a:r>
            <a:r>
              <a:rPr lang="en-US" altLang="ja-JP" sz="3200" dirty="0" smtClean="0">
                <a:latin typeface="ヒラギノ角ゴ Pro W6"/>
                <a:ea typeface="ヒラギノ角ゴ Pro W6"/>
                <a:cs typeface="ヒラギノ角ゴ Pro W6"/>
              </a:rPr>
              <a:t>ro</a:t>
            </a:r>
            <a:r>
              <a:rPr lang="ja-JP" altLang="en-US" sz="3200" dirty="0" smtClean="0">
                <a:latin typeface="ヒラギノ角ゴ Pro W6"/>
                <a:ea typeface="ヒラギノ角ゴ Pro W6"/>
                <a:cs typeface="ヒラギノ角ゴ Pro W6"/>
              </a:rPr>
              <a:t>を認可</a:t>
            </a:r>
            <a:endParaRPr kumimoji="1" lang="ja-JP" altLang="en-US" sz="3200" dirty="0">
              <a:latin typeface="ヒラギノ角ゴ Pro W6"/>
              <a:ea typeface="ヒラギノ角ゴ Pro W6"/>
              <a:cs typeface="ヒラギノ角ゴ Pro W6"/>
            </a:endParaRPr>
          </a:p>
        </p:txBody>
      </p:sp>
      <p:sp>
        <p:nvSpPr>
          <p:cNvPr id="3" name="スライド番号プレースホルダー 2"/>
          <p:cNvSpPr>
            <a:spLocks noGrp="1"/>
          </p:cNvSpPr>
          <p:nvPr>
            <p:ph type="sldNum" sz="quarter" idx="12"/>
          </p:nvPr>
        </p:nvSpPr>
        <p:spPr/>
        <p:txBody>
          <a:bodyPr/>
          <a:lstStyle/>
          <a:p>
            <a:fld id="{969C9742-8686-AE41-AE6B-253DE1A0AC4E}" type="slidenum">
              <a:rPr lang="en-US" altLang="ja-JP" smtClean="0"/>
              <a:pPr/>
              <a:t>39</a:t>
            </a:fld>
            <a:endParaRPr lang="en-US" altLang="ja-JP"/>
          </a:p>
        </p:txBody>
      </p:sp>
      <p:sp>
        <p:nvSpPr>
          <p:cNvPr id="13" name="テキスト ボックス 12"/>
          <p:cNvSpPr txBox="1"/>
          <p:nvPr/>
        </p:nvSpPr>
        <p:spPr>
          <a:xfrm>
            <a:off x="4139952" y="2132856"/>
            <a:ext cx="1080120" cy="584776"/>
          </a:xfrm>
          <a:prstGeom prst="rect">
            <a:avLst/>
          </a:prstGeom>
          <a:noFill/>
        </p:spPr>
        <p:txBody>
          <a:bodyPr wrap="square" rtlCol="0">
            <a:spAutoFit/>
          </a:bodyPr>
          <a:lstStyle/>
          <a:p>
            <a:r>
              <a:rPr kumimoji="1" lang="en-US" altLang="ja-JP" sz="3200" dirty="0" smtClean="0"/>
              <a:t>T</a:t>
            </a:r>
            <a:r>
              <a:rPr lang="en-US" altLang="ja-JP" sz="3200" dirty="0" smtClean="0"/>
              <a:t>op´</a:t>
            </a:r>
            <a:endParaRPr kumimoji="1" lang="en-US" altLang="ja-JP" sz="3200" dirty="0" smtClean="0"/>
          </a:p>
        </p:txBody>
      </p:sp>
      <p:sp>
        <p:nvSpPr>
          <p:cNvPr id="14" name="テキスト ボックス 13"/>
          <p:cNvSpPr txBox="1"/>
          <p:nvPr/>
        </p:nvSpPr>
        <p:spPr>
          <a:xfrm>
            <a:off x="5220072" y="3284984"/>
            <a:ext cx="792088" cy="584776"/>
          </a:xfrm>
          <a:prstGeom prst="rect">
            <a:avLst/>
          </a:prstGeom>
          <a:noFill/>
        </p:spPr>
        <p:txBody>
          <a:bodyPr wrap="square" rtlCol="0">
            <a:spAutoFit/>
          </a:bodyPr>
          <a:lstStyle/>
          <a:p>
            <a:r>
              <a:rPr lang="en-US" altLang="ja-JP" sz="3200" dirty="0"/>
              <a:t>T</a:t>
            </a:r>
            <a:r>
              <a:rPr kumimoji="1" lang="en-US" altLang="ja-JP" sz="3200" dirty="0" smtClean="0"/>
              <a:t>P</a:t>
            </a:r>
            <a:endParaRPr kumimoji="1" lang="ja-JP" altLang="en-US" sz="3200" dirty="0"/>
          </a:p>
        </p:txBody>
      </p:sp>
      <p:sp>
        <p:nvSpPr>
          <p:cNvPr id="18" name="テキスト ボックス 17"/>
          <p:cNvSpPr txBox="1"/>
          <p:nvPr/>
        </p:nvSpPr>
        <p:spPr>
          <a:xfrm>
            <a:off x="2411760" y="2060848"/>
            <a:ext cx="792088" cy="584776"/>
          </a:xfrm>
          <a:prstGeom prst="rect">
            <a:avLst/>
          </a:prstGeom>
          <a:noFill/>
        </p:spPr>
        <p:txBody>
          <a:bodyPr wrap="square" rtlCol="0">
            <a:spAutoFit/>
          </a:bodyPr>
          <a:lstStyle/>
          <a:p>
            <a:r>
              <a:rPr lang="en-US" altLang="ja-JP" sz="3200" dirty="0">
                <a:latin typeface="Symbol" charset="2"/>
                <a:cs typeface="Symbol" charset="2"/>
              </a:rPr>
              <a:t>F</a:t>
            </a:r>
            <a:r>
              <a:rPr kumimoji="1" lang="en-US" altLang="ja-JP" sz="3200" dirty="0" smtClean="0"/>
              <a:t>P</a:t>
            </a:r>
            <a:endParaRPr kumimoji="1" lang="ja-JP" altLang="en-US" sz="3200" dirty="0"/>
          </a:p>
        </p:txBody>
      </p:sp>
      <p:cxnSp>
        <p:nvCxnSpPr>
          <p:cNvPr id="26" name="直線コネクタ 25"/>
          <p:cNvCxnSpPr/>
          <p:nvPr/>
        </p:nvCxnSpPr>
        <p:spPr>
          <a:xfrm>
            <a:off x="2699792" y="6237312"/>
            <a:ext cx="2736304"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8" name="直線矢印コネクタ 27"/>
          <p:cNvCxnSpPr/>
          <p:nvPr/>
        </p:nvCxnSpPr>
        <p:spPr>
          <a:xfrm flipV="1">
            <a:off x="2699792" y="3140968"/>
            <a:ext cx="0" cy="309634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nvGrpSpPr>
          <p:cNvPr id="21" name="図形グループ 20"/>
          <p:cNvGrpSpPr/>
          <p:nvPr/>
        </p:nvGrpSpPr>
        <p:grpSpPr>
          <a:xfrm>
            <a:off x="2771800" y="1556792"/>
            <a:ext cx="1728191" cy="545276"/>
            <a:chOff x="3347864" y="1988840"/>
            <a:chExt cx="1869833" cy="648072"/>
          </a:xfrm>
        </p:grpSpPr>
        <p:cxnSp>
          <p:nvCxnSpPr>
            <p:cNvPr id="23" name="直線コネクタ 22"/>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24" name="直線コネクタ 23"/>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sp>
        <p:nvSpPr>
          <p:cNvPr id="25" name="テキスト ボックス 24"/>
          <p:cNvSpPr txBox="1"/>
          <p:nvPr/>
        </p:nvSpPr>
        <p:spPr>
          <a:xfrm>
            <a:off x="2987824" y="908720"/>
            <a:ext cx="1224136" cy="584776"/>
          </a:xfrm>
          <a:prstGeom prst="rect">
            <a:avLst/>
          </a:prstGeom>
          <a:noFill/>
        </p:spPr>
        <p:txBody>
          <a:bodyPr wrap="square" rtlCol="0">
            <a:spAutoFit/>
          </a:bodyPr>
          <a:lstStyle/>
          <a:p>
            <a:r>
              <a:rPr lang="en-US" altLang="ja-JP" sz="3200" dirty="0" err="1" smtClean="0"/>
              <a:t>Top</a:t>
            </a:r>
            <a:r>
              <a:rPr kumimoji="1" lang="en-US" altLang="ja-JP" sz="3200" dirty="0" err="1" smtClean="0"/>
              <a:t>P</a:t>
            </a:r>
            <a:endParaRPr kumimoji="1" lang="ja-JP" altLang="en-US" sz="3200" dirty="0"/>
          </a:p>
        </p:txBody>
      </p:sp>
      <p:grpSp>
        <p:nvGrpSpPr>
          <p:cNvPr id="27" name="図形グループ 26"/>
          <p:cNvGrpSpPr/>
          <p:nvPr/>
        </p:nvGrpSpPr>
        <p:grpSpPr>
          <a:xfrm>
            <a:off x="3707904" y="2780928"/>
            <a:ext cx="1728191" cy="545276"/>
            <a:chOff x="3347864" y="1988840"/>
            <a:chExt cx="1869833" cy="648072"/>
          </a:xfrm>
        </p:grpSpPr>
        <p:cxnSp>
          <p:nvCxnSpPr>
            <p:cNvPr id="30" name="直線コネクタ 29"/>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31" name="直線コネクタ 30"/>
            <p:cNvCxnSpPr/>
            <p:nvPr/>
          </p:nvCxnSpPr>
          <p:spPr>
            <a:xfrm flipH="1" flipV="1">
              <a:off x="4276271" y="1988840"/>
              <a:ext cx="941426" cy="648072"/>
            </a:xfrm>
            <a:prstGeom prst="line">
              <a:avLst/>
            </a:prstGeom>
            <a:ln>
              <a:prstDash val="dash"/>
            </a:ln>
            <a:effectLst/>
          </p:spPr>
          <p:style>
            <a:lnRef idx="3">
              <a:schemeClr val="dk1"/>
            </a:lnRef>
            <a:fillRef idx="0">
              <a:schemeClr val="dk1"/>
            </a:fillRef>
            <a:effectRef idx="2">
              <a:schemeClr val="dk1"/>
            </a:effectRef>
            <a:fontRef idx="minor">
              <a:schemeClr val="tx1"/>
            </a:fontRef>
          </p:style>
        </p:cxnSp>
      </p:grpSp>
      <p:sp>
        <p:nvSpPr>
          <p:cNvPr id="32" name="テキスト ボックス 31"/>
          <p:cNvSpPr txBox="1"/>
          <p:nvPr/>
        </p:nvSpPr>
        <p:spPr>
          <a:xfrm>
            <a:off x="4499992" y="4437112"/>
            <a:ext cx="576064" cy="584776"/>
          </a:xfrm>
          <a:prstGeom prst="rect">
            <a:avLst/>
          </a:prstGeom>
          <a:noFill/>
        </p:spPr>
        <p:txBody>
          <a:bodyPr wrap="square" rtlCol="0">
            <a:spAutoFit/>
          </a:bodyPr>
          <a:lstStyle/>
          <a:p>
            <a:r>
              <a:rPr kumimoji="1" lang="en-US" altLang="ja-JP" sz="3200" dirty="0" smtClean="0"/>
              <a:t>T</a:t>
            </a:r>
          </a:p>
        </p:txBody>
      </p:sp>
      <p:grpSp>
        <p:nvGrpSpPr>
          <p:cNvPr id="33" name="図形グループ 32"/>
          <p:cNvGrpSpPr/>
          <p:nvPr/>
        </p:nvGrpSpPr>
        <p:grpSpPr>
          <a:xfrm>
            <a:off x="4716016" y="3861048"/>
            <a:ext cx="1728191" cy="545276"/>
            <a:chOff x="3347864" y="1988840"/>
            <a:chExt cx="1869833" cy="648072"/>
          </a:xfrm>
        </p:grpSpPr>
        <p:cxnSp>
          <p:nvCxnSpPr>
            <p:cNvPr id="34" name="直線コネクタ 33"/>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35" name="直線コネクタ 34"/>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sp>
        <p:nvSpPr>
          <p:cNvPr id="36" name="テキスト ボックス 35"/>
          <p:cNvSpPr txBox="1"/>
          <p:nvPr/>
        </p:nvSpPr>
        <p:spPr>
          <a:xfrm>
            <a:off x="5364088" y="5517232"/>
            <a:ext cx="792088" cy="584776"/>
          </a:xfrm>
          <a:prstGeom prst="rect">
            <a:avLst/>
          </a:prstGeom>
          <a:noFill/>
        </p:spPr>
        <p:txBody>
          <a:bodyPr wrap="square" rtlCol="0">
            <a:spAutoFit/>
          </a:bodyPr>
          <a:lstStyle/>
          <a:p>
            <a:r>
              <a:rPr lang="en-US" altLang="ja-JP" sz="3200" dirty="0" smtClean="0">
                <a:latin typeface="Symbol" charset="2"/>
                <a:cs typeface="Symbol" charset="2"/>
              </a:rPr>
              <a:t>F</a:t>
            </a:r>
            <a:r>
              <a:rPr kumimoji="1" lang="en-US" altLang="ja-JP" sz="3200" dirty="0" smtClean="0"/>
              <a:t>P</a:t>
            </a:r>
            <a:endParaRPr kumimoji="1" lang="ja-JP" altLang="en-US" sz="3200" dirty="0"/>
          </a:p>
        </p:txBody>
      </p:sp>
      <p:sp>
        <p:nvSpPr>
          <p:cNvPr id="37" name="テキスト ボックス 36"/>
          <p:cNvSpPr txBox="1"/>
          <p:nvPr/>
        </p:nvSpPr>
        <p:spPr>
          <a:xfrm>
            <a:off x="5436096" y="5949280"/>
            <a:ext cx="720080" cy="461665"/>
          </a:xfrm>
          <a:prstGeom prst="rect">
            <a:avLst/>
          </a:prstGeom>
          <a:noFill/>
        </p:spPr>
        <p:txBody>
          <a:bodyPr wrap="square" rtlCol="0">
            <a:spAutoFit/>
          </a:bodyPr>
          <a:lstStyle/>
          <a:p>
            <a:r>
              <a:rPr kumimoji="1" lang="en-US" altLang="ja-JP" sz="2400" dirty="0" smtClean="0"/>
              <a:t>[</a:t>
            </a:r>
            <a:r>
              <a:rPr lang="en-US" altLang="ja-JP" sz="2400" cap="small" dirty="0" err="1" smtClean="0"/>
              <a:t>pl</a:t>
            </a:r>
            <a:r>
              <a:rPr kumimoji="1" lang="en-US" altLang="ja-JP" sz="2400" dirty="0" smtClean="0"/>
              <a:t>]</a:t>
            </a:r>
            <a:endParaRPr kumimoji="1" lang="ja-JP" altLang="en-US" sz="2400" dirty="0"/>
          </a:p>
        </p:txBody>
      </p:sp>
      <p:sp>
        <p:nvSpPr>
          <p:cNvPr id="48" name="テキスト ボックス 47"/>
          <p:cNvSpPr txBox="1"/>
          <p:nvPr/>
        </p:nvSpPr>
        <p:spPr>
          <a:xfrm>
            <a:off x="2411760" y="2564904"/>
            <a:ext cx="720080" cy="461665"/>
          </a:xfrm>
          <a:prstGeom prst="rect">
            <a:avLst/>
          </a:prstGeom>
          <a:noFill/>
        </p:spPr>
        <p:txBody>
          <a:bodyPr wrap="square" rtlCol="0">
            <a:spAutoFit/>
          </a:bodyPr>
          <a:lstStyle/>
          <a:p>
            <a:r>
              <a:rPr kumimoji="1" lang="en-US" altLang="ja-JP" sz="2400" dirty="0" smtClean="0"/>
              <a:t>[</a:t>
            </a:r>
            <a:r>
              <a:rPr lang="en-US" altLang="ja-JP" sz="2400" cap="small" dirty="0" err="1" smtClean="0"/>
              <a:t>pl</a:t>
            </a:r>
            <a:r>
              <a:rPr kumimoji="1" lang="en-US" altLang="ja-JP" sz="2400" dirty="0" smtClean="0"/>
              <a:t>]</a:t>
            </a:r>
            <a:endParaRPr kumimoji="1" lang="ja-JP" altLang="en-US" sz="2400" dirty="0"/>
          </a:p>
        </p:txBody>
      </p:sp>
      <p:sp>
        <p:nvSpPr>
          <p:cNvPr id="29" name="テキスト ボックス 28"/>
          <p:cNvSpPr txBox="1"/>
          <p:nvPr/>
        </p:nvSpPr>
        <p:spPr>
          <a:xfrm>
            <a:off x="3275856" y="3284984"/>
            <a:ext cx="1080120" cy="584776"/>
          </a:xfrm>
          <a:prstGeom prst="rect">
            <a:avLst/>
          </a:prstGeom>
          <a:noFill/>
        </p:spPr>
        <p:txBody>
          <a:bodyPr wrap="square" rtlCol="0">
            <a:spAutoFit/>
          </a:bodyPr>
          <a:lstStyle/>
          <a:p>
            <a:r>
              <a:rPr kumimoji="1" lang="en-US" altLang="ja-JP" sz="3200" dirty="0" smtClean="0"/>
              <a:t>T</a:t>
            </a:r>
            <a:r>
              <a:rPr lang="en-US" altLang="ja-JP" sz="3200" dirty="0" smtClean="0"/>
              <a:t>op</a:t>
            </a:r>
            <a:endParaRPr kumimoji="1" lang="en-US" altLang="ja-JP" sz="3200" dirty="0" smtClean="0"/>
          </a:p>
        </p:txBody>
      </p:sp>
      <p:sp>
        <p:nvSpPr>
          <p:cNvPr id="38" name="テキスト ボックス 37"/>
          <p:cNvSpPr txBox="1"/>
          <p:nvPr/>
        </p:nvSpPr>
        <p:spPr>
          <a:xfrm>
            <a:off x="6228184" y="4365104"/>
            <a:ext cx="792088" cy="584776"/>
          </a:xfrm>
          <a:prstGeom prst="rect">
            <a:avLst/>
          </a:prstGeom>
          <a:noFill/>
        </p:spPr>
        <p:txBody>
          <a:bodyPr wrap="square" rtlCol="0">
            <a:spAutoFit/>
          </a:bodyPr>
          <a:lstStyle/>
          <a:p>
            <a:r>
              <a:rPr lang="en-US" altLang="ja-JP" sz="3200" dirty="0" err="1"/>
              <a:t>v</a:t>
            </a:r>
            <a:r>
              <a:rPr kumimoji="1" lang="en-US" altLang="ja-JP" sz="3200" dirty="0" err="1" smtClean="0"/>
              <a:t>P</a:t>
            </a:r>
            <a:endParaRPr kumimoji="1" lang="ja-JP" altLang="en-US" sz="3200" dirty="0"/>
          </a:p>
        </p:txBody>
      </p:sp>
      <p:grpSp>
        <p:nvGrpSpPr>
          <p:cNvPr id="39" name="図形グループ 38"/>
          <p:cNvGrpSpPr/>
          <p:nvPr/>
        </p:nvGrpSpPr>
        <p:grpSpPr>
          <a:xfrm>
            <a:off x="5724128" y="5013176"/>
            <a:ext cx="1728191" cy="545276"/>
            <a:chOff x="3347864" y="1988840"/>
            <a:chExt cx="1869833" cy="648072"/>
          </a:xfrm>
        </p:grpSpPr>
        <p:cxnSp>
          <p:nvCxnSpPr>
            <p:cNvPr id="40" name="直線コネクタ 39"/>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41" name="直線コネクタ 40"/>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cxnSp>
        <p:nvCxnSpPr>
          <p:cNvPr id="43" name="直線矢印コネクタ 42"/>
          <p:cNvCxnSpPr/>
          <p:nvPr/>
        </p:nvCxnSpPr>
        <p:spPr>
          <a:xfrm flipH="1" flipV="1">
            <a:off x="539552" y="2348880"/>
            <a:ext cx="1823291" cy="30182"/>
          </a:xfrm>
          <a:prstGeom prst="straightConnector1">
            <a:avLst/>
          </a:prstGeom>
          <a:ln>
            <a:prstDash val="dash"/>
            <a:tailEnd type="arrow"/>
          </a:ln>
        </p:spPr>
        <p:style>
          <a:lnRef idx="2">
            <a:schemeClr val="dk1"/>
          </a:lnRef>
          <a:fillRef idx="0">
            <a:schemeClr val="dk1"/>
          </a:fillRef>
          <a:effectRef idx="1">
            <a:schemeClr val="dk1"/>
          </a:effectRef>
          <a:fontRef idx="minor">
            <a:schemeClr val="tx1"/>
          </a:fontRef>
        </p:style>
      </p:cxnSp>
      <p:sp>
        <p:nvSpPr>
          <p:cNvPr id="6" name="角丸四角形吹き出し 5"/>
          <p:cNvSpPr/>
          <p:nvPr/>
        </p:nvSpPr>
        <p:spPr>
          <a:xfrm>
            <a:off x="395536" y="3356992"/>
            <a:ext cx="2160240" cy="1512168"/>
          </a:xfrm>
          <a:prstGeom prst="wedgeRoundRectCallout">
            <a:avLst>
              <a:gd name="adj1" fmla="val -19092"/>
              <a:gd name="adj2" fmla="val -103325"/>
              <a:gd name="adj3" fmla="val 16667"/>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kumimoji="1" lang="ja-JP" altLang="en-US" sz="2000" dirty="0" smtClean="0">
                <a:latin typeface="メイリオ"/>
                <a:ea typeface="メイリオ"/>
                <a:cs typeface="メイリオ"/>
              </a:rPr>
              <a:t>談話連結により</a:t>
            </a:r>
            <a:r>
              <a:rPr kumimoji="1" lang="en-US" altLang="ja-JP" sz="2000" dirty="0" smtClean="0">
                <a:latin typeface="メイリオ"/>
                <a:ea typeface="メイリオ"/>
                <a:cs typeface="メイリオ"/>
              </a:rPr>
              <a:t>C-I</a:t>
            </a:r>
            <a:r>
              <a:rPr kumimoji="1" lang="ja-JP" altLang="en-US" sz="2000" dirty="0" smtClean="0">
                <a:latin typeface="メイリオ"/>
                <a:ea typeface="メイリオ"/>
                <a:cs typeface="メイリオ"/>
              </a:rPr>
              <a:t>インターフェイスで適切に解釈される</a:t>
            </a:r>
            <a:endParaRPr kumimoji="1" lang="ja-JP" altLang="en-US" sz="2000" dirty="0">
              <a:latin typeface="メイリオ"/>
              <a:ea typeface="メイリオ"/>
              <a:cs typeface="メイリオ"/>
            </a:endParaRPr>
          </a:p>
        </p:txBody>
      </p:sp>
      <p:sp>
        <p:nvSpPr>
          <p:cNvPr id="7" name="角丸四角形吹き出し 6"/>
          <p:cNvSpPr/>
          <p:nvPr/>
        </p:nvSpPr>
        <p:spPr>
          <a:xfrm>
            <a:off x="6156176" y="2636912"/>
            <a:ext cx="2160240" cy="1152128"/>
          </a:xfrm>
          <a:prstGeom prst="wedgeRoundRectCallout">
            <a:avLst>
              <a:gd name="adj1" fmla="val -104314"/>
              <a:gd name="adj2" fmla="val 126105"/>
              <a:gd name="adj3" fmla="val 16667"/>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2000" dirty="0" smtClean="0">
                <a:latin typeface="メイリオ"/>
                <a:ea typeface="メイリオ"/>
                <a:cs typeface="メイリオ"/>
              </a:rPr>
              <a:t>T</a:t>
            </a:r>
            <a:r>
              <a:rPr lang="ja-JP" altLang="en-US" sz="2000" dirty="0" smtClean="0">
                <a:latin typeface="メイリオ"/>
                <a:ea typeface="メイリオ"/>
                <a:cs typeface="メイリオ"/>
              </a:rPr>
              <a:t>への値付与の</a:t>
            </a:r>
            <a:endParaRPr lang="en-US" altLang="ja-JP" sz="2000" dirty="0" smtClean="0">
              <a:latin typeface="メイリオ"/>
              <a:ea typeface="メイリオ"/>
              <a:cs typeface="メイリオ"/>
            </a:endParaRPr>
          </a:p>
          <a:p>
            <a:pPr algn="ctr"/>
            <a:r>
              <a:rPr lang="ja-JP" altLang="en-US" sz="2000" dirty="0" smtClean="0">
                <a:latin typeface="メイリオ"/>
                <a:ea typeface="メイリオ"/>
                <a:cs typeface="メイリオ"/>
              </a:rPr>
              <a:t>必要性なし</a:t>
            </a:r>
            <a:endParaRPr kumimoji="1" lang="ja-JP" altLang="en-US" sz="2000" dirty="0">
              <a:latin typeface="メイリオ"/>
              <a:ea typeface="メイリオ"/>
              <a:cs typeface="メイリオ"/>
            </a:endParaRPr>
          </a:p>
        </p:txBody>
      </p:sp>
      <p:sp>
        <p:nvSpPr>
          <p:cNvPr id="42" name="テキスト ボックス 41"/>
          <p:cNvSpPr txBox="1"/>
          <p:nvPr/>
        </p:nvSpPr>
        <p:spPr>
          <a:xfrm>
            <a:off x="798116" y="863377"/>
            <a:ext cx="936104" cy="584776"/>
          </a:xfrm>
          <a:prstGeom prst="rect">
            <a:avLst/>
          </a:prstGeom>
          <a:noFill/>
        </p:spPr>
        <p:txBody>
          <a:bodyPr wrap="square" rtlCol="0">
            <a:spAutoFit/>
          </a:bodyPr>
          <a:lstStyle/>
          <a:p>
            <a:r>
              <a:rPr kumimoji="1" lang="en-US" altLang="ja-JP" sz="3200" dirty="0" smtClean="0"/>
              <a:t>(19)</a:t>
            </a:r>
            <a:endParaRPr kumimoji="1" lang="ja-JP" altLang="en-US" sz="3200" dirty="0"/>
          </a:p>
        </p:txBody>
      </p:sp>
    </p:spTree>
    <p:extLst>
      <p:ext uri="{BB962C8B-B14F-4D97-AF65-F5344CB8AC3E}">
        <p14:creationId xmlns:p14="http://schemas.microsoft.com/office/powerpoint/2010/main" val="4175666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latin typeface="ヒラギノ角ゴ Pro W6"/>
                <a:ea typeface="ヒラギノ角ゴ Pro W6"/>
                <a:cs typeface="ヒラギノ角ゴ Pro W6"/>
              </a:rPr>
              <a:t>初期中英語の動詞変化表</a:t>
            </a:r>
            <a:endParaRPr lang="ja-JP" altLang="en-US" sz="3200" dirty="0">
              <a:latin typeface="ヒラギノ角ゴ Pro W6"/>
              <a:ea typeface="ヒラギノ角ゴ Pro W6"/>
              <a:cs typeface="ヒラギノ角ゴ Pro W6"/>
            </a:endParaRPr>
          </a:p>
        </p:txBody>
      </p:sp>
      <p:graphicFrame>
        <p:nvGraphicFramePr>
          <p:cNvPr id="5" name="コンテンツ プレースホルダ 4"/>
          <p:cNvGraphicFramePr>
            <a:graphicFrameLocks noGrp="1"/>
          </p:cNvGraphicFramePr>
          <p:nvPr>
            <p:ph idx="1"/>
            <p:extLst>
              <p:ext uri="{D42A27DB-BD31-4B8C-83A1-F6EECF244321}">
                <p14:modId xmlns:p14="http://schemas.microsoft.com/office/powerpoint/2010/main" val="486147621"/>
              </p:ext>
            </p:extLst>
          </p:nvPr>
        </p:nvGraphicFramePr>
        <p:xfrm>
          <a:off x="467544" y="1484784"/>
          <a:ext cx="8229600" cy="3168350"/>
        </p:xfrm>
        <a:graphic>
          <a:graphicData uri="http://schemas.openxmlformats.org/drawingml/2006/table">
            <a:tbl>
              <a:tblPr firstRow="1" bandRow="1">
                <a:tableStyleId>{9DCAF9ED-07DC-4A11-8D7F-57B35C25682E}</a:tableStyleId>
              </a:tblPr>
              <a:tblGrid>
                <a:gridCol w="1645920"/>
                <a:gridCol w="1645920"/>
                <a:gridCol w="1645920"/>
                <a:gridCol w="1645920"/>
                <a:gridCol w="1645920"/>
              </a:tblGrid>
              <a:tr h="633670">
                <a:tc rowSpan="2">
                  <a:txBody>
                    <a:bodyPr/>
                    <a:lstStyle/>
                    <a:p>
                      <a:endParaRPr kumimoji="1" lang="ja-JP" altLang="en-US" sz="2800" dirty="0"/>
                    </a:p>
                  </a:txBody>
                  <a:tcPr/>
                </a:tc>
                <a:tc gridSpan="2">
                  <a:txBody>
                    <a:bodyPr/>
                    <a:lstStyle/>
                    <a:p>
                      <a:pPr algn="ctr"/>
                      <a:r>
                        <a:rPr kumimoji="1" lang="ja-JP" altLang="en-US" sz="2400" dirty="0" smtClean="0"/>
                        <a:t>現在形</a:t>
                      </a:r>
                      <a:endParaRPr kumimoji="1" lang="ja-JP" altLang="en-US" sz="2400" dirty="0"/>
                    </a:p>
                  </a:txBody>
                  <a:tcPr anchor="ctr"/>
                </a:tc>
                <a:tc hMerge="1">
                  <a:txBody>
                    <a:bodyPr/>
                    <a:lstStyle/>
                    <a:p>
                      <a:endParaRPr kumimoji="1" lang="ja-JP" altLang="en-US" dirty="0"/>
                    </a:p>
                  </a:txBody>
                  <a:tcPr/>
                </a:tc>
                <a:tc gridSpan="2">
                  <a:txBody>
                    <a:bodyPr/>
                    <a:lstStyle/>
                    <a:p>
                      <a:pPr algn="ctr"/>
                      <a:r>
                        <a:rPr kumimoji="1" lang="ja-JP" altLang="en-US" sz="2400" dirty="0" smtClean="0"/>
                        <a:t>過去形</a:t>
                      </a:r>
                      <a:endParaRPr kumimoji="1" lang="ja-JP" altLang="en-US" sz="2400" dirty="0"/>
                    </a:p>
                  </a:txBody>
                  <a:tcPr anchor="ctr"/>
                </a:tc>
                <a:tc hMerge="1">
                  <a:txBody>
                    <a:bodyPr/>
                    <a:lstStyle/>
                    <a:p>
                      <a:endParaRPr kumimoji="1" lang="ja-JP" altLang="en-US" dirty="0"/>
                    </a:p>
                  </a:txBody>
                  <a:tcPr/>
                </a:tc>
              </a:tr>
              <a:tr h="633670">
                <a:tc vMerge="1">
                  <a:txBody>
                    <a:bodyPr/>
                    <a:lstStyle/>
                    <a:p>
                      <a:pPr algn="ctr"/>
                      <a:endParaRPr kumimoji="1" lang="ja-JP" altLang="en-US" dirty="0"/>
                    </a:p>
                  </a:txBody>
                  <a:tcPr anchor="ctr"/>
                </a:tc>
                <a:tc>
                  <a:txBody>
                    <a:bodyPr/>
                    <a:lstStyle/>
                    <a:p>
                      <a:pPr algn="ctr"/>
                      <a:r>
                        <a:rPr kumimoji="1" lang="ja-JP" altLang="en-US" sz="2800" dirty="0" smtClean="0"/>
                        <a:t>単数形</a:t>
                      </a:r>
                      <a:endParaRPr kumimoji="1" lang="ja-JP" altLang="en-US" sz="2800" dirty="0"/>
                    </a:p>
                  </a:txBody>
                  <a:tcPr anchor="ctr"/>
                </a:tc>
                <a:tc>
                  <a:txBody>
                    <a:bodyPr/>
                    <a:lstStyle/>
                    <a:p>
                      <a:pPr algn="ctr"/>
                      <a:r>
                        <a:rPr kumimoji="1" lang="ja-JP" altLang="en-US" sz="2800" dirty="0" smtClean="0"/>
                        <a:t>複数形</a:t>
                      </a:r>
                      <a:endParaRPr kumimoji="1" lang="ja-JP" altLang="en-US" sz="2800" dirty="0"/>
                    </a:p>
                  </a:txBody>
                  <a:tcPr anchor="ctr"/>
                </a:tc>
                <a:tc>
                  <a:txBody>
                    <a:bodyPr/>
                    <a:lstStyle/>
                    <a:p>
                      <a:pPr algn="ctr"/>
                      <a:r>
                        <a:rPr kumimoji="1" lang="ja-JP" altLang="en-US" sz="2800" dirty="0" smtClean="0"/>
                        <a:t>単数形</a:t>
                      </a:r>
                      <a:endParaRPr kumimoji="1" lang="ja-JP" altLang="en-US" sz="2800" dirty="0"/>
                    </a:p>
                  </a:txBody>
                  <a:tcPr anchor="ctr"/>
                </a:tc>
                <a:tc>
                  <a:txBody>
                    <a:bodyPr/>
                    <a:lstStyle/>
                    <a:p>
                      <a:pPr algn="ctr"/>
                      <a:r>
                        <a:rPr kumimoji="1" lang="ja-JP" altLang="en-US" sz="2800" dirty="0" smtClean="0"/>
                        <a:t>複数形</a:t>
                      </a:r>
                      <a:endParaRPr kumimoji="1" lang="ja-JP" altLang="en-US" sz="2800" dirty="0"/>
                    </a:p>
                  </a:txBody>
                  <a:tcPr anchor="ctr"/>
                </a:tc>
              </a:tr>
              <a:tr h="633670">
                <a:tc>
                  <a:txBody>
                    <a:bodyPr/>
                    <a:lstStyle/>
                    <a:p>
                      <a:pPr algn="ctr"/>
                      <a:r>
                        <a:rPr kumimoji="1" lang="en-US" altLang="ja-JP" sz="2800" dirty="0" smtClean="0"/>
                        <a:t>1</a:t>
                      </a:r>
                      <a:r>
                        <a:rPr kumimoji="1" lang="ja-JP" altLang="en-US" sz="2800" dirty="0" smtClean="0"/>
                        <a:t>人称</a:t>
                      </a:r>
                      <a:endParaRPr kumimoji="1" lang="ja-JP" altLang="en-US" sz="2800" dirty="0"/>
                    </a:p>
                  </a:txBody>
                  <a:tcPr anchor="ctr"/>
                </a:tc>
                <a:tc>
                  <a:txBody>
                    <a:bodyPr/>
                    <a:lstStyle/>
                    <a:p>
                      <a:pPr algn="ctr"/>
                      <a:r>
                        <a:rPr kumimoji="1" lang="en-US" altLang="ja-JP" sz="2800" dirty="0" smtClean="0"/>
                        <a:t>-</a:t>
                      </a:r>
                      <a:r>
                        <a:rPr kumimoji="1" lang="en-US" altLang="ja-JP" sz="2800" dirty="0" err="1" smtClean="0"/>
                        <a:t>e</a:t>
                      </a:r>
                      <a:endParaRPr kumimoji="1" lang="ja-JP" altLang="en-US" sz="2800" dirty="0"/>
                    </a:p>
                  </a:txBody>
                  <a:tcPr anchor="ctr"/>
                </a:tc>
                <a:tc>
                  <a:txBody>
                    <a:bodyPr/>
                    <a:lstStyle/>
                    <a:p>
                      <a:pPr algn="ctr"/>
                      <a:r>
                        <a:rPr kumimoji="1" lang="en-US" altLang="ja-JP" sz="2800" dirty="0" smtClean="0"/>
                        <a:t>-</a:t>
                      </a:r>
                      <a:r>
                        <a:rPr kumimoji="1" lang="en-US" altLang="ja-JP" sz="2800" dirty="0" smtClean="0">
                          <a:solidFill>
                            <a:srgbClr val="FF0000"/>
                          </a:solidFill>
                        </a:rPr>
                        <a:t>en</a:t>
                      </a:r>
                      <a:endParaRPr kumimoji="1" lang="ja-JP" altLang="en-US" sz="2800" dirty="0">
                        <a:solidFill>
                          <a:srgbClr val="FF0000"/>
                        </a:solidFill>
                      </a:endParaRPr>
                    </a:p>
                  </a:txBody>
                  <a:tcPr anchor="ctr"/>
                </a:tc>
                <a:tc>
                  <a:txBody>
                    <a:bodyPr/>
                    <a:lstStyle/>
                    <a:p>
                      <a:pPr algn="ctr"/>
                      <a:r>
                        <a:rPr kumimoji="1" lang="en-US" altLang="ja-JP" sz="2800" dirty="0" smtClean="0"/>
                        <a:t>-d</a:t>
                      </a:r>
                      <a:r>
                        <a:rPr kumimoji="1" lang="en-US" altLang="ja-JP" sz="2800" dirty="0" smtClean="0">
                          <a:solidFill>
                            <a:srgbClr val="FF0000"/>
                          </a:solidFill>
                        </a:rPr>
                        <a:t>e</a:t>
                      </a:r>
                      <a:endParaRPr kumimoji="1" lang="ja-JP" altLang="en-US" sz="28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2800" dirty="0" smtClean="0"/>
                        <a:t>-d</a:t>
                      </a:r>
                      <a:r>
                        <a:rPr kumimoji="1" lang="en-US" altLang="ja-JP" sz="2800" dirty="0" smtClean="0">
                          <a:solidFill>
                            <a:srgbClr val="FF0000"/>
                          </a:solidFill>
                        </a:rPr>
                        <a:t>en</a:t>
                      </a:r>
                      <a:endParaRPr kumimoji="1" lang="ja-JP" altLang="en-US" sz="2800" dirty="0" smtClean="0">
                        <a:solidFill>
                          <a:srgbClr val="FF0000"/>
                        </a:solidFill>
                      </a:endParaRPr>
                    </a:p>
                  </a:txBody>
                  <a:tcPr anchor="ctr"/>
                </a:tc>
              </a:tr>
              <a:tr h="633670">
                <a:tc>
                  <a:txBody>
                    <a:bodyPr/>
                    <a:lstStyle/>
                    <a:p>
                      <a:pPr algn="ctr"/>
                      <a:r>
                        <a:rPr kumimoji="1" lang="en-US" altLang="ja-JP" sz="2800" dirty="0" smtClean="0"/>
                        <a:t>2</a:t>
                      </a:r>
                      <a:r>
                        <a:rPr kumimoji="1" lang="ja-JP" altLang="en-US" sz="2800" dirty="0" smtClean="0"/>
                        <a:t>人称</a:t>
                      </a:r>
                      <a:endParaRPr kumimoji="1" lang="ja-JP" altLang="en-US" sz="2800" dirty="0"/>
                    </a:p>
                  </a:txBody>
                  <a:tcPr anchor="ctr"/>
                </a:tc>
                <a:tc>
                  <a:txBody>
                    <a:bodyPr/>
                    <a:lstStyle/>
                    <a:p>
                      <a:pPr algn="ctr"/>
                      <a:r>
                        <a:rPr kumimoji="1" lang="en-US" altLang="ja-JP" sz="2800" dirty="0" smtClean="0"/>
                        <a:t>-</a:t>
                      </a:r>
                      <a:r>
                        <a:rPr kumimoji="1" lang="en-US" altLang="ja-JP" sz="2800" dirty="0" err="1" smtClean="0"/>
                        <a:t>st</a:t>
                      </a:r>
                      <a:endParaRPr kumimoji="1" lang="ja-JP" altLang="en-US" sz="2800" dirty="0"/>
                    </a:p>
                  </a:txBody>
                  <a:tcPr anchor="ctr"/>
                </a:tc>
                <a:tc>
                  <a:txBody>
                    <a:bodyPr/>
                    <a:lstStyle/>
                    <a:p>
                      <a:pPr algn="ctr"/>
                      <a:r>
                        <a:rPr kumimoji="1" lang="en-US" altLang="ja-JP" sz="2800" dirty="0" smtClean="0"/>
                        <a:t>-</a:t>
                      </a:r>
                      <a:r>
                        <a:rPr kumimoji="1" lang="en-US" altLang="ja-JP" sz="2800" dirty="0" smtClean="0">
                          <a:solidFill>
                            <a:srgbClr val="FF0000"/>
                          </a:solidFill>
                        </a:rPr>
                        <a:t>en</a:t>
                      </a:r>
                      <a:endParaRPr kumimoji="1" lang="ja-JP" altLang="en-US" sz="2800" dirty="0">
                        <a:solidFill>
                          <a:srgbClr val="FF0000"/>
                        </a:solidFill>
                      </a:endParaRPr>
                    </a:p>
                  </a:txBody>
                  <a:tcPr anchor="ctr"/>
                </a:tc>
                <a:tc>
                  <a:txBody>
                    <a:bodyPr/>
                    <a:lstStyle/>
                    <a:p>
                      <a:pPr algn="ctr"/>
                      <a:r>
                        <a:rPr kumimoji="1" lang="en-US" altLang="ja-JP" sz="2800" dirty="0" smtClean="0"/>
                        <a:t>-</a:t>
                      </a:r>
                      <a:r>
                        <a:rPr kumimoji="1" lang="en-US" altLang="ja-JP" sz="2800" dirty="0" err="1" smtClean="0"/>
                        <a:t>dst</a:t>
                      </a:r>
                      <a:endParaRPr kumimoji="1" lang="ja-JP" altLang="en-US" sz="28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2800" dirty="0" smtClean="0"/>
                        <a:t>-d</a:t>
                      </a:r>
                      <a:r>
                        <a:rPr kumimoji="1" lang="en-US" altLang="ja-JP" sz="2800" dirty="0" smtClean="0">
                          <a:solidFill>
                            <a:srgbClr val="FF0000"/>
                          </a:solidFill>
                        </a:rPr>
                        <a:t>en</a:t>
                      </a:r>
                      <a:endParaRPr kumimoji="1" lang="ja-JP" altLang="en-US" sz="2800" dirty="0" smtClean="0">
                        <a:solidFill>
                          <a:srgbClr val="FF0000"/>
                        </a:solidFill>
                      </a:endParaRPr>
                    </a:p>
                  </a:txBody>
                  <a:tcPr anchor="ctr"/>
                </a:tc>
              </a:tr>
              <a:tr h="633670">
                <a:tc>
                  <a:txBody>
                    <a:bodyPr/>
                    <a:lstStyle/>
                    <a:p>
                      <a:pPr algn="ctr"/>
                      <a:r>
                        <a:rPr kumimoji="1" lang="en-US" altLang="ja-JP" sz="2800" dirty="0" smtClean="0"/>
                        <a:t>3</a:t>
                      </a:r>
                      <a:r>
                        <a:rPr kumimoji="1" lang="ja-JP" altLang="en-US" sz="2800" dirty="0" smtClean="0"/>
                        <a:t>人称</a:t>
                      </a:r>
                      <a:endParaRPr kumimoji="1" lang="ja-JP" altLang="en-US" sz="2800" dirty="0"/>
                    </a:p>
                  </a:txBody>
                  <a:tcPr anchor="ctr"/>
                </a:tc>
                <a:tc>
                  <a:txBody>
                    <a:bodyPr/>
                    <a:lstStyle/>
                    <a:p>
                      <a:pPr algn="ctr"/>
                      <a:r>
                        <a:rPr kumimoji="1" lang="en-US" altLang="ja-JP" sz="2800" dirty="0" smtClean="0"/>
                        <a:t>-</a:t>
                      </a:r>
                      <a:r>
                        <a:rPr kumimoji="1" lang="en-US" altLang="ja-JP" sz="2800" dirty="0" err="1" smtClean="0"/>
                        <a:t>th</a:t>
                      </a:r>
                      <a:endParaRPr kumimoji="1" lang="ja-JP" altLang="en-US" sz="2800" dirty="0"/>
                    </a:p>
                  </a:txBody>
                  <a:tcPr anchor="ctr"/>
                </a:tc>
                <a:tc>
                  <a:txBody>
                    <a:bodyPr/>
                    <a:lstStyle/>
                    <a:p>
                      <a:pPr algn="ctr"/>
                      <a:r>
                        <a:rPr kumimoji="1" lang="en-US" altLang="ja-JP" sz="2800" dirty="0" smtClean="0"/>
                        <a:t>-</a:t>
                      </a:r>
                      <a:r>
                        <a:rPr kumimoji="1" lang="en-US" altLang="ja-JP" sz="2800" dirty="0" smtClean="0">
                          <a:solidFill>
                            <a:srgbClr val="FF0000"/>
                          </a:solidFill>
                        </a:rPr>
                        <a:t>en</a:t>
                      </a:r>
                      <a:endParaRPr kumimoji="1" lang="ja-JP" altLang="en-US" sz="2800" dirty="0">
                        <a:solidFill>
                          <a:srgbClr val="FF0000"/>
                        </a:solidFill>
                      </a:endParaRPr>
                    </a:p>
                  </a:txBody>
                  <a:tcPr anchor="ctr"/>
                </a:tc>
                <a:tc>
                  <a:txBody>
                    <a:bodyPr/>
                    <a:lstStyle/>
                    <a:p>
                      <a:pPr algn="ctr"/>
                      <a:r>
                        <a:rPr kumimoji="1" lang="en-US" altLang="ja-JP" sz="2800" dirty="0" smtClean="0"/>
                        <a:t>-d</a:t>
                      </a:r>
                      <a:r>
                        <a:rPr kumimoji="1" lang="en-US" altLang="ja-JP" sz="2800" dirty="0" smtClean="0">
                          <a:solidFill>
                            <a:srgbClr val="FF0000"/>
                          </a:solidFill>
                        </a:rPr>
                        <a:t>e</a:t>
                      </a:r>
                      <a:endParaRPr kumimoji="1" lang="ja-JP" altLang="en-US" sz="28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2800" dirty="0" smtClean="0"/>
                        <a:t>-d</a:t>
                      </a:r>
                      <a:r>
                        <a:rPr kumimoji="1" lang="en-US" altLang="ja-JP" sz="2800" dirty="0" smtClean="0">
                          <a:solidFill>
                            <a:srgbClr val="FF0000"/>
                          </a:solidFill>
                        </a:rPr>
                        <a:t>en</a:t>
                      </a:r>
                      <a:endParaRPr kumimoji="1" lang="ja-JP" altLang="en-US" sz="2800" dirty="0" smtClean="0">
                        <a:solidFill>
                          <a:srgbClr val="FF0000"/>
                        </a:solidFill>
                      </a:endParaRPr>
                    </a:p>
                  </a:txBody>
                  <a:tcPr anchor="ctr"/>
                </a:tc>
              </a:tr>
            </a:tbl>
          </a:graphicData>
        </a:graphic>
      </p:graphicFrame>
      <p:sp>
        <p:nvSpPr>
          <p:cNvPr id="4" name="スライド番号プレースホルダ 3"/>
          <p:cNvSpPr>
            <a:spLocks noGrp="1"/>
          </p:cNvSpPr>
          <p:nvPr>
            <p:ph type="sldNum" sz="quarter" idx="12"/>
          </p:nvPr>
        </p:nvSpPr>
        <p:spPr/>
        <p:txBody>
          <a:bodyPr/>
          <a:lstStyle/>
          <a:p>
            <a:fld id="{DF5DBA67-1E75-8B4D-AC9F-010B2B9B2963}" type="slidenum">
              <a:rPr lang="en-US" altLang="ja-JP" smtClean="0"/>
              <a:pPr/>
              <a:t>40</a:t>
            </a:fld>
            <a:endParaRPr lang="en-US" altLang="ja-JP"/>
          </a:p>
        </p:txBody>
      </p:sp>
      <p:sp>
        <p:nvSpPr>
          <p:cNvPr id="7" name="テキスト ボックス 6"/>
          <p:cNvSpPr txBox="1"/>
          <p:nvPr/>
        </p:nvSpPr>
        <p:spPr>
          <a:xfrm>
            <a:off x="467544" y="908720"/>
            <a:ext cx="864096" cy="523220"/>
          </a:xfrm>
          <a:prstGeom prst="rect">
            <a:avLst/>
          </a:prstGeom>
          <a:noFill/>
        </p:spPr>
        <p:txBody>
          <a:bodyPr wrap="square" rtlCol="0">
            <a:spAutoFit/>
          </a:bodyPr>
          <a:lstStyle/>
          <a:p>
            <a:r>
              <a:rPr kumimoji="1" lang="en-US" altLang="ja-JP" sz="2800" dirty="0" smtClean="0"/>
              <a:t>(10)</a:t>
            </a:r>
            <a:endParaRPr kumimoji="1" lang="ja-JP" altLang="en-US" sz="2800" dirty="0"/>
          </a:p>
        </p:txBody>
      </p:sp>
      <p:sp>
        <p:nvSpPr>
          <p:cNvPr id="10" name="テキスト ボックス 9"/>
          <p:cNvSpPr txBox="1"/>
          <p:nvPr/>
        </p:nvSpPr>
        <p:spPr>
          <a:xfrm>
            <a:off x="467544" y="4869160"/>
            <a:ext cx="8208912" cy="830997"/>
          </a:xfrm>
          <a:prstGeom prst="rect">
            <a:avLst/>
          </a:prstGeom>
          <a:noFill/>
        </p:spPr>
        <p:txBody>
          <a:bodyPr wrap="square" rtlCol="0">
            <a:spAutoFit/>
          </a:bodyPr>
          <a:lstStyle/>
          <a:p>
            <a:pPr marL="285750" indent="-285750" algn="just">
              <a:buFont typeface="Wingdings" charset="2"/>
              <a:buChar char="Ø"/>
            </a:pPr>
            <a:r>
              <a:rPr kumimoji="1" lang="ja-JP" altLang="en-US" sz="2400" dirty="0" smtClean="0">
                <a:latin typeface="メイリオ"/>
                <a:ea typeface="メイリオ"/>
                <a:cs typeface="メイリオ"/>
              </a:rPr>
              <a:t>一致形態素から主語の人称と数を完全に復元することは不可能。</a:t>
            </a:r>
            <a:endParaRPr kumimoji="1" lang="ja-JP" altLang="en-US" sz="2400" dirty="0">
              <a:latin typeface="メイリオ"/>
              <a:ea typeface="メイリオ"/>
              <a:cs typeface="メイリオ"/>
            </a:endParaRPr>
          </a:p>
        </p:txBody>
      </p:sp>
    </p:spTree>
    <p:extLst>
      <p:ext uri="{BB962C8B-B14F-4D97-AF65-F5344CB8AC3E}">
        <p14:creationId xmlns:p14="http://schemas.microsoft.com/office/powerpoint/2010/main" val="1168005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latin typeface="ヒラギノ角ゴ Pro W6"/>
                <a:ea typeface="ヒラギノ角ゴ Pro W6"/>
                <a:cs typeface="ヒラギノ角ゴ Pro W6"/>
              </a:rPr>
              <a:t>初期中英語人称代名詞語彙対応規則</a:t>
            </a:r>
            <a:r>
              <a:rPr lang="en-US" altLang="ja-JP" sz="3200" dirty="0">
                <a:latin typeface="ヒラギノ角ゴ Pro W6"/>
                <a:ea typeface="ヒラギノ角ゴ Pro W6"/>
                <a:cs typeface="ヒラギノ角ゴ Pro W6"/>
              </a:rPr>
              <a:t> </a:t>
            </a:r>
            <a:r>
              <a:rPr lang="en-US" altLang="ja-JP" sz="3200" dirty="0" smtClean="0">
                <a:latin typeface="ヒラギノ角ゴ Pro W6"/>
                <a:ea typeface="ヒラギノ角ゴ Pro W6"/>
                <a:cs typeface="ヒラギノ角ゴ Pro W6"/>
              </a:rPr>
              <a:t>| </a:t>
            </a:r>
            <a:r>
              <a:rPr lang="en-US" altLang="en-US" sz="3200" dirty="0" smtClean="0">
                <a:latin typeface="ヒラギノ角ゴ Pro W6"/>
                <a:ea typeface="ヒラギノ角ゴ Pro W6"/>
                <a:cs typeface="ヒラギノ角ゴ Pro W6"/>
              </a:rPr>
              <a:t>方言</a:t>
            </a:r>
            <a:r>
              <a:rPr kumimoji="1" lang="en-US" altLang="ja-JP" sz="3200" dirty="0" smtClean="0">
                <a:latin typeface="ヒラギノ角ゴ Pro W6"/>
                <a:ea typeface="ヒラギノ角ゴ Pro W6"/>
                <a:cs typeface="ヒラギノ角ゴ Pro W6"/>
              </a:rPr>
              <a:t> A</a:t>
            </a:r>
            <a:endParaRPr kumimoji="1" lang="ja-JP" altLang="en-US" sz="3200" dirty="0">
              <a:latin typeface="ヒラギノ角ゴ Pro W6"/>
              <a:ea typeface="ヒラギノ角ゴ Pro W6"/>
              <a:cs typeface="ヒラギノ角ゴ Pro W6"/>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4890312"/>
              </p:ext>
            </p:extLst>
          </p:nvPr>
        </p:nvGraphicFramePr>
        <p:xfrm>
          <a:off x="323528" y="1988840"/>
          <a:ext cx="8424936" cy="3328379"/>
        </p:xfrm>
        <a:graphic>
          <a:graphicData uri="http://schemas.openxmlformats.org/drawingml/2006/table">
            <a:tbl>
              <a:tblPr firstRow="1" bandRow="1">
                <a:tableStyleId>{2D5ABB26-0587-4C30-8999-92F81FD0307C}</a:tableStyleId>
              </a:tblPr>
              <a:tblGrid>
                <a:gridCol w="936104"/>
                <a:gridCol w="2592288"/>
                <a:gridCol w="432048"/>
                <a:gridCol w="1008112"/>
                <a:gridCol w="2304256"/>
                <a:gridCol w="432048"/>
                <a:gridCol w="720080"/>
              </a:tblGrid>
              <a:tr h="493382">
                <a:tc>
                  <a:txBody>
                    <a:bodyPr/>
                    <a:lstStyle/>
                    <a:p>
                      <a:endParaRPr kumimoji="1" lang="ja-JP" altLang="en-US" sz="2000" dirty="0"/>
                    </a:p>
                  </a:txBody>
                  <a:tcPr/>
                </a:tc>
                <a:tc gridSpan="3">
                  <a:txBody>
                    <a:bodyPr/>
                    <a:lstStyle/>
                    <a:p>
                      <a:pPr algn="ctr"/>
                      <a:r>
                        <a:rPr kumimoji="1" lang="ja-JP" altLang="en-US" sz="2000" dirty="0" smtClean="0">
                          <a:latin typeface="メイリオ"/>
                          <a:ea typeface="メイリオ"/>
                          <a:cs typeface="メイリオ"/>
                        </a:rPr>
                        <a:t>単数形</a:t>
                      </a:r>
                      <a:endParaRPr kumimoji="1" lang="ja-JP" altLang="en-US" sz="2000" dirty="0">
                        <a:latin typeface="メイリオ"/>
                        <a:ea typeface="メイリオ"/>
                        <a:cs typeface="メイリオ"/>
                      </a:endParaRPr>
                    </a:p>
                  </a:txBody>
                  <a:tcPr/>
                </a:tc>
                <a:tc hMerge="1">
                  <a:txBody>
                    <a:bodyPr/>
                    <a:lstStyle/>
                    <a:p>
                      <a:endParaRPr kumimoji="1" lang="ja-JP" altLang="en-US"/>
                    </a:p>
                  </a:txBody>
                  <a:tcPr/>
                </a:tc>
                <a:tc hMerge="1">
                  <a:txBody>
                    <a:bodyPr/>
                    <a:lstStyle/>
                    <a:p>
                      <a:endParaRPr kumimoji="1" lang="ja-JP" altLang="en-US" dirty="0"/>
                    </a:p>
                  </a:txBody>
                  <a:tcPr/>
                </a:tc>
                <a:tc gridSpan="3">
                  <a:txBody>
                    <a:bodyPr/>
                    <a:lstStyle/>
                    <a:p>
                      <a:pPr algn="ctr"/>
                      <a:r>
                        <a:rPr kumimoji="1" lang="ja-JP" altLang="en-US" sz="2000" dirty="0" smtClean="0">
                          <a:latin typeface="メイリオ"/>
                          <a:ea typeface="メイリオ"/>
                          <a:cs typeface="メイリオ"/>
                        </a:rPr>
                        <a:t>複数形</a:t>
                      </a:r>
                      <a:endParaRPr kumimoji="1" lang="ja-JP" altLang="en-US" sz="2000" dirty="0">
                        <a:latin typeface="メイリオ"/>
                        <a:ea typeface="メイリオ"/>
                        <a:cs typeface="メイリオ"/>
                      </a:endParaRPr>
                    </a:p>
                  </a:txBody>
                  <a:tcPr/>
                </a:tc>
                <a:tc hMerge="1">
                  <a:txBody>
                    <a:bodyPr/>
                    <a:lstStyle/>
                    <a:p>
                      <a:endParaRPr kumimoji="1" lang="ja-JP" altLang="en-US" dirty="0"/>
                    </a:p>
                  </a:txBody>
                  <a:tcPr/>
                </a:tc>
                <a:tc hMerge="1">
                  <a:txBody>
                    <a:bodyPr/>
                    <a:lstStyle/>
                    <a:p>
                      <a:endParaRPr kumimoji="1" lang="ja-JP" altLang="en-US" dirty="0"/>
                    </a:p>
                  </a:txBody>
                  <a:tcPr/>
                </a:tc>
              </a:tr>
              <a:tr h="626525">
                <a:tc>
                  <a:txBody>
                    <a:bodyPr/>
                    <a:lstStyle/>
                    <a:p>
                      <a:r>
                        <a:rPr kumimoji="1" lang="en-US" altLang="ja-JP" sz="2200" dirty="0" smtClean="0">
                          <a:latin typeface="メイリオ"/>
                          <a:ea typeface="メイリオ"/>
                          <a:cs typeface="メイリオ"/>
                        </a:rPr>
                        <a:t>1</a:t>
                      </a:r>
                      <a:r>
                        <a:rPr kumimoji="1" lang="ja-JP" altLang="en-US" sz="2200" dirty="0" smtClean="0">
                          <a:latin typeface="メイリオ"/>
                          <a:ea typeface="メイリオ"/>
                          <a:cs typeface="メイリオ"/>
                        </a:rPr>
                        <a:t>人称</a:t>
                      </a:r>
                      <a:endParaRPr kumimoji="1" lang="ja-JP" altLang="en-US" sz="2200" dirty="0">
                        <a:latin typeface="メイリオ"/>
                        <a:ea typeface="メイリオ"/>
                        <a:cs typeface="メイリオ"/>
                      </a:endParaRPr>
                    </a:p>
                  </a:txBody>
                  <a:tcPr/>
                </a:tc>
                <a:tc>
                  <a:txBody>
                    <a:bodyPr/>
                    <a:lstStyle/>
                    <a:p>
                      <a:r>
                        <a:rPr lang="en-US" altLang="ja-JP" sz="2200" dirty="0" smtClean="0"/>
                        <a:t>[</a:t>
                      </a:r>
                      <a:r>
                        <a:rPr lang="en-US" altLang="ja-JP" sz="2200" baseline="-25000" dirty="0" smtClean="0">
                          <a:latin typeface="Symbol" charset="2"/>
                          <a:cs typeface="Symbol" charset="2"/>
                        </a:rPr>
                        <a:t>F</a:t>
                      </a:r>
                      <a:r>
                        <a:rPr lang="en-US" altLang="ja-JP" sz="2200" baseline="-25000" dirty="0" smtClean="0"/>
                        <a:t>P</a:t>
                      </a:r>
                      <a:r>
                        <a:rPr lang="en-US" altLang="ja-JP" sz="2200" dirty="0" smtClean="0"/>
                        <a:t> </a:t>
                      </a:r>
                      <a:r>
                        <a:rPr lang="en-US" altLang="ja-JP" sz="2200" cap="small" dirty="0" err="1" smtClean="0"/>
                        <a:t>sg</a:t>
                      </a:r>
                      <a:r>
                        <a:rPr lang="en-US" altLang="ja-JP" sz="2200" dirty="0" smtClean="0"/>
                        <a:t>, 1st, </a:t>
                      </a:r>
                      <a:r>
                        <a:rPr lang="en-US" altLang="ja-JP" sz="2200" cap="small" dirty="0" smtClean="0"/>
                        <a:t>nom</a:t>
                      </a:r>
                      <a:r>
                        <a:rPr lang="en-US" altLang="ja-JP" sz="2200" dirty="0" smtClean="0"/>
                        <a:t>]</a:t>
                      </a:r>
                      <a:endParaRPr kumimoji="1" lang="ja-JP" altLang="en-US" sz="2200" dirty="0">
                        <a:latin typeface="Arial"/>
                        <a:cs typeface="Arial"/>
                      </a:endParaRPr>
                    </a:p>
                  </a:txBody>
                  <a:tcPr/>
                </a:tc>
                <a:tc>
                  <a:txBody>
                    <a:bodyPr/>
                    <a:lstStyle/>
                    <a:p>
                      <a:r>
                        <a:rPr lang="en-US" altLang="ja-JP" sz="2200" dirty="0" smtClean="0"/>
                        <a:t>⇔</a:t>
                      </a:r>
                      <a:endParaRPr kumimoji="1" lang="ja-JP" altLang="en-US" sz="2200" dirty="0">
                        <a:latin typeface="Arial"/>
                        <a:cs typeface="Arial"/>
                      </a:endParaRPr>
                    </a:p>
                  </a:txBody>
                  <a:tcPr/>
                </a:tc>
                <a:tc>
                  <a:txBody>
                    <a:bodyPr/>
                    <a:lstStyle/>
                    <a:p>
                      <a:r>
                        <a:rPr kumimoji="1" lang="en-US" altLang="ja-JP" sz="2200" dirty="0" smtClean="0"/>
                        <a:t>/</a:t>
                      </a:r>
                      <a:r>
                        <a:rPr kumimoji="1" lang="en-US" altLang="ja-JP" sz="2200" dirty="0" err="1" smtClean="0"/>
                        <a:t>ic</a:t>
                      </a:r>
                      <a:r>
                        <a:rPr kumimoji="1" lang="en-US" altLang="ja-JP" sz="2200" dirty="0" smtClean="0"/>
                        <a:t>/</a:t>
                      </a:r>
                      <a:endParaRPr kumimoji="1" lang="ja-JP" altLang="en-US" sz="2200" dirty="0">
                        <a:latin typeface="Arial"/>
                        <a:cs typeface="Aria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t>[</a:t>
                      </a:r>
                      <a:r>
                        <a:rPr lang="en-US" altLang="ja-JP" sz="2200" baseline="-25000" dirty="0" smtClean="0">
                          <a:latin typeface="Symbol" charset="2"/>
                          <a:cs typeface="Symbol" charset="2"/>
                        </a:rPr>
                        <a:t>F</a:t>
                      </a:r>
                      <a:r>
                        <a:rPr lang="en-US" altLang="ja-JP" sz="2200" baseline="-25000" dirty="0" smtClean="0"/>
                        <a:t>P</a:t>
                      </a:r>
                      <a:r>
                        <a:rPr lang="en-US" altLang="ja-JP" sz="2200" dirty="0" smtClean="0"/>
                        <a:t> </a:t>
                      </a:r>
                      <a:r>
                        <a:rPr lang="en-US" altLang="ja-JP" sz="2200" cap="small" dirty="0" err="1" smtClean="0"/>
                        <a:t>pl</a:t>
                      </a:r>
                      <a:r>
                        <a:rPr lang="en-US" altLang="ja-JP" sz="2200" dirty="0" smtClean="0"/>
                        <a:t>, 1st, </a:t>
                      </a:r>
                      <a:r>
                        <a:rPr lang="en-US" altLang="ja-JP" sz="2200" cap="small" dirty="0" smtClean="0"/>
                        <a:t>nom</a:t>
                      </a:r>
                      <a:r>
                        <a:rPr lang="en-US" altLang="ja-JP" sz="2200" dirty="0" smtClean="0"/>
                        <a:t>]</a:t>
                      </a:r>
                      <a:endParaRPr kumimoji="1" lang="ja-JP" altLang="en-US" sz="2200" dirty="0" smtClean="0">
                        <a:latin typeface="Arial"/>
                        <a:cs typeface="Aria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t>⇔</a:t>
                      </a:r>
                      <a:endParaRPr kumimoji="1" lang="ja-JP" altLang="en-US" sz="2200" dirty="0" smtClean="0">
                        <a:latin typeface="Arial"/>
                        <a:cs typeface="Arial"/>
                      </a:endParaRPr>
                    </a:p>
                  </a:txBody>
                  <a:tcPr/>
                </a:tc>
                <a:tc>
                  <a:txBody>
                    <a:bodyPr/>
                    <a:lstStyle/>
                    <a:p>
                      <a:r>
                        <a:rPr kumimoji="1" lang="en-US" altLang="ja-JP" sz="2200" dirty="0" smtClean="0"/>
                        <a:t>/we/</a:t>
                      </a:r>
                      <a:endParaRPr kumimoji="1" lang="ja-JP" altLang="en-US" sz="2200" dirty="0">
                        <a:latin typeface="Arial"/>
                        <a:cs typeface="Arial"/>
                      </a:endParaRPr>
                    </a:p>
                  </a:txBody>
                  <a:tcPr/>
                </a:tc>
              </a:tr>
              <a:tr h="552118">
                <a:tc>
                  <a:txBody>
                    <a:bodyPr/>
                    <a:lstStyle/>
                    <a:p>
                      <a:r>
                        <a:rPr kumimoji="1" lang="en-US" altLang="ja-JP" sz="2200" dirty="0" smtClean="0">
                          <a:latin typeface="メイリオ"/>
                          <a:ea typeface="メイリオ"/>
                          <a:cs typeface="メイリオ"/>
                        </a:rPr>
                        <a:t>2</a:t>
                      </a:r>
                      <a:r>
                        <a:rPr kumimoji="1" lang="ja-JP" altLang="en-US" sz="2200" dirty="0" smtClean="0">
                          <a:latin typeface="メイリオ"/>
                          <a:ea typeface="メイリオ"/>
                          <a:cs typeface="メイリオ"/>
                        </a:rPr>
                        <a:t>人称</a:t>
                      </a:r>
                      <a:endParaRPr kumimoji="1" lang="ja-JP" altLang="en-US" sz="2200" dirty="0">
                        <a:latin typeface="メイリオ"/>
                        <a:ea typeface="メイリオ"/>
                        <a:cs typeface="メイリオ"/>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t>[</a:t>
                      </a:r>
                      <a:r>
                        <a:rPr lang="en-US" altLang="ja-JP" sz="2200" baseline="-25000" dirty="0" smtClean="0">
                          <a:latin typeface="Symbol" charset="2"/>
                          <a:cs typeface="Symbol" charset="2"/>
                        </a:rPr>
                        <a:t>F</a:t>
                      </a:r>
                      <a:r>
                        <a:rPr lang="en-US" altLang="ja-JP" sz="2200" baseline="-25000" dirty="0" smtClean="0"/>
                        <a:t>P</a:t>
                      </a:r>
                      <a:r>
                        <a:rPr lang="en-US" altLang="ja-JP" sz="2200" dirty="0" smtClean="0"/>
                        <a:t> </a:t>
                      </a:r>
                      <a:r>
                        <a:rPr lang="en-US" altLang="ja-JP" sz="2200" cap="small" dirty="0" err="1" smtClean="0"/>
                        <a:t>sg</a:t>
                      </a:r>
                      <a:r>
                        <a:rPr lang="en-US" altLang="ja-JP" sz="2200" dirty="0" smtClean="0"/>
                        <a:t>, 2nd, </a:t>
                      </a:r>
                      <a:r>
                        <a:rPr lang="en-US" altLang="ja-JP" sz="2200" cap="small" dirty="0" smtClean="0"/>
                        <a:t>nom</a:t>
                      </a:r>
                      <a:r>
                        <a:rPr lang="en-US" altLang="ja-JP" sz="2200" dirty="0" smtClean="0"/>
                        <a:t>]</a:t>
                      </a:r>
                      <a:endParaRPr kumimoji="1" lang="ja-JP" altLang="en-US" sz="2200" dirty="0" smtClean="0">
                        <a:latin typeface="Arial"/>
                        <a:cs typeface="Aria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t>⇔</a:t>
                      </a:r>
                      <a:endParaRPr kumimoji="1" lang="ja-JP" altLang="en-US" sz="2200" dirty="0" smtClean="0">
                        <a:latin typeface="Arial"/>
                        <a:cs typeface="Arial"/>
                      </a:endParaRPr>
                    </a:p>
                  </a:txBody>
                  <a:tcPr/>
                </a:tc>
                <a:tc>
                  <a:txBody>
                    <a:bodyPr/>
                    <a:lstStyle/>
                    <a:p>
                      <a:r>
                        <a:rPr kumimoji="1" lang="en-US" altLang="ja-JP" sz="2200" dirty="0" smtClean="0"/>
                        <a:t>/</a:t>
                      </a:r>
                      <a:r>
                        <a:rPr kumimoji="1" lang="en-US" altLang="ja-JP" sz="2200" dirty="0" err="1" smtClean="0"/>
                        <a:t>þu</a:t>
                      </a:r>
                      <a:r>
                        <a:rPr kumimoji="1" lang="en-US" altLang="ja-JP" sz="2200" dirty="0" smtClean="0"/>
                        <a:t>/</a:t>
                      </a:r>
                      <a:endParaRPr kumimoji="1" lang="ja-JP" altLang="en-US" sz="2200" dirty="0">
                        <a:latin typeface="Arial"/>
                        <a:cs typeface="Aria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t>[</a:t>
                      </a:r>
                      <a:r>
                        <a:rPr lang="en-US" altLang="ja-JP" sz="2200" baseline="-25000" dirty="0" smtClean="0">
                          <a:latin typeface="Symbol" charset="2"/>
                          <a:cs typeface="Symbol" charset="2"/>
                        </a:rPr>
                        <a:t>F</a:t>
                      </a:r>
                      <a:r>
                        <a:rPr lang="en-US" altLang="ja-JP" sz="2200" baseline="-25000" dirty="0" smtClean="0"/>
                        <a:t>P</a:t>
                      </a:r>
                      <a:r>
                        <a:rPr lang="en-US" altLang="ja-JP" sz="2200" dirty="0" smtClean="0"/>
                        <a:t> </a:t>
                      </a:r>
                      <a:r>
                        <a:rPr lang="en-US" altLang="ja-JP" sz="2200" cap="small" dirty="0" err="1" smtClean="0"/>
                        <a:t>pl</a:t>
                      </a:r>
                      <a:r>
                        <a:rPr lang="en-US" altLang="ja-JP" sz="2200" dirty="0" smtClean="0"/>
                        <a:t>, 2nd, </a:t>
                      </a:r>
                      <a:r>
                        <a:rPr lang="en-US" altLang="ja-JP" sz="2200" cap="small" dirty="0" smtClean="0"/>
                        <a:t>nom</a:t>
                      </a:r>
                      <a:r>
                        <a:rPr lang="en-US" altLang="ja-JP" sz="2200" dirty="0" smtClean="0"/>
                        <a:t>]</a:t>
                      </a:r>
                      <a:endParaRPr kumimoji="1" lang="ja-JP" altLang="en-US" sz="2200" dirty="0" smtClean="0">
                        <a:latin typeface="Arial"/>
                        <a:cs typeface="Aria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t>⇔</a:t>
                      </a:r>
                      <a:endParaRPr kumimoji="1" lang="ja-JP" altLang="en-US" sz="2200" dirty="0" smtClean="0">
                        <a:latin typeface="Arial"/>
                        <a:cs typeface="Arial"/>
                      </a:endParaRPr>
                    </a:p>
                  </a:txBody>
                  <a:tcPr/>
                </a:tc>
                <a:tc>
                  <a:txBody>
                    <a:bodyPr/>
                    <a:lstStyle/>
                    <a:p>
                      <a:r>
                        <a:rPr kumimoji="1" lang="en-US" altLang="ja-JP" sz="2200" dirty="0" smtClean="0"/>
                        <a:t>/</a:t>
                      </a:r>
                      <a:r>
                        <a:rPr kumimoji="1" lang="en-US" altLang="ja-JP" sz="2200" dirty="0" err="1" smtClean="0"/>
                        <a:t>ge</a:t>
                      </a:r>
                      <a:r>
                        <a:rPr kumimoji="1" lang="en-US" altLang="ja-JP" sz="2200" dirty="0" smtClean="0"/>
                        <a:t>/</a:t>
                      </a:r>
                      <a:endParaRPr kumimoji="1" lang="ja-JP" altLang="en-US" sz="2200" dirty="0">
                        <a:latin typeface="Arial"/>
                        <a:cs typeface="Arial"/>
                      </a:endParaRPr>
                    </a:p>
                  </a:txBody>
                  <a:tcPr/>
                </a:tc>
              </a:tr>
              <a:tr h="552118">
                <a:tc rowSpan="3">
                  <a:txBody>
                    <a:bodyPr/>
                    <a:lstStyle/>
                    <a:p>
                      <a:r>
                        <a:rPr kumimoji="1" lang="en-US" altLang="ja-JP" sz="2200" dirty="0" smtClean="0">
                          <a:latin typeface="メイリオ"/>
                          <a:ea typeface="メイリオ"/>
                          <a:cs typeface="メイリオ"/>
                        </a:rPr>
                        <a:t>3</a:t>
                      </a:r>
                      <a:r>
                        <a:rPr kumimoji="1" lang="ja-JP" altLang="en-US" sz="2200" dirty="0" smtClean="0">
                          <a:latin typeface="メイリオ"/>
                          <a:ea typeface="メイリオ"/>
                          <a:cs typeface="メイリオ"/>
                        </a:rPr>
                        <a:t>人称</a:t>
                      </a:r>
                      <a:endParaRPr kumimoji="1" lang="ja-JP" altLang="en-US" sz="2200" dirty="0">
                        <a:latin typeface="メイリオ"/>
                        <a:ea typeface="メイリオ"/>
                        <a:cs typeface="メイリオ"/>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t>[</a:t>
                      </a:r>
                      <a:r>
                        <a:rPr lang="en-US" altLang="ja-JP" sz="2200" baseline="-25000" dirty="0" smtClean="0">
                          <a:latin typeface="Symbol" charset="2"/>
                          <a:cs typeface="Symbol" charset="2"/>
                        </a:rPr>
                        <a:t>F</a:t>
                      </a:r>
                      <a:r>
                        <a:rPr lang="en-US" altLang="ja-JP" sz="2200" baseline="-25000" dirty="0" smtClean="0"/>
                        <a:t>P</a:t>
                      </a:r>
                      <a:r>
                        <a:rPr lang="en-US" altLang="ja-JP" sz="2200" dirty="0" smtClean="0"/>
                        <a:t> </a:t>
                      </a:r>
                      <a:r>
                        <a:rPr lang="en-US" altLang="ja-JP" sz="2200" cap="small" dirty="0" smtClean="0"/>
                        <a:t>m</a:t>
                      </a:r>
                      <a:r>
                        <a:rPr lang="en-US" altLang="ja-JP" sz="2200" dirty="0" smtClean="0"/>
                        <a:t>, </a:t>
                      </a:r>
                      <a:r>
                        <a:rPr lang="en-US" altLang="ja-JP" sz="2200" cap="small" dirty="0" err="1" smtClean="0"/>
                        <a:t>sg</a:t>
                      </a:r>
                      <a:r>
                        <a:rPr lang="en-US" altLang="ja-JP" sz="2200" dirty="0" smtClean="0"/>
                        <a:t>, 3rd, </a:t>
                      </a:r>
                      <a:r>
                        <a:rPr lang="en-US" altLang="ja-JP" sz="2200" cap="small" dirty="0" smtClean="0"/>
                        <a:t>nom</a:t>
                      </a:r>
                      <a:r>
                        <a:rPr lang="en-US" altLang="ja-JP" sz="2200" dirty="0" smtClean="0"/>
                        <a:t>]</a:t>
                      </a:r>
                      <a:endParaRPr kumimoji="1" lang="ja-JP" altLang="en-US" sz="2200" dirty="0" smtClean="0">
                        <a:latin typeface="Arial"/>
                        <a:cs typeface="Aria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t>⇔</a:t>
                      </a:r>
                      <a:endParaRPr kumimoji="1" lang="ja-JP" altLang="en-US" sz="2200" dirty="0" smtClean="0">
                        <a:latin typeface="Arial"/>
                        <a:cs typeface="Arial"/>
                      </a:endParaRPr>
                    </a:p>
                  </a:txBody>
                  <a:tcPr/>
                </a:tc>
                <a:tc>
                  <a:txBody>
                    <a:bodyPr/>
                    <a:lstStyle/>
                    <a:p>
                      <a:r>
                        <a:rPr kumimoji="1" lang="en-US" altLang="ja-JP" sz="2200" dirty="0" smtClean="0"/>
                        <a:t>/he/</a:t>
                      </a:r>
                      <a:endParaRPr kumimoji="1" lang="ja-JP" altLang="en-US" sz="2200" dirty="0">
                        <a:latin typeface="Arial"/>
                        <a:cs typeface="Arial"/>
                      </a:endParaRPr>
                    </a:p>
                  </a:txBody>
                  <a:tcPr/>
                </a:tc>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t>[</a:t>
                      </a:r>
                      <a:r>
                        <a:rPr lang="en-US" altLang="ja-JP" sz="2200" baseline="-25000" dirty="0" smtClean="0">
                          <a:latin typeface="Symbol" charset="2"/>
                          <a:cs typeface="Symbol" charset="2"/>
                        </a:rPr>
                        <a:t>F</a:t>
                      </a:r>
                      <a:r>
                        <a:rPr lang="en-US" altLang="ja-JP" sz="2200" baseline="-25000" dirty="0" smtClean="0"/>
                        <a:t>P</a:t>
                      </a:r>
                      <a:r>
                        <a:rPr lang="en-US" altLang="ja-JP" sz="2200" dirty="0" smtClean="0"/>
                        <a:t> </a:t>
                      </a:r>
                      <a:r>
                        <a:rPr lang="en-US" altLang="ja-JP" sz="2200" cap="small" dirty="0" err="1" smtClean="0"/>
                        <a:t>pl</a:t>
                      </a:r>
                      <a:r>
                        <a:rPr lang="en-US" altLang="ja-JP" sz="2200" dirty="0" smtClean="0"/>
                        <a:t>, 3rd, </a:t>
                      </a:r>
                      <a:r>
                        <a:rPr lang="en-US" altLang="ja-JP" sz="2200" cap="small" dirty="0" smtClean="0"/>
                        <a:t>nom</a:t>
                      </a:r>
                      <a:r>
                        <a:rPr lang="en-US" altLang="ja-JP" sz="2200" dirty="0" smtClean="0"/>
                        <a:t>]</a:t>
                      </a:r>
                      <a:endParaRPr kumimoji="1" lang="ja-JP" altLang="en-US" sz="2200" dirty="0" smtClean="0">
                        <a:latin typeface="Arial"/>
                        <a:cs typeface="Arial"/>
                      </a:endParaRPr>
                    </a:p>
                  </a:txBody>
                  <a:tcPr/>
                </a:tc>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t>⇔</a:t>
                      </a:r>
                      <a:endParaRPr kumimoji="1" lang="ja-JP" altLang="en-US" sz="2200" dirty="0" smtClean="0">
                        <a:latin typeface="Arial"/>
                        <a:cs typeface="Arial"/>
                      </a:endParaRPr>
                    </a:p>
                  </a:txBody>
                  <a:tcPr/>
                </a:tc>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2200" dirty="0" smtClean="0"/>
                        <a:t>/</a:t>
                      </a:r>
                      <a:r>
                        <a:rPr kumimoji="1" lang="en-US" altLang="ja-JP" sz="2200" dirty="0" err="1" smtClean="0"/>
                        <a:t>hie</a:t>
                      </a:r>
                      <a:r>
                        <a:rPr kumimoji="1" lang="en-US" altLang="ja-JP" sz="2200" dirty="0" smtClean="0"/>
                        <a:t>/</a:t>
                      </a:r>
                      <a:endParaRPr kumimoji="1" lang="ja-JP" altLang="en-US" sz="2200" dirty="0" smtClean="0"/>
                    </a:p>
                    <a:p>
                      <a:endParaRPr kumimoji="1" lang="ja-JP" altLang="en-US" sz="2200" dirty="0">
                        <a:latin typeface="Arial"/>
                        <a:cs typeface="Arial"/>
                      </a:endParaRPr>
                    </a:p>
                  </a:txBody>
                  <a:tcPr/>
                </a:tc>
              </a:tr>
              <a:tr h="552118">
                <a:tc vMerge="1">
                  <a:txBody>
                    <a:bodyPr/>
                    <a:lstStyle/>
                    <a:p>
                      <a:endParaRPr kumimoji="1" lang="ja-JP"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t>[</a:t>
                      </a:r>
                      <a:r>
                        <a:rPr lang="en-US" altLang="ja-JP" sz="2200" baseline="-25000" dirty="0" smtClean="0">
                          <a:latin typeface="Symbol" charset="2"/>
                          <a:cs typeface="Symbol" charset="2"/>
                        </a:rPr>
                        <a:t>F</a:t>
                      </a:r>
                      <a:r>
                        <a:rPr lang="en-US" altLang="ja-JP" sz="2200" baseline="-25000" dirty="0" smtClean="0"/>
                        <a:t>P</a:t>
                      </a:r>
                      <a:r>
                        <a:rPr lang="en-US" altLang="ja-JP" sz="2200" dirty="0" smtClean="0"/>
                        <a:t> </a:t>
                      </a:r>
                      <a:r>
                        <a:rPr lang="en-US" altLang="ja-JP" sz="2200" cap="small" dirty="0" smtClean="0"/>
                        <a:t>f</a:t>
                      </a:r>
                      <a:r>
                        <a:rPr lang="en-US" altLang="ja-JP" sz="2200" dirty="0" smtClean="0"/>
                        <a:t>,</a:t>
                      </a:r>
                      <a:r>
                        <a:rPr lang="en-US" altLang="ja-JP" sz="2200" baseline="0" dirty="0" smtClean="0"/>
                        <a:t> </a:t>
                      </a:r>
                      <a:r>
                        <a:rPr lang="en-US" altLang="ja-JP" sz="2200" cap="small" dirty="0" err="1" smtClean="0"/>
                        <a:t>sg</a:t>
                      </a:r>
                      <a:r>
                        <a:rPr lang="en-US" altLang="ja-JP" sz="2200" dirty="0" smtClean="0"/>
                        <a:t>, 3rd, </a:t>
                      </a:r>
                      <a:r>
                        <a:rPr lang="en-US" altLang="ja-JP" sz="2200" cap="small" dirty="0" smtClean="0"/>
                        <a:t>nom</a:t>
                      </a:r>
                      <a:r>
                        <a:rPr lang="en-US" altLang="ja-JP" sz="2200" dirty="0" smtClean="0"/>
                        <a:t>]</a:t>
                      </a:r>
                      <a:endParaRPr kumimoji="1" lang="ja-JP" altLang="en-US" sz="2200" dirty="0" smtClean="0">
                        <a:latin typeface="Arial"/>
                        <a:cs typeface="Aria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t>⇔</a:t>
                      </a:r>
                      <a:endParaRPr kumimoji="1" lang="ja-JP" altLang="en-US" sz="2200" dirty="0" smtClean="0">
                        <a:latin typeface="Arial"/>
                        <a:cs typeface="Arial"/>
                      </a:endParaRPr>
                    </a:p>
                  </a:txBody>
                  <a:tcPr/>
                </a:tc>
                <a:tc>
                  <a:txBody>
                    <a:bodyPr/>
                    <a:lstStyle/>
                    <a:p>
                      <a:r>
                        <a:rPr kumimoji="1" lang="en-US" altLang="ja-JP" sz="2200" dirty="0" smtClean="0"/>
                        <a:t>/</a:t>
                      </a:r>
                      <a:r>
                        <a:rPr kumimoji="1" lang="en-US" altLang="ja-JP" sz="2200" dirty="0" err="1" smtClean="0"/>
                        <a:t>heo</a:t>
                      </a:r>
                      <a:r>
                        <a:rPr kumimoji="1" lang="en-US" altLang="ja-JP" sz="2200" dirty="0" smtClean="0"/>
                        <a:t>/</a:t>
                      </a:r>
                      <a:endParaRPr kumimoji="1" lang="ja-JP" altLang="en-US" sz="2200" dirty="0">
                        <a:latin typeface="Arial"/>
                        <a:cs typeface="Arial"/>
                      </a:endParaRPr>
                    </a:p>
                  </a:txBody>
                  <a:tcPr/>
                </a:tc>
                <a:tc vMerge="1">
                  <a:txBody>
                    <a:bodyPr/>
                    <a:lstStyle/>
                    <a:p>
                      <a:endParaRPr kumimoji="1" lang="ja-JP" altLang="en-US" dirty="0"/>
                    </a:p>
                  </a:txBody>
                  <a:tcPr/>
                </a:tc>
                <a:tc vMerge="1">
                  <a:txBody>
                    <a:bodyPr/>
                    <a:lstStyle/>
                    <a:p>
                      <a:endParaRPr kumimoji="1" lang="ja-JP" altLang="en-US"/>
                    </a:p>
                  </a:txBody>
                  <a:tcPr/>
                </a:tc>
                <a:tc vMerge="1">
                  <a:txBody>
                    <a:bodyPr/>
                    <a:lstStyle/>
                    <a:p>
                      <a:endParaRPr kumimoji="1" lang="ja-JP" altLang="en-US" dirty="0"/>
                    </a:p>
                  </a:txBody>
                  <a:tcPr/>
                </a:tc>
              </a:tr>
              <a:tr h="552118">
                <a:tc vMerge="1">
                  <a:txBody>
                    <a:bodyPr/>
                    <a:lstStyle/>
                    <a:p>
                      <a:endParaRPr kumimoji="1" lang="ja-JP"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t>[</a:t>
                      </a:r>
                      <a:r>
                        <a:rPr lang="en-US" altLang="ja-JP" sz="2200" baseline="-25000" dirty="0" smtClean="0">
                          <a:latin typeface="Symbol" charset="2"/>
                          <a:cs typeface="Symbol" charset="2"/>
                        </a:rPr>
                        <a:t>F</a:t>
                      </a:r>
                      <a:r>
                        <a:rPr lang="en-US" altLang="ja-JP" sz="2200" baseline="-25000" dirty="0" smtClean="0"/>
                        <a:t>P</a:t>
                      </a:r>
                      <a:r>
                        <a:rPr lang="en-US" altLang="ja-JP" sz="2200" dirty="0" smtClean="0"/>
                        <a:t> </a:t>
                      </a:r>
                      <a:r>
                        <a:rPr lang="en-US" altLang="ja-JP" sz="2200" cap="small" dirty="0" smtClean="0"/>
                        <a:t>n</a:t>
                      </a:r>
                      <a:r>
                        <a:rPr lang="en-US" altLang="ja-JP" sz="2200" dirty="0" smtClean="0"/>
                        <a:t>,</a:t>
                      </a:r>
                      <a:r>
                        <a:rPr lang="en-US" altLang="ja-JP" sz="2200" baseline="0" dirty="0" smtClean="0"/>
                        <a:t> </a:t>
                      </a:r>
                      <a:r>
                        <a:rPr lang="en-US" altLang="ja-JP" sz="2200" cap="small" dirty="0" err="1" smtClean="0"/>
                        <a:t>sg</a:t>
                      </a:r>
                      <a:r>
                        <a:rPr lang="en-US" altLang="ja-JP" sz="2200" dirty="0" smtClean="0"/>
                        <a:t>, 3rd, </a:t>
                      </a:r>
                      <a:r>
                        <a:rPr lang="en-US" altLang="ja-JP" sz="2200" cap="small" dirty="0" smtClean="0"/>
                        <a:t>nom</a:t>
                      </a:r>
                      <a:r>
                        <a:rPr lang="en-US" altLang="ja-JP" sz="2200" dirty="0" smtClean="0"/>
                        <a:t>]</a:t>
                      </a:r>
                      <a:endParaRPr kumimoji="1" lang="ja-JP" altLang="en-US" sz="22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t>⇔</a:t>
                      </a:r>
                      <a:endParaRPr kumimoji="1" lang="ja-JP" altLang="en-US" sz="2200" dirty="0" smtClean="0"/>
                    </a:p>
                  </a:txBody>
                  <a:tcPr/>
                </a:tc>
                <a:tc>
                  <a:txBody>
                    <a:bodyPr/>
                    <a:lstStyle/>
                    <a:p>
                      <a:r>
                        <a:rPr kumimoji="1" lang="en-US" altLang="ja-JP" sz="2200" dirty="0" smtClean="0"/>
                        <a:t>/hit/</a:t>
                      </a:r>
                      <a:endParaRPr kumimoji="1" lang="ja-JP" altLang="en-US" sz="2200" dirty="0"/>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tr>
            </a:tbl>
          </a:graphicData>
        </a:graphic>
      </p:graphicFrame>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41</a:t>
            </a:fld>
            <a:endParaRPr lang="en-US" altLang="ja-JP"/>
          </a:p>
        </p:txBody>
      </p:sp>
      <p:sp>
        <p:nvSpPr>
          <p:cNvPr id="6" name="テキスト ボックス 5"/>
          <p:cNvSpPr txBox="1"/>
          <p:nvPr/>
        </p:nvSpPr>
        <p:spPr>
          <a:xfrm>
            <a:off x="308794" y="1340768"/>
            <a:ext cx="864096" cy="523220"/>
          </a:xfrm>
          <a:prstGeom prst="rect">
            <a:avLst/>
          </a:prstGeom>
          <a:noFill/>
        </p:spPr>
        <p:txBody>
          <a:bodyPr wrap="square" rtlCol="0">
            <a:spAutoFit/>
          </a:bodyPr>
          <a:lstStyle/>
          <a:p>
            <a:r>
              <a:rPr kumimoji="1" lang="en-US" altLang="ja-JP" sz="2800" dirty="0" smtClean="0"/>
              <a:t>(20)</a:t>
            </a:r>
            <a:endParaRPr kumimoji="1" lang="ja-JP" altLang="en-US" sz="2800" dirty="0"/>
          </a:p>
        </p:txBody>
      </p:sp>
    </p:spTree>
    <p:extLst>
      <p:ext uri="{BB962C8B-B14F-4D97-AF65-F5344CB8AC3E}">
        <p14:creationId xmlns:p14="http://schemas.microsoft.com/office/powerpoint/2010/main" val="240434649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直線矢印コネクタ 62"/>
          <p:cNvCxnSpPr/>
          <p:nvPr/>
        </p:nvCxnSpPr>
        <p:spPr>
          <a:xfrm flipV="1">
            <a:off x="2483768" y="3170584"/>
            <a:ext cx="72008" cy="2850704"/>
          </a:xfrm>
          <a:prstGeom prst="straightConnector1">
            <a:avLst/>
          </a:prstGeom>
          <a:ln>
            <a:tailEnd type="arrow"/>
          </a:ln>
          <a:effectLst/>
        </p:spPr>
        <p:style>
          <a:lnRef idx="2">
            <a:schemeClr val="accent6"/>
          </a:lnRef>
          <a:fillRef idx="0">
            <a:schemeClr val="accent6"/>
          </a:fillRef>
          <a:effectRef idx="1">
            <a:schemeClr val="accent6"/>
          </a:effectRef>
          <a:fontRef idx="minor">
            <a:schemeClr val="tx1"/>
          </a:fontRef>
        </p:style>
      </p:cxnSp>
      <p:sp>
        <p:nvSpPr>
          <p:cNvPr id="2" name="タイトル 1"/>
          <p:cNvSpPr>
            <a:spLocks noGrp="1"/>
          </p:cNvSpPr>
          <p:nvPr>
            <p:ph type="title"/>
          </p:nvPr>
        </p:nvSpPr>
        <p:spPr/>
        <p:txBody>
          <a:bodyPr/>
          <a:lstStyle/>
          <a:p>
            <a:r>
              <a:rPr lang="ja-JP" altLang="en-US" sz="3200" dirty="0" smtClean="0">
                <a:latin typeface="ヒラギノ角ゴ Pro W6"/>
                <a:ea typeface="ヒラギノ角ゴ Pro W6"/>
                <a:cs typeface="ヒラギノ角ゴ Pro W6"/>
              </a:rPr>
              <a:t>初期中英語</a:t>
            </a:r>
            <a:r>
              <a:rPr lang="en-US" altLang="ja-JP" sz="3200" dirty="0">
                <a:latin typeface="ヒラギノ角ゴ Pro W6"/>
                <a:ea typeface="ヒラギノ角ゴ Pro W6"/>
                <a:cs typeface="ヒラギノ角ゴ Pro W6"/>
              </a:rPr>
              <a:t> </a:t>
            </a:r>
            <a:r>
              <a:rPr lang="en-US" altLang="ja-JP" sz="3200" dirty="0" smtClean="0">
                <a:latin typeface="ヒラギノ角ゴ Pro W6"/>
                <a:ea typeface="ヒラギノ角ゴ Pro W6"/>
                <a:cs typeface="ヒラギノ角ゴ Pro W6"/>
              </a:rPr>
              <a:t>| </a:t>
            </a:r>
            <a:r>
              <a:rPr lang="ja-JP" altLang="en-US" sz="3200" dirty="0" smtClean="0">
                <a:latin typeface="ヒラギノ角ゴ Pro W6"/>
                <a:ea typeface="ヒラギノ角ゴ Pro W6"/>
                <a:cs typeface="ヒラギノ角ゴ Pro W6"/>
              </a:rPr>
              <a:t>方言</a:t>
            </a:r>
            <a:r>
              <a:rPr lang="en-US" altLang="ja-JP" sz="3200" dirty="0" smtClean="0">
                <a:latin typeface="ヒラギノ角ゴ Pro W6"/>
                <a:ea typeface="ヒラギノ角ゴ Pro W6"/>
                <a:cs typeface="ヒラギノ角ゴ Pro W6"/>
              </a:rPr>
              <a:t>A</a:t>
            </a:r>
            <a:endParaRPr kumimoji="1" lang="ja-JP" altLang="en-US" sz="3200" dirty="0">
              <a:latin typeface="ヒラギノ角ゴ Pro W6"/>
              <a:ea typeface="ヒラギノ角ゴ Pro W6"/>
              <a:cs typeface="ヒラギノ角ゴ Pro W6"/>
            </a:endParaRPr>
          </a:p>
        </p:txBody>
      </p:sp>
      <p:sp>
        <p:nvSpPr>
          <p:cNvPr id="3" name="スライド番号プレースホルダー 2"/>
          <p:cNvSpPr>
            <a:spLocks noGrp="1"/>
          </p:cNvSpPr>
          <p:nvPr>
            <p:ph type="sldNum" sz="quarter" idx="12"/>
          </p:nvPr>
        </p:nvSpPr>
        <p:spPr/>
        <p:txBody>
          <a:bodyPr/>
          <a:lstStyle/>
          <a:p>
            <a:fld id="{969C9742-8686-AE41-AE6B-253DE1A0AC4E}" type="slidenum">
              <a:rPr lang="en-US" altLang="ja-JP" smtClean="0"/>
              <a:pPr/>
              <a:t>42</a:t>
            </a:fld>
            <a:endParaRPr lang="en-US" altLang="ja-JP"/>
          </a:p>
        </p:txBody>
      </p:sp>
      <p:sp>
        <p:nvSpPr>
          <p:cNvPr id="5" name="テキスト ボックス 4"/>
          <p:cNvSpPr txBox="1"/>
          <p:nvPr/>
        </p:nvSpPr>
        <p:spPr>
          <a:xfrm>
            <a:off x="2996214" y="1052736"/>
            <a:ext cx="1296144" cy="584776"/>
          </a:xfrm>
          <a:prstGeom prst="rect">
            <a:avLst/>
          </a:prstGeom>
          <a:noFill/>
        </p:spPr>
        <p:txBody>
          <a:bodyPr wrap="square" rtlCol="0">
            <a:spAutoFit/>
          </a:bodyPr>
          <a:lstStyle/>
          <a:p>
            <a:r>
              <a:rPr lang="en-US" altLang="ja-JP" sz="3200" dirty="0" err="1" smtClean="0"/>
              <a:t>Top</a:t>
            </a:r>
            <a:r>
              <a:rPr kumimoji="1" lang="en-US" altLang="ja-JP" sz="3200" dirty="0" err="1" smtClean="0"/>
              <a:t>P</a:t>
            </a:r>
            <a:endParaRPr kumimoji="1" lang="ja-JP" altLang="en-US" sz="3200" dirty="0"/>
          </a:p>
        </p:txBody>
      </p:sp>
      <p:sp>
        <p:nvSpPr>
          <p:cNvPr id="13" name="テキスト ボックス 12"/>
          <p:cNvSpPr txBox="1"/>
          <p:nvPr/>
        </p:nvSpPr>
        <p:spPr>
          <a:xfrm>
            <a:off x="3203848" y="3218446"/>
            <a:ext cx="864096" cy="584776"/>
          </a:xfrm>
          <a:prstGeom prst="rect">
            <a:avLst/>
          </a:prstGeom>
          <a:noFill/>
        </p:spPr>
        <p:txBody>
          <a:bodyPr wrap="square" rtlCol="0">
            <a:spAutoFit/>
          </a:bodyPr>
          <a:lstStyle/>
          <a:p>
            <a:r>
              <a:rPr lang="en-US" altLang="ja-JP" sz="3200" dirty="0" smtClean="0"/>
              <a:t>Top</a:t>
            </a:r>
            <a:endParaRPr kumimoji="1" lang="en-US" altLang="ja-JP" sz="3200" dirty="0" smtClean="0"/>
          </a:p>
        </p:txBody>
      </p:sp>
      <p:sp>
        <p:nvSpPr>
          <p:cNvPr id="14" name="テキスト ボックス 13"/>
          <p:cNvSpPr txBox="1"/>
          <p:nvPr/>
        </p:nvSpPr>
        <p:spPr>
          <a:xfrm>
            <a:off x="3995936" y="2132856"/>
            <a:ext cx="1138961" cy="584776"/>
          </a:xfrm>
          <a:prstGeom prst="rect">
            <a:avLst/>
          </a:prstGeom>
          <a:noFill/>
        </p:spPr>
        <p:txBody>
          <a:bodyPr wrap="square" rtlCol="0">
            <a:spAutoFit/>
          </a:bodyPr>
          <a:lstStyle/>
          <a:p>
            <a:r>
              <a:rPr lang="en-US" altLang="ja-JP" sz="3200" dirty="0" smtClean="0"/>
              <a:t> Top´</a:t>
            </a:r>
            <a:endParaRPr kumimoji="1" lang="ja-JP" altLang="en-US" sz="3200" dirty="0"/>
          </a:p>
        </p:txBody>
      </p:sp>
      <p:sp>
        <p:nvSpPr>
          <p:cNvPr id="20" name="テキスト ボックス 19"/>
          <p:cNvSpPr txBox="1"/>
          <p:nvPr/>
        </p:nvSpPr>
        <p:spPr>
          <a:xfrm>
            <a:off x="1835696" y="2629545"/>
            <a:ext cx="1440160" cy="461665"/>
          </a:xfrm>
          <a:prstGeom prst="rect">
            <a:avLst/>
          </a:prstGeom>
          <a:noFill/>
        </p:spPr>
        <p:txBody>
          <a:bodyPr wrap="square" rtlCol="0">
            <a:spAutoFit/>
          </a:bodyPr>
          <a:lstStyle/>
          <a:p>
            <a:r>
              <a:rPr kumimoji="1" lang="en-US" altLang="ja-JP" sz="2400" dirty="0" smtClean="0"/>
              <a:t>[</a:t>
            </a:r>
            <a:r>
              <a:rPr lang="en-US" altLang="ja-JP" sz="2400" cap="small" dirty="0" err="1" smtClean="0"/>
              <a:t>pl</a:t>
            </a:r>
            <a:r>
              <a:rPr lang="en-US" altLang="ja-JP" sz="2400" dirty="0" smtClean="0"/>
              <a:t>, </a:t>
            </a:r>
            <a:r>
              <a:rPr lang="en-US" altLang="ja-JP" sz="2400" cap="small" dirty="0" smtClean="0"/>
              <a:t>nom</a:t>
            </a:r>
            <a:r>
              <a:rPr kumimoji="1" lang="en-US" altLang="ja-JP" sz="2400" dirty="0" smtClean="0"/>
              <a:t>]</a:t>
            </a:r>
            <a:endParaRPr kumimoji="1" lang="ja-JP" altLang="en-US" sz="2400" dirty="0"/>
          </a:p>
        </p:txBody>
      </p:sp>
      <p:sp>
        <p:nvSpPr>
          <p:cNvPr id="21" name="テキスト ボックス 20"/>
          <p:cNvSpPr txBox="1"/>
          <p:nvPr/>
        </p:nvSpPr>
        <p:spPr>
          <a:xfrm>
            <a:off x="2195736" y="2132856"/>
            <a:ext cx="792088" cy="584776"/>
          </a:xfrm>
          <a:prstGeom prst="rect">
            <a:avLst/>
          </a:prstGeom>
          <a:noFill/>
        </p:spPr>
        <p:txBody>
          <a:bodyPr wrap="square" rtlCol="0">
            <a:spAutoFit/>
          </a:bodyPr>
          <a:lstStyle/>
          <a:p>
            <a:r>
              <a:rPr lang="en-US" altLang="ja-JP" sz="3200" dirty="0">
                <a:latin typeface="Symbol" charset="2"/>
                <a:cs typeface="Symbol" charset="2"/>
              </a:rPr>
              <a:t>F</a:t>
            </a:r>
            <a:r>
              <a:rPr kumimoji="1" lang="en-US" altLang="ja-JP" sz="3200" dirty="0" smtClean="0"/>
              <a:t>P</a:t>
            </a:r>
            <a:endParaRPr kumimoji="1" lang="ja-JP" altLang="en-US" sz="3200" dirty="0"/>
          </a:p>
        </p:txBody>
      </p:sp>
      <p:sp>
        <p:nvSpPr>
          <p:cNvPr id="22" name="テキスト ボックス 21"/>
          <p:cNvSpPr txBox="1"/>
          <p:nvPr/>
        </p:nvSpPr>
        <p:spPr>
          <a:xfrm>
            <a:off x="5004048" y="3212976"/>
            <a:ext cx="1080120" cy="584776"/>
          </a:xfrm>
          <a:prstGeom prst="rect">
            <a:avLst/>
          </a:prstGeom>
          <a:noFill/>
        </p:spPr>
        <p:txBody>
          <a:bodyPr wrap="square" rtlCol="0">
            <a:spAutoFit/>
          </a:bodyPr>
          <a:lstStyle/>
          <a:p>
            <a:r>
              <a:rPr lang="en-US" altLang="ja-JP" sz="3200" dirty="0" err="1" smtClean="0"/>
              <a:t>Fin</a:t>
            </a:r>
            <a:r>
              <a:rPr kumimoji="1" lang="en-US" altLang="ja-JP" sz="3200" dirty="0" err="1" smtClean="0"/>
              <a:t>P</a:t>
            </a:r>
            <a:endParaRPr kumimoji="1" lang="ja-JP" altLang="en-US" sz="3200" dirty="0"/>
          </a:p>
        </p:txBody>
      </p:sp>
      <p:cxnSp>
        <p:nvCxnSpPr>
          <p:cNvPr id="6" name="直線矢印コネクタ 5"/>
          <p:cNvCxnSpPr>
            <a:stCxn id="21" idx="1"/>
          </p:cNvCxnSpPr>
          <p:nvPr/>
        </p:nvCxnSpPr>
        <p:spPr>
          <a:xfrm flipH="1" flipV="1">
            <a:off x="372445" y="2395062"/>
            <a:ext cx="1823291" cy="30182"/>
          </a:xfrm>
          <a:prstGeom prst="straightConnector1">
            <a:avLst/>
          </a:prstGeom>
          <a:ln>
            <a:prstDash val="dash"/>
            <a:tailEnd type="arrow"/>
          </a:ln>
        </p:spPr>
        <p:style>
          <a:lnRef idx="2">
            <a:schemeClr val="dk1"/>
          </a:lnRef>
          <a:fillRef idx="0">
            <a:schemeClr val="dk1"/>
          </a:fillRef>
          <a:effectRef idx="1">
            <a:schemeClr val="dk1"/>
          </a:effectRef>
          <a:fontRef idx="minor">
            <a:schemeClr val="tx1"/>
          </a:fontRef>
        </p:style>
      </p:cxnSp>
      <p:grpSp>
        <p:nvGrpSpPr>
          <p:cNvPr id="8" name="図形グループ 7"/>
          <p:cNvGrpSpPr/>
          <p:nvPr/>
        </p:nvGrpSpPr>
        <p:grpSpPr>
          <a:xfrm>
            <a:off x="2699792" y="1628800"/>
            <a:ext cx="1728191" cy="545276"/>
            <a:chOff x="3347864" y="1988840"/>
            <a:chExt cx="1869833" cy="648072"/>
          </a:xfrm>
        </p:grpSpPr>
        <p:cxnSp>
          <p:nvCxnSpPr>
            <p:cNvPr id="7" name="直線コネクタ 6"/>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19" name="直線コネクタ 18"/>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sp>
        <p:nvSpPr>
          <p:cNvPr id="25" name="角丸四角形吹き出し 24"/>
          <p:cNvSpPr/>
          <p:nvPr/>
        </p:nvSpPr>
        <p:spPr>
          <a:xfrm>
            <a:off x="251520" y="3429000"/>
            <a:ext cx="2736304" cy="936104"/>
          </a:xfrm>
          <a:prstGeom prst="wedgeRoundRectCallout">
            <a:avLst>
              <a:gd name="adj1" fmla="val -12423"/>
              <a:gd name="adj2" fmla="val -145889"/>
              <a:gd name="adj3" fmla="val 16667"/>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000" dirty="0" smtClean="0">
                <a:latin typeface="メイリオ"/>
                <a:ea typeface="メイリオ"/>
                <a:cs typeface="メイリオ"/>
              </a:rPr>
              <a:t>人称（と性）を</a:t>
            </a:r>
            <a:endParaRPr kumimoji="1" lang="en-US" altLang="ja-JP" sz="2000" dirty="0" smtClean="0">
              <a:latin typeface="メイリオ"/>
              <a:ea typeface="メイリオ"/>
              <a:cs typeface="メイリオ"/>
            </a:endParaRPr>
          </a:p>
          <a:p>
            <a:pPr algn="ctr"/>
            <a:r>
              <a:rPr kumimoji="1" lang="ja-JP" altLang="en-US" sz="2000" dirty="0" smtClean="0">
                <a:latin typeface="メイリオ"/>
                <a:ea typeface="メイリオ"/>
                <a:cs typeface="メイリオ"/>
              </a:rPr>
              <a:t>談話連結により獲得</a:t>
            </a:r>
            <a:endParaRPr kumimoji="1" lang="ja-JP" altLang="en-US" sz="2000" dirty="0">
              <a:latin typeface="メイリオ"/>
              <a:ea typeface="メイリオ"/>
              <a:cs typeface="メイリオ"/>
            </a:endParaRPr>
          </a:p>
        </p:txBody>
      </p:sp>
      <p:cxnSp>
        <p:nvCxnSpPr>
          <p:cNvPr id="28" name="直線コネクタ 27"/>
          <p:cNvCxnSpPr/>
          <p:nvPr/>
        </p:nvCxnSpPr>
        <p:spPr>
          <a:xfrm flipV="1">
            <a:off x="4644008" y="37890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29" name="直線コネクタ 28"/>
          <p:cNvCxnSpPr/>
          <p:nvPr/>
        </p:nvCxnSpPr>
        <p:spPr>
          <a:xfrm flipH="1" flipV="1">
            <a:off x="5572415" y="3789040"/>
            <a:ext cx="941426" cy="648072"/>
          </a:xfrm>
          <a:prstGeom prst="line">
            <a:avLst/>
          </a:prstGeom>
          <a:ln>
            <a:prstDash val="dash"/>
          </a:ln>
          <a:effectLst/>
        </p:spPr>
        <p:style>
          <a:lnRef idx="3">
            <a:schemeClr val="dk1"/>
          </a:lnRef>
          <a:fillRef idx="0">
            <a:schemeClr val="dk1"/>
          </a:fillRef>
          <a:effectRef idx="2">
            <a:schemeClr val="dk1"/>
          </a:effectRef>
          <a:fontRef idx="minor">
            <a:schemeClr val="tx1"/>
          </a:fontRef>
        </p:style>
      </p:cxnSp>
      <p:sp>
        <p:nvSpPr>
          <p:cNvPr id="30" name="テキスト ボックス 29"/>
          <p:cNvSpPr txBox="1"/>
          <p:nvPr/>
        </p:nvSpPr>
        <p:spPr>
          <a:xfrm>
            <a:off x="4211960" y="4437112"/>
            <a:ext cx="864096" cy="584776"/>
          </a:xfrm>
          <a:prstGeom prst="rect">
            <a:avLst/>
          </a:prstGeom>
          <a:noFill/>
        </p:spPr>
        <p:txBody>
          <a:bodyPr wrap="square" rtlCol="0">
            <a:spAutoFit/>
          </a:bodyPr>
          <a:lstStyle/>
          <a:p>
            <a:r>
              <a:rPr lang="en-US" altLang="ja-JP" sz="3200" dirty="0" smtClean="0"/>
              <a:t>Fin</a:t>
            </a:r>
            <a:endParaRPr kumimoji="1" lang="en-US" altLang="ja-JP" sz="3200" dirty="0" smtClean="0"/>
          </a:p>
        </p:txBody>
      </p:sp>
      <p:sp>
        <p:nvSpPr>
          <p:cNvPr id="32" name="テキスト ボックス 31"/>
          <p:cNvSpPr txBox="1"/>
          <p:nvPr/>
        </p:nvSpPr>
        <p:spPr>
          <a:xfrm>
            <a:off x="6228184" y="4437112"/>
            <a:ext cx="864096" cy="584776"/>
          </a:xfrm>
          <a:prstGeom prst="rect">
            <a:avLst/>
          </a:prstGeom>
          <a:noFill/>
        </p:spPr>
        <p:txBody>
          <a:bodyPr wrap="square" rtlCol="0">
            <a:spAutoFit/>
          </a:bodyPr>
          <a:lstStyle/>
          <a:p>
            <a:r>
              <a:rPr lang="en-US" altLang="ja-JP" sz="3200" dirty="0" err="1" smtClean="0"/>
              <a:t>vP</a:t>
            </a:r>
            <a:endParaRPr kumimoji="1" lang="en-US" altLang="ja-JP" sz="3200" dirty="0" smtClean="0"/>
          </a:p>
        </p:txBody>
      </p:sp>
      <p:grpSp>
        <p:nvGrpSpPr>
          <p:cNvPr id="36" name="図形グループ 35"/>
          <p:cNvGrpSpPr/>
          <p:nvPr/>
        </p:nvGrpSpPr>
        <p:grpSpPr>
          <a:xfrm>
            <a:off x="5724128" y="5013176"/>
            <a:ext cx="1869833" cy="648072"/>
            <a:chOff x="3347864" y="1988840"/>
            <a:chExt cx="1869833" cy="648072"/>
          </a:xfrm>
        </p:grpSpPr>
        <p:cxnSp>
          <p:nvCxnSpPr>
            <p:cNvPr id="37" name="直線コネクタ 36"/>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38" name="直線コネクタ 37"/>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sp>
        <p:nvSpPr>
          <p:cNvPr id="39" name="テキスト ボックス 38"/>
          <p:cNvSpPr txBox="1"/>
          <p:nvPr/>
        </p:nvSpPr>
        <p:spPr>
          <a:xfrm>
            <a:off x="5364088" y="5661248"/>
            <a:ext cx="792088" cy="584776"/>
          </a:xfrm>
          <a:prstGeom prst="rect">
            <a:avLst/>
          </a:prstGeom>
          <a:noFill/>
        </p:spPr>
        <p:txBody>
          <a:bodyPr wrap="square" rtlCol="0">
            <a:spAutoFit/>
          </a:bodyPr>
          <a:lstStyle/>
          <a:p>
            <a:r>
              <a:rPr lang="en-US" altLang="ja-JP" sz="3200" dirty="0">
                <a:latin typeface="Symbol" charset="2"/>
                <a:cs typeface="Symbol" charset="2"/>
              </a:rPr>
              <a:t>F</a:t>
            </a:r>
            <a:r>
              <a:rPr kumimoji="1" lang="en-US" altLang="ja-JP" sz="3200" dirty="0" smtClean="0"/>
              <a:t>P</a:t>
            </a:r>
            <a:endParaRPr kumimoji="1" lang="ja-JP" altLang="en-US" sz="3200" dirty="0"/>
          </a:p>
        </p:txBody>
      </p:sp>
      <p:grpSp>
        <p:nvGrpSpPr>
          <p:cNvPr id="40" name="図形グループ 39"/>
          <p:cNvGrpSpPr/>
          <p:nvPr/>
        </p:nvGrpSpPr>
        <p:grpSpPr>
          <a:xfrm>
            <a:off x="3707904" y="2708920"/>
            <a:ext cx="1728191" cy="545276"/>
            <a:chOff x="3347864" y="1988840"/>
            <a:chExt cx="1869833" cy="648072"/>
          </a:xfrm>
        </p:grpSpPr>
        <p:cxnSp>
          <p:nvCxnSpPr>
            <p:cNvPr id="41" name="直線コネクタ 40"/>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42" name="直線コネクタ 41"/>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sp>
        <p:nvSpPr>
          <p:cNvPr id="43" name="テキスト ボックス 42"/>
          <p:cNvSpPr txBox="1"/>
          <p:nvPr/>
        </p:nvSpPr>
        <p:spPr>
          <a:xfrm>
            <a:off x="3275856" y="3789040"/>
            <a:ext cx="720080" cy="461665"/>
          </a:xfrm>
          <a:prstGeom prst="rect">
            <a:avLst/>
          </a:prstGeom>
          <a:noFill/>
        </p:spPr>
        <p:txBody>
          <a:bodyPr wrap="square" rtlCol="0">
            <a:spAutoFit/>
          </a:bodyPr>
          <a:lstStyle/>
          <a:p>
            <a:r>
              <a:rPr lang="en-US" altLang="ja-JP" sz="2400" dirty="0" smtClean="0"/>
              <a:t>[</a:t>
            </a:r>
            <a:r>
              <a:rPr lang="en-US" altLang="ja-JP" sz="2400" cap="small" dirty="0" err="1" smtClean="0"/>
              <a:t>pl</a:t>
            </a:r>
            <a:r>
              <a:rPr lang="en-US" altLang="ja-JP" sz="2400" dirty="0" smtClean="0"/>
              <a:t>]</a:t>
            </a:r>
            <a:endParaRPr kumimoji="1" lang="en-US" altLang="ja-JP" sz="2400" dirty="0" smtClean="0"/>
          </a:p>
        </p:txBody>
      </p:sp>
      <p:sp>
        <p:nvSpPr>
          <p:cNvPr id="44" name="テキスト ボックス 43"/>
          <p:cNvSpPr txBox="1"/>
          <p:nvPr/>
        </p:nvSpPr>
        <p:spPr>
          <a:xfrm>
            <a:off x="4067944" y="4941168"/>
            <a:ext cx="936104" cy="461665"/>
          </a:xfrm>
          <a:prstGeom prst="rect">
            <a:avLst/>
          </a:prstGeom>
          <a:noFill/>
        </p:spPr>
        <p:txBody>
          <a:bodyPr wrap="square" rtlCol="0">
            <a:spAutoFit/>
          </a:bodyPr>
          <a:lstStyle/>
          <a:p>
            <a:r>
              <a:rPr lang="en-US" altLang="ja-JP" sz="2400" dirty="0" smtClean="0"/>
              <a:t>[3rd]</a:t>
            </a:r>
            <a:endParaRPr kumimoji="1" lang="en-US" altLang="ja-JP" sz="2400" dirty="0" smtClean="0"/>
          </a:p>
        </p:txBody>
      </p:sp>
      <p:sp>
        <p:nvSpPr>
          <p:cNvPr id="45" name="テキスト ボックス 44"/>
          <p:cNvSpPr txBox="1"/>
          <p:nvPr/>
        </p:nvSpPr>
        <p:spPr>
          <a:xfrm>
            <a:off x="4932040" y="6237312"/>
            <a:ext cx="1800200" cy="461665"/>
          </a:xfrm>
          <a:prstGeom prst="rect">
            <a:avLst/>
          </a:prstGeom>
          <a:noFill/>
        </p:spPr>
        <p:txBody>
          <a:bodyPr wrap="square" rtlCol="0">
            <a:spAutoFit/>
          </a:bodyPr>
          <a:lstStyle/>
          <a:p>
            <a:r>
              <a:rPr kumimoji="1" lang="en-US" altLang="ja-JP" sz="2400" dirty="0" smtClean="0"/>
              <a:t>[</a:t>
            </a:r>
            <a:r>
              <a:rPr lang="en-US" altLang="ja-JP" sz="2400" cap="small" dirty="0" err="1" smtClean="0"/>
              <a:t>pl</a:t>
            </a:r>
            <a:r>
              <a:rPr lang="en-US" altLang="ja-JP" sz="2400" dirty="0" smtClean="0"/>
              <a:t>, </a:t>
            </a:r>
            <a:r>
              <a:rPr lang="en-US" altLang="ja-JP" sz="2400" i="1" dirty="0" err="1" smtClean="0"/>
              <a:t>u</a:t>
            </a:r>
            <a:r>
              <a:rPr lang="en-US" altLang="ja-JP" sz="2400" dirty="0" err="1" smtClean="0"/>
              <a:t>Case</a:t>
            </a:r>
            <a:r>
              <a:rPr kumimoji="1" lang="en-US" altLang="ja-JP" sz="2400" dirty="0" smtClean="0"/>
              <a:t>]</a:t>
            </a:r>
            <a:endParaRPr kumimoji="1" lang="ja-JP" altLang="en-US" sz="2400" dirty="0"/>
          </a:p>
        </p:txBody>
      </p:sp>
      <p:cxnSp>
        <p:nvCxnSpPr>
          <p:cNvPr id="55" name="直線コネクタ 54"/>
          <p:cNvCxnSpPr/>
          <p:nvPr/>
        </p:nvCxnSpPr>
        <p:spPr>
          <a:xfrm>
            <a:off x="3635896" y="4293096"/>
            <a:ext cx="0" cy="2160240"/>
          </a:xfrm>
          <a:prstGeom prst="line">
            <a:avLst/>
          </a:prstGeom>
          <a:effectLst/>
        </p:spPr>
        <p:style>
          <a:lnRef idx="2">
            <a:schemeClr val="accent4"/>
          </a:lnRef>
          <a:fillRef idx="0">
            <a:schemeClr val="accent4"/>
          </a:fillRef>
          <a:effectRef idx="1">
            <a:schemeClr val="accent4"/>
          </a:effectRef>
          <a:fontRef idx="minor">
            <a:schemeClr val="tx1"/>
          </a:fontRef>
        </p:style>
      </p:cxnSp>
      <p:sp>
        <p:nvSpPr>
          <p:cNvPr id="58" name="角丸四角形吹き出し 57"/>
          <p:cNvSpPr/>
          <p:nvPr/>
        </p:nvSpPr>
        <p:spPr>
          <a:xfrm>
            <a:off x="827584" y="4941168"/>
            <a:ext cx="2232248" cy="936104"/>
          </a:xfrm>
          <a:prstGeom prst="wedgeRoundRectCallout">
            <a:avLst>
              <a:gd name="adj1" fmla="val 63129"/>
              <a:gd name="adj2" fmla="val -124511"/>
              <a:gd name="adj3" fmla="val 16667"/>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en-US" sz="2000" dirty="0" smtClean="0">
                <a:latin typeface="Arial"/>
                <a:ea typeface="メイリオ"/>
                <a:cs typeface="Arial"/>
              </a:rPr>
              <a:t>Agree</a:t>
            </a:r>
            <a:r>
              <a:rPr lang="ja-JP" altLang="en-US" sz="2000" dirty="0" smtClean="0">
                <a:latin typeface="Arial"/>
                <a:ea typeface="メイリオ"/>
                <a:cs typeface="Arial"/>
              </a:rPr>
              <a:t>による</a:t>
            </a:r>
            <a:r>
              <a:rPr lang="en-US" altLang="en-US" sz="2000" dirty="0" smtClean="0">
                <a:latin typeface="Arial"/>
                <a:ea typeface="メイリオ"/>
                <a:cs typeface="Arial"/>
              </a:rPr>
              <a:t>一致</a:t>
            </a:r>
            <a:endParaRPr kumimoji="1" lang="ja-JP" altLang="en-US" sz="2000" dirty="0">
              <a:latin typeface="Arial"/>
              <a:ea typeface="メイリオ"/>
              <a:cs typeface="Arial"/>
            </a:endParaRPr>
          </a:p>
        </p:txBody>
      </p:sp>
      <p:cxnSp>
        <p:nvCxnSpPr>
          <p:cNvPr id="57" name="直線矢印コネクタ 56"/>
          <p:cNvCxnSpPr>
            <a:endCxn id="45" idx="1"/>
          </p:cNvCxnSpPr>
          <p:nvPr/>
        </p:nvCxnSpPr>
        <p:spPr>
          <a:xfrm>
            <a:off x="3635896" y="6453336"/>
            <a:ext cx="1296144" cy="14809"/>
          </a:xfrm>
          <a:prstGeom prst="straightConnector1">
            <a:avLst/>
          </a:prstGeom>
          <a:ln>
            <a:tailEnd type="arrow"/>
          </a:ln>
          <a:effectLst/>
        </p:spPr>
        <p:style>
          <a:lnRef idx="2">
            <a:schemeClr val="accent4"/>
          </a:lnRef>
          <a:fillRef idx="0">
            <a:schemeClr val="accent4"/>
          </a:fillRef>
          <a:effectRef idx="1">
            <a:schemeClr val="accent4"/>
          </a:effectRef>
          <a:fontRef idx="minor">
            <a:schemeClr val="tx1"/>
          </a:fontRef>
        </p:style>
      </p:cxnSp>
      <p:sp>
        <p:nvSpPr>
          <p:cNvPr id="59" name="角丸四角形吹き出し 58"/>
          <p:cNvSpPr/>
          <p:nvPr/>
        </p:nvSpPr>
        <p:spPr>
          <a:xfrm>
            <a:off x="6228184" y="3068960"/>
            <a:ext cx="2232248" cy="936104"/>
          </a:xfrm>
          <a:prstGeom prst="wedgeRoundRectCallout">
            <a:avLst>
              <a:gd name="adj1" fmla="val -110654"/>
              <a:gd name="adj2" fmla="val 166559"/>
              <a:gd name="adj3" fmla="val 16667"/>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000" dirty="0" smtClean="0">
                <a:latin typeface="メイリオ"/>
                <a:ea typeface="メイリオ"/>
                <a:cs typeface="メイリオ"/>
              </a:rPr>
              <a:t>不履行値の付与</a:t>
            </a:r>
            <a:endParaRPr kumimoji="1" lang="ja-JP" altLang="en-US" sz="2000" dirty="0">
              <a:latin typeface="メイリオ"/>
              <a:ea typeface="メイリオ"/>
              <a:cs typeface="メイリオ"/>
            </a:endParaRPr>
          </a:p>
        </p:txBody>
      </p:sp>
      <p:cxnSp>
        <p:nvCxnSpPr>
          <p:cNvPr id="61" name="直線コネクタ 60"/>
          <p:cNvCxnSpPr/>
          <p:nvPr/>
        </p:nvCxnSpPr>
        <p:spPr>
          <a:xfrm flipH="1">
            <a:off x="2483768" y="6021288"/>
            <a:ext cx="2808312" cy="0"/>
          </a:xfrm>
          <a:prstGeom prst="line">
            <a:avLst/>
          </a:prstGeom>
          <a:effectLst/>
        </p:spPr>
        <p:style>
          <a:lnRef idx="2">
            <a:schemeClr val="accent6"/>
          </a:lnRef>
          <a:fillRef idx="0">
            <a:schemeClr val="accent6"/>
          </a:fillRef>
          <a:effectRef idx="1">
            <a:schemeClr val="accent6"/>
          </a:effectRef>
          <a:fontRef idx="minor">
            <a:schemeClr val="tx1"/>
          </a:fontRef>
        </p:style>
      </p:cxnSp>
      <p:sp>
        <p:nvSpPr>
          <p:cNvPr id="46" name="角丸四角形吹き出し 45"/>
          <p:cNvSpPr/>
          <p:nvPr/>
        </p:nvSpPr>
        <p:spPr>
          <a:xfrm>
            <a:off x="5652120" y="1196752"/>
            <a:ext cx="2232248" cy="1008112"/>
          </a:xfrm>
          <a:prstGeom prst="wedgeRoundRectCallout">
            <a:avLst>
              <a:gd name="adj1" fmla="val -169315"/>
              <a:gd name="adj2" fmla="val 61840"/>
              <a:gd name="adj3" fmla="val 16667"/>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sz="2000" dirty="0" smtClean="0">
                <a:latin typeface="Symbol" charset="2"/>
                <a:ea typeface="メイリオ"/>
                <a:cs typeface="Symbol" charset="2"/>
              </a:rPr>
              <a:t>F</a:t>
            </a:r>
            <a:r>
              <a:rPr lang="en-US" altLang="ja-JP" sz="2000" dirty="0" smtClean="0">
                <a:latin typeface="メイリオ"/>
                <a:ea typeface="メイリオ"/>
                <a:cs typeface="メイリオ"/>
              </a:rPr>
              <a:t>P</a:t>
            </a:r>
            <a:r>
              <a:rPr lang="ja-JP" altLang="en-US" sz="2000" dirty="0" smtClean="0">
                <a:latin typeface="メイリオ"/>
                <a:ea typeface="メイリオ"/>
                <a:cs typeface="メイリオ"/>
              </a:rPr>
              <a:t>は音声的に</a:t>
            </a:r>
            <a:endParaRPr lang="en-US" altLang="ja-JP" sz="2000" dirty="0" smtClean="0">
              <a:latin typeface="メイリオ"/>
              <a:ea typeface="メイリオ"/>
              <a:cs typeface="メイリオ"/>
            </a:endParaRPr>
          </a:p>
          <a:p>
            <a:pPr algn="ctr"/>
            <a:r>
              <a:rPr lang="ja-JP" altLang="en-US" sz="2000" dirty="0" smtClean="0">
                <a:latin typeface="メイリオ"/>
                <a:ea typeface="メイリオ"/>
                <a:cs typeface="メイリオ"/>
              </a:rPr>
              <a:t>具現化されず</a:t>
            </a:r>
            <a:endParaRPr kumimoji="1" lang="ja-JP" altLang="en-US" sz="2000" dirty="0">
              <a:latin typeface="メイリオ"/>
              <a:ea typeface="メイリオ"/>
              <a:cs typeface="メイリオ"/>
            </a:endParaRPr>
          </a:p>
        </p:txBody>
      </p:sp>
      <p:sp>
        <p:nvSpPr>
          <p:cNvPr id="47" name="テキスト ボックス 46"/>
          <p:cNvSpPr txBox="1"/>
          <p:nvPr/>
        </p:nvSpPr>
        <p:spPr>
          <a:xfrm>
            <a:off x="798116" y="974502"/>
            <a:ext cx="936104" cy="584776"/>
          </a:xfrm>
          <a:prstGeom prst="rect">
            <a:avLst/>
          </a:prstGeom>
          <a:noFill/>
        </p:spPr>
        <p:txBody>
          <a:bodyPr wrap="square" rtlCol="0">
            <a:spAutoFit/>
          </a:bodyPr>
          <a:lstStyle/>
          <a:p>
            <a:r>
              <a:rPr kumimoji="1" lang="en-US" altLang="ja-JP" sz="3200" dirty="0" smtClean="0"/>
              <a:t>(</a:t>
            </a:r>
            <a:r>
              <a:rPr lang="en-US" altLang="ja-JP" sz="3200" dirty="0" smtClean="0"/>
              <a:t>21</a:t>
            </a:r>
            <a:r>
              <a:rPr kumimoji="1" lang="en-US" altLang="ja-JP" sz="3200" dirty="0" smtClean="0"/>
              <a:t>)</a:t>
            </a:r>
            <a:endParaRPr kumimoji="1" lang="ja-JP" altLang="en-US" sz="3200" dirty="0"/>
          </a:p>
        </p:txBody>
      </p:sp>
    </p:spTree>
    <p:extLst>
      <p:ext uri="{BB962C8B-B14F-4D97-AF65-F5344CB8AC3E}">
        <p14:creationId xmlns:p14="http://schemas.microsoft.com/office/powerpoint/2010/main" val="283875618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latin typeface="ヒラギノ角ゴ Pro W6"/>
                <a:ea typeface="ヒラギノ角ゴ Pro W6"/>
                <a:cs typeface="ヒラギノ角ゴ Pro W6"/>
              </a:rPr>
              <a:t>人称の非対称性</a:t>
            </a:r>
            <a:endParaRPr kumimoji="1" lang="ja-JP" altLang="en-US" sz="3200" dirty="0">
              <a:latin typeface="ヒラギノ角ゴ Pro W6"/>
              <a:ea typeface="ヒラギノ角ゴ Pro W6"/>
              <a:cs typeface="ヒラギノ角ゴ Pro W6"/>
            </a:endParaRPr>
          </a:p>
        </p:txBody>
      </p:sp>
      <p:sp>
        <p:nvSpPr>
          <p:cNvPr id="3" name="スライド番号プレースホルダー 2"/>
          <p:cNvSpPr>
            <a:spLocks noGrp="1"/>
          </p:cNvSpPr>
          <p:nvPr>
            <p:ph type="sldNum" sz="quarter" idx="12"/>
          </p:nvPr>
        </p:nvSpPr>
        <p:spPr/>
        <p:txBody>
          <a:bodyPr/>
          <a:lstStyle/>
          <a:p>
            <a:fld id="{969C9742-8686-AE41-AE6B-253DE1A0AC4E}" type="slidenum">
              <a:rPr lang="en-US" altLang="ja-JP" smtClean="0"/>
              <a:pPr/>
              <a:t>43</a:t>
            </a:fld>
            <a:endParaRPr lang="en-US" altLang="ja-JP"/>
          </a:p>
        </p:txBody>
      </p:sp>
      <p:sp>
        <p:nvSpPr>
          <p:cNvPr id="4" name="角丸四角形 3"/>
          <p:cNvSpPr/>
          <p:nvPr/>
        </p:nvSpPr>
        <p:spPr>
          <a:xfrm>
            <a:off x="467544" y="1628800"/>
            <a:ext cx="8064896" cy="151216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804863" lvl="0" indent="-804863">
              <a:lnSpc>
                <a:spcPct val="120000"/>
              </a:lnSpc>
              <a:tabLst>
                <a:tab pos="804863" algn="l"/>
              </a:tabLst>
            </a:pPr>
            <a:r>
              <a:rPr lang="en-US" altLang="ja-JP" sz="3000" dirty="0" smtClean="0">
                <a:latin typeface="メイリオ"/>
                <a:ea typeface="メイリオ"/>
                <a:cs typeface="メイリオ"/>
              </a:rPr>
              <a:t>Q1:	</a:t>
            </a:r>
            <a:r>
              <a:rPr lang="ja-JP" altLang="en-US" sz="2800" dirty="0" smtClean="0">
                <a:latin typeface="メイリオ"/>
                <a:ea typeface="メイリオ"/>
                <a:cs typeface="メイリオ"/>
              </a:rPr>
              <a:t>なぜ</a:t>
            </a:r>
            <a:r>
              <a:rPr lang="en-US" altLang="ja-JP" sz="2800" dirty="0">
                <a:latin typeface="メイリオ"/>
                <a:ea typeface="メイリオ"/>
                <a:cs typeface="メイリオ"/>
              </a:rPr>
              <a:t>pro</a:t>
            </a:r>
            <a:r>
              <a:rPr lang="ja-JP" altLang="en-US" sz="2800" dirty="0">
                <a:latin typeface="メイリオ"/>
                <a:ea typeface="メイリオ"/>
                <a:cs typeface="メイリオ"/>
              </a:rPr>
              <a:t>の解釈は</a:t>
            </a:r>
            <a:r>
              <a:rPr lang="en-US" altLang="ja-JP" sz="2800" dirty="0">
                <a:latin typeface="メイリオ"/>
                <a:ea typeface="メイリオ"/>
                <a:cs typeface="メイリオ"/>
              </a:rPr>
              <a:t>3</a:t>
            </a:r>
            <a:r>
              <a:rPr lang="ja-JP" altLang="en-US" sz="2800" dirty="0">
                <a:latin typeface="メイリオ"/>
                <a:ea typeface="メイリオ"/>
                <a:cs typeface="メイリオ"/>
              </a:rPr>
              <a:t>人称</a:t>
            </a:r>
            <a:r>
              <a:rPr lang="ja-JP" altLang="en-US" sz="2800" dirty="0" smtClean="0">
                <a:latin typeface="メイリオ"/>
                <a:ea typeface="メイリオ"/>
                <a:cs typeface="メイリオ"/>
              </a:rPr>
              <a:t>に限定されていたのか</a:t>
            </a:r>
            <a:r>
              <a:rPr lang="ja-JP" altLang="en-US" sz="2800" dirty="0">
                <a:latin typeface="メイリオ"/>
                <a:ea typeface="メイリオ"/>
                <a:cs typeface="メイリオ"/>
              </a:rPr>
              <a:t>。</a:t>
            </a:r>
          </a:p>
        </p:txBody>
      </p:sp>
      <p:sp>
        <p:nvSpPr>
          <p:cNvPr id="5" name="下矢印 4"/>
          <p:cNvSpPr/>
          <p:nvPr/>
        </p:nvSpPr>
        <p:spPr>
          <a:xfrm>
            <a:off x="3707904" y="3284984"/>
            <a:ext cx="1368152" cy="79208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6" name="角丸四角形 5"/>
          <p:cNvSpPr/>
          <p:nvPr/>
        </p:nvSpPr>
        <p:spPr>
          <a:xfrm>
            <a:off x="539552" y="4221088"/>
            <a:ext cx="8064896" cy="2088232"/>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804863" lvl="0" indent="-804863">
              <a:lnSpc>
                <a:spcPct val="120000"/>
              </a:lnSpc>
              <a:tabLst>
                <a:tab pos="804863" algn="l"/>
              </a:tabLst>
            </a:pPr>
            <a:r>
              <a:rPr lang="en-US" altLang="ja-JP" sz="3000" dirty="0" smtClean="0">
                <a:latin typeface="メイリオ"/>
                <a:ea typeface="メイリオ"/>
                <a:cs typeface="メイリオ"/>
              </a:rPr>
              <a:t>A1: </a:t>
            </a:r>
            <a:r>
              <a:rPr lang="ja-JP" altLang="en-US" sz="2800" dirty="0" smtClean="0">
                <a:latin typeface="メイリオ"/>
                <a:ea typeface="メイリオ"/>
                <a:cs typeface="メイリオ"/>
              </a:rPr>
              <a:t>談話連結で</a:t>
            </a:r>
            <a:r>
              <a:rPr lang="en-US" altLang="ja-JP" sz="2800" dirty="0" smtClean="0">
                <a:latin typeface="メイリオ"/>
                <a:ea typeface="メイリオ"/>
                <a:cs typeface="メイリオ"/>
              </a:rPr>
              <a:t>1</a:t>
            </a:r>
            <a:r>
              <a:rPr lang="ja-JP" altLang="en-US" sz="2800" dirty="0" smtClean="0">
                <a:latin typeface="メイリオ"/>
                <a:ea typeface="メイリオ"/>
                <a:cs typeface="メイリオ"/>
              </a:rPr>
              <a:t>・</a:t>
            </a:r>
            <a:r>
              <a:rPr lang="en-US" altLang="ja-JP" sz="2800" dirty="0" smtClean="0">
                <a:latin typeface="メイリオ"/>
                <a:ea typeface="メイリオ"/>
                <a:cs typeface="メイリオ"/>
              </a:rPr>
              <a:t>2</a:t>
            </a:r>
            <a:r>
              <a:rPr lang="ja-JP" altLang="en-US" sz="2800" dirty="0" smtClean="0">
                <a:latin typeface="メイリオ"/>
                <a:ea typeface="メイリオ"/>
                <a:cs typeface="メイリオ"/>
              </a:rPr>
              <a:t>人称の解釈が得られると，</a:t>
            </a:r>
            <a:r>
              <a:rPr lang="en-US" altLang="ja-JP" sz="2800" dirty="0" smtClean="0">
                <a:latin typeface="メイリオ"/>
                <a:ea typeface="メイリオ"/>
                <a:cs typeface="メイリオ"/>
              </a:rPr>
              <a:t>Fin</a:t>
            </a:r>
            <a:r>
              <a:rPr lang="ja-JP" altLang="en-US" sz="2800" dirty="0" smtClean="0">
                <a:latin typeface="メイリオ"/>
                <a:ea typeface="メイリオ"/>
                <a:cs typeface="メイリオ"/>
              </a:rPr>
              <a:t>の人称素性の値と矛盾して</a:t>
            </a:r>
            <a:r>
              <a:rPr lang="en-US" altLang="ja-JP" sz="2800" dirty="0" smtClean="0">
                <a:latin typeface="メイリオ"/>
                <a:ea typeface="メイリオ"/>
                <a:cs typeface="メイリオ"/>
              </a:rPr>
              <a:t>C-I</a:t>
            </a:r>
            <a:r>
              <a:rPr lang="ja-JP" altLang="en-US" sz="2800" dirty="0" smtClean="0">
                <a:latin typeface="メイリオ"/>
                <a:ea typeface="メイリオ"/>
                <a:cs typeface="メイリオ"/>
              </a:rPr>
              <a:t>インターフェイスで派生が破綻するから。</a:t>
            </a:r>
            <a:endParaRPr lang="ja-JP" altLang="en-US" sz="2800" dirty="0">
              <a:latin typeface="メイリオ"/>
              <a:ea typeface="メイリオ"/>
              <a:cs typeface="メイリオ"/>
            </a:endParaRPr>
          </a:p>
        </p:txBody>
      </p:sp>
    </p:spTree>
    <p:extLst>
      <p:ext uri="{BB962C8B-B14F-4D97-AF65-F5344CB8AC3E}">
        <p14:creationId xmlns:p14="http://schemas.microsoft.com/office/powerpoint/2010/main" val="3831469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latin typeface="ヒラギノ角ゴ Pro W6"/>
                <a:ea typeface="ヒラギノ角ゴ Pro W6"/>
                <a:cs typeface="ヒラギノ角ゴ Pro W6"/>
              </a:rPr>
              <a:t>初期中英語人称代名詞語彙対応規則</a:t>
            </a:r>
            <a:r>
              <a:rPr lang="en-US" altLang="ja-JP" sz="3200" dirty="0">
                <a:latin typeface="ヒラギノ角ゴ Pro W6"/>
                <a:ea typeface="ヒラギノ角ゴ Pro W6"/>
                <a:cs typeface="ヒラギノ角ゴ Pro W6"/>
              </a:rPr>
              <a:t> </a:t>
            </a:r>
            <a:r>
              <a:rPr lang="en-US" altLang="ja-JP" sz="3200" dirty="0" smtClean="0">
                <a:latin typeface="ヒラギノ角ゴ Pro W6"/>
                <a:ea typeface="ヒラギノ角ゴ Pro W6"/>
                <a:cs typeface="ヒラギノ角ゴ Pro W6"/>
              </a:rPr>
              <a:t>| </a:t>
            </a:r>
            <a:r>
              <a:rPr lang="en-US" altLang="en-US" sz="3200" dirty="0" smtClean="0">
                <a:latin typeface="ヒラギノ角ゴ Pro W6"/>
                <a:ea typeface="ヒラギノ角ゴ Pro W6"/>
                <a:cs typeface="ヒラギノ角ゴ Pro W6"/>
              </a:rPr>
              <a:t>方言</a:t>
            </a:r>
            <a:r>
              <a:rPr kumimoji="1" lang="en-US" altLang="ja-JP" sz="3200" dirty="0" smtClean="0">
                <a:latin typeface="ヒラギノ角ゴ Pro W6"/>
                <a:ea typeface="ヒラギノ角ゴ Pro W6"/>
                <a:cs typeface="ヒラギノ角ゴ Pro W6"/>
              </a:rPr>
              <a:t> B</a:t>
            </a:r>
            <a:endParaRPr kumimoji="1" lang="ja-JP" altLang="en-US" sz="3200" dirty="0">
              <a:latin typeface="ヒラギノ角ゴ Pro W6"/>
              <a:ea typeface="ヒラギノ角ゴ Pro W6"/>
              <a:cs typeface="ヒラギノ角ゴ Pro W6"/>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767829945"/>
              </p:ext>
            </p:extLst>
          </p:nvPr>
        </p:nvGraphicFramePr>
        <p:xfrm>
          <a:off x="323528" y="1988840"/>
          <a:ext cx="8424936" cy="3328379"/>
        </p:xfrm>
        <a:graphic>
          <a:graphicData uri="http://schemas.openxmlformats.org/drawingml/2006/table">
            <a:tbl>
              <a:tblPr firstRow="1" bandRow="1">
                <a:tableStyleId>{2D5ABB26-0587-4C30-8999-92F81FD0307C}</a:tableStyleId>
              </a:tblPr>
              <a:tblGrid>
                <a:gridCol w="936104"/>
                <a:gridCol w="2304256"/>
                <a:gridCol w="432048"/>
                <a:gridCol w="1296144"/>
                <a:gridCol w="2304256"/>
                <a:gridCol w="432048"/>
                <a:gridCol w="720080"/>
              </a:tblGrid>
              <a:tr h="493382">
                <a:tc>
                  <a:txBody>
                    <a:bodyPr/>
                    <a:lstStyle/>
                    <a:p>
                      <a:endParaRPr kumimoji="1" lang="ja-JP" altLang="en-US" sz="2000" dirty="0"/>
                    </a:p>
                  </a:txBody>
                  <a:tcPr/>
                </a:tc>
                <a:tc gridSpan="3">
                  <a:txBody>
                    <a:bodyPr/>
                    <a:lstStyle/>
                    <a:p>
                      <a:pPr algn="ctr"/>
                      <a:r>
                        <a:rPr kumimoji="1" lang="ja-JP" altLang="en-US" sz="2000" dirty="0" smtClean="0">
                          <a:latin typeface="メイリオ"/>
                          <a:ea typeface="メイリオ"/>
                          <a:cs typeface="メイリオ"/>
                        </a:rPr>
                        <a:t>単数形</a:t>
                      </a:r>
                      <a:endParaRPr kumimoji="1" lang="ja-JP" altLang="en-US" sz="2000" dirty="0">
                        <a:latin typeface="メイリオ"/>
                        <a:ea typeface="メイリオ"/>
                        <a:cs typeface="メイリオ"/>
                      </a:endParaRPr>
                    </a:p>
                  </a:txBody>
                  <a:tcPr/>
                </a:tc>
                <a:tc hMerge="1">
                  <a:txBody>
                    <a:bodyPr/>
                    <a:lstStyle/>
                    <a:p>
                      <a:endParaRPr kumimoji="1" lang="ja-JP" altLang="en-US"/>
                    </a:p>
                  </a:txBody>
                  <a:tcPr/>
                </a:tc>
                <a:tc hMerge="1">
                  <a:txBody>
                    <a:bodyPr/>
                    <a:lstStyle/>
                    <a:p>
                      <a:endParaRPr kumimoji="1" lang="ja-JP" altLang="en-US" dirty="0"/>
                    </a:p>
                  </a:txBody>
                  <a:tcPr/>
                </a:tc>
                <a:tc gridSpan="3">
                  <a:txBody>
                    <a:bodyPr/>
                    <a:lstStyle/>
                    <a:p>
                      <a:pPr algn="ctr"/>
                      <a:r>
                        <a:rPr kumimoji="1" lang="ja-JP" altLang="en-US" sz="2000" dirty="0" smtClean="0">
                          <a:latin typeface="メイリオ"/>
                          <a:ea typeface="メイリオ"/>
                          <a:cs typeface="メイリオ"/>
                        </a:rPr>
                        <a:t>複数形</a:t>
                      </a:r>
                      <a:endParaRPr kumimoji="1" lang="ja-JP" altLang="en-US" sz="2000" dirty="0">
                        <a:latin typeface="メイリオ"/>
                        <a:ea typeface="メイリオ"/>
                        <a:cs typeface="メイリオ"/>
                      </a:endParaRPr>
                    </a:p>
                  </a:txBody>
                  <a:tcPr/>
                </a:tc>
                <a:tc hMerge="1">
                  <a:txBody>
                    <a:bodyPr/>
                    <a:lstStyle/>
                    <a:p>
                      <a:endParaRPr kumimoji="1" lang="ja-JP" altLang="en-US" dirty="0"/>
                    </a:p>
                  </a:txBody>
                  <a:tcPr/>
                </a:tc>
                <a:tc hMerge="1">
                  <a:txBody>
                    <a:bodyPr/>
                    <a:lstStyle/>
                    <a:p>
                      <a:endParaRPr kumimoji="1" lang="ja-JP" altLang="en-US" dirty="0"/>
                    </a:p>
                  </a:txBody>
                  <a:tcPr/>
                </a:tc>
              </a:tr>
              <a:tr h="626525">
                <a:tc>
                  <a:txBody>
                    <a:bodyPr/>
                    <a:lstStyle/>
                    <a:p>
                      <a:r>
                        <a:rPr kumimoji="1" lang="en-US" altLang="ja-JP" sz="2200" dirty="0" smtClean="0">
                          <a:latin typeface="メイリオ"/>
                          <a:ea typeface="メイリオ"/>
                          <a:cs typeface="メイリオ"/>
                        </a:rPr>
                        <a:t>1</a:t>
                      </a:r>
                      <a:r>
                        <a:rPr kumimoji="1" lang="ja-JP" altLang="en-US" sz="2200" dirty="0" smtClean="0">
                          <a:latin typeface="メイリオ"/>
                          <a:ea typeface="メイリオ"/>
                          <a:cs typeface="メイリオ"/>
                        </a:rPr>
                        <a:t>人称</a:t>
                      </a:r>
                      <a:endParaRPr kumimoji="1" lang="ja-JP" altLang="en-US" sz="2200" dirty="0">
                        <a:latin typeface="メイリオ"/>
                        <a:ea typeface="メイリオ"/>
                        <a:cs typeface="メイリオ"/>
                      </a:endParaRPr>
                    </a:p>
                  </a:txBody>
                  <a:tcPr/>
                </a:tc>
                <a:tc>
                  <a:txBody>
                    <a:bodyPr/>
                    <a:lstStyle/>
                    <a:p>
                      <a:r>
                        <a:rPr lang="en-US" altLang="ja-JP" sz="2200" dirty="0" smtClean="0"/>
                        <a:t>[</a:t>
                      </a:r>
                      <a:r>
                        <a:rPr lang="en-US" altLang="ja-JP" sz="2200" baseline="-25000" dirty="0" smtClean="0">
                          <a:latin typeface="Symbol" charset="2"/>
                          <a:cs typeface="Symbol" charset="2"/>
                        </a:rPr>
                        <a:t>F</a:t>
                      </a:r>
                      <a:r>
                        <a:rPr lang="en-US" altLang="ja-JP" sz="2200" baseline="-25000" dirty="0" smtClean="0"/>
                        <a:t>P</a:t>
                      </a:r>
                      <a:r>
                        <a:rPr lang="en-US" altLang="ja-JP" sz="2200" dirty="0" smtClean="0"/>
                        <a:t> </a:t>
                      </a:r>
                      <a:r>
                        <a:rPr lang="en-US" altLang="ja-JP" sz="2200" cap="small" dirty="0" err="1" smtClean="0"/>
                        <a:t>sg</a:t>
                      </a:r>
                      <a:r>
                        <a:rPr lang="en-US" altLang="ja-JP" sz="2200" dirty="0" smtClean="0"/>
                        <a:t>, 1st, </a:t>
                      </a:r>
                      <a:r>
                        <a:rPr lang="en-US" altLang="ja-JP" sz="2200" cap="small" dirty="0" smtClean="0"/>
                        <a:t>nom</a:t>
                      </a:r>
                      <a:r>
                        <a:rPr lang="en-US" altLang="ja-JP" sz="2200" dirty="0" smtClean="0"/>
                        <a:t>]</a:t>
                      </a:r>
                      <a:endParaRPr kumimoji="1" lang="ja-JP" altLang="en-US" sz="2200" dirty="0">
                        <a:latin typeface="Arial"/>
                        <a:cs typeface="Arial"/>
                      </a:endParaRPr>
                    </a:p>
                  </a:txBody>
                  <a:tcPr/>
                </a:tc>
                <a:tc>
                  <a:txBody>
                    <a:bodyPr/>
                    <a:lstStyle/>
                    <a:p>
                      <a:r>
                        <a:rPr lang="en-US" altLang="ja-JP" sz="2200" dirty="0" smtClean="0"/>
                        <a:t>⇔</a:t>
                      </a:r>
                      <a:endParaRPr kumimoji="1" lang="ja-JP" altLang="en-US" sz="2200" dirty="0">
                        <a:latin typeface="Arial"/>
                        <a:cs typeface="Arial"/>
                      </a:endParaRPr>
                    </a:p>
                  </a:txBody>
                  <a:tcPr/>
                </a:tc>
                <a:tc>
                  <a:txBody>
                    <a:bodyPr/>
                    <a:lstStyle/>
                    <a:p>
                      <a:r>
                        <a:rPr kumimoji="1" lang="en-US" altLang="ja-JP" sz="2200" dirty="0" smtClean="0"/>
                        <a:t>/</a:t>
                      </a:r>
                      <a:r>
                        <a:rPr kumimoji="1" lang="en-US" altLang="ja-JP" sz="2200" dirty="0" err="1" smtClean="0"/>
                        <a:t>ic</a:t>
                      </a:r>
                      <a:r>
                        <a:rPr kumimoji="1" lang="en-US" altLang="ja-JP" sz="2200" dirty="0" smtClean="0"/>
                        <a:t>/</a:t>
                      </a:r>
                      <a:endParaRPr kumimoji="1" lang="ja-JP" altLang="en-US" sz="2200" dirty="0">
                        <a:latin typeface="Arial"/>
                        <a:cs typeface="Aria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t>[</a:t>
                      </a:r>
                      <a:r>
                        <a:rPr lang="en-US" altLang="ja-JP" sz="2200" baseline="-25000" dirty="0" smtClean="0">
                          <a:latin typeface="Symbol" charset="2"/>
                          <a:cs typeface="Symbol" charset="2"/>
                        </a:rPr>
                        <a:t>F</a:t>
                      </a:r>
                      <a:r>
                        <a:rPr lang="en-US" altLang="ja-JP" sz="2200" baseline="-25000" dirty="0" smtClean="0"/>
                        <a:t>P</a:t>
                      </a:r>
                      <a:r>
                        <a:rPr lang="en-US" altLang="ja-JP" sz="2200" dirty="0" smtClean="0"/>
                        <a:t> </a:t>
                      </a:r>
                      <a:r>
                        <a:rPr lang="en-US" altLang="ja-JP" sz="2200" cap="small" dirty="0" err="1" smtClean="0"/>
                        <a:t>pl</a:t>
                      </a:r>
                      <a:r>
                        <a:rPr lang="en-US" altLang="ja-JP" sz="2200" dirty="0" smtClean="0"/>
                        <a:t>, 1st, </a:t>
                      </a:r>
                      <a:r>
                        <a:rPr lang="en-US" altLang="ja-JP" sz="2200" cap="small" dirty="0" smtClean="0"/>
                        <a:t>nom</a:t>
                      </a:r>
                      <a:r>
                        <a:rPr lang="en-US" altLang="ja-JP" sz="2200" dirty="0" smtClean="0"/>
                        <a:t>]</a:t>
                      </a:r>
                      <a:endParaRPr kumimoji="1" lang="ja-JP" altLang="en-US" sz="2200" dirty="0" smtClean="0">
                        <a:latin typeface="Arial"/>
                        <a:cs typeface="Aria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t>⇔</a:t>
                      </a:r>
                      <a:endParaRPr kumimoji="1" lang="ja-JP" altLang="en-US" sz="2200" dirty="0" smtClean="0">
                        <a:latin typeface="Arial"/>
                        <a:cs typeface="Arial"/>
                      </a:endParaRPr>
                    </a:p>
                  </a:txBody>
                  <a:tcPr/>
                </a:tc>
                <a:tc>
                  <a:txBody>
                    <a:bodyPr/>
                    <a:lstStyle/>
                    <a:p>
                      <a:r>
                        <a:rPr kumimoji="1" lang="en-US" altLang="ja-JP" sz="2200" dirty="0" smtClean="0"/>
                        <a:t>/we/</a:t>
                      </a:r>
                      <a:endParaRPr kumimoji="1" lang="ja-JP" altLang="en-US" sz="2200" dirty="0">
                        <a:latin typeface="Arial"/>
                        <a:cs typeface="Arial"/>
                      </a:endParaRPr>
                    </a:p>
                  </a:txBody>
                  <a:tcPr/>
                </a:tc>
              </a:tr>
              <a:tr h="552118">
                <a:tc>
                  <a:txBody>
                    <a:bodyPr/>
                    <a:lstStyle/>
                    <a:p>
                      <a:r>
                        <a:rPr kumimoji="1" lang="en-US" altLang="ja-JP" sz="2200" dirty="0" smtClean="0">
                          <a:latin typeface="メイリオ"/>
                          <a:ea typeface="メイリオ"/>
                          <a:cs typeface="メイリオ"/>
                        </a:rPr>
                        <a:t>2</a:t>
                      </a:r>
                      <a:r>
                        <a:rPr kumimoji="1" lang="ja-JP" altLang="en-US" sz="2200" dirty="0" smtClean="0">
                          <a:latin typeface="メイリオ"/>
                          <a:ea typeface="メイリオ"/>
                          <a:cs typeface="メイリオ"/>
                        </a:rPr>
                        <a:t>人称</a:t>
                      </a:r>
                      <a:endParaRPr kumimoji="1" lang="ja-JP" altLang="en-US" sz="2200" dirty="0">
                        <a:latin typeface="メイリオ"/>
                        <a:ea typeface="メイリオ"/>
                        <a:cs typeface="メイリオ"/>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t>[</a:t>
                      </a:r>
                      <a:r>
                        <a:rPr lang="en-US" altLang="ja-JP" sz="2200" baseline="-25000" dirty="0" smtClean="0">
                          <a:latin typeface="Symbol" charset="2"/>
                          <a:cs typeface="Symbol" charset="2"/>
                        </a:rPr>
                        <a:t>F</a:t>
                      </a:r>
                      <a:r>
                        <a:rPr lang="en-US" altLang="ja-JP" sz="2200" baseline="-25000" dirty="0" smtClean="0"/>
                        <a:t>P</a:t>
                      </a:r>
                      <a:r>
                        <a:rPr lang="en-US" altLang="ja-JP" sz="2200" dirty="0" smtClean="0"/>
                        <a:t> </a:t>
                      </a:r>
                      <a:r>
                        <a:rPr lang="en-US" altLang="ja-JP" sz="2200" cap="small" dirty="0" err="1" smtClean="0"/>
                        <a:t>sg</a:t>
                      </a:r>
                      <a:r>
                        <a:rPr lang="en-US" altLang="ja-JP" sz="2200" dirty="0" smtClean="0"/>
                        <a:t>, 2nd, </a:t>
                      </a:r>
                      <a:r>
                        <a:rPr lang="en-US" altLang="ja-JP" sz="2200" cap="small" dirty="0" smtClean="0"/>
                        <a:t>nom</a:t>
                      </a:r>
                      <a:r>
                        <a:rPr lang="en-US" altLang="ja-JP" sz="2200" dirty="0" smtClean="0"/>
                        <a:t>]</a:t>
                      </a:r>
                      <a:endParaRPr kumimoji="1" lang="ja-JP" altLang="en-US" sz="2200" dirty="0" smtClean="0">
                        <a:latin typeface="Arial"/>
                        <a:cs typeface="Aria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t>⇔</a:t>
                      </a:r>
                      <a:endParaRPr kumimoji="1" lang="ja-JP" altLang="en-US" sz="2200" dirty="0" smtClean="0">
                        <a:latin typeface="Arial"/>
                        <a:cs typeface="Arial"/>
                      </a:endParaRPr>
                    </a:p>
                  </a:txBody>
                  <a:tcPr/>
                </a:tc>
                <a:tc>
                  <a:txBody>
                    <a:bodyPr/>
                    <a:lstStyle/>
                    <a:p>
                      <a:r>
                        <a:rPr kumimoji="1" lang="en-US" altLang="ja-JP" sz="2200" dirty="0" smtClean="0"/>
                        <a:t>/</a:t>
                      </a:r>
                      <a:r>
                        <a:rPr kumimoji="1" lang="en-US" altLang="ja-JP" sz="2200" dirty="0" err="1" smtClean="0"/>
                        <a:t>þu</a:t>
                      </a:r>
                      <a:r>
                        <a:rPr kumimoji="1" lang="en-US" altLang="ja-JP" sz="2200" dirty="0" smtClean="0"/>
                        <a:t>/</a:t>
                      </a:r>
                      <a:endParaRPr kumimoji="1" lang="ja-JP" altLang="en-US" sz="2200" dirty="0">
                        <a:latin typeface="Arial"/>
                        <a:cs typeface="Aria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t>[</a:t>
                      </a:r>
                      <a:r>
                        <a:rPr lang="en-US" altLang="ja-JP" sz="2200" baseline="-25000" dirty="0" smtClean="0">
                          <a:latin typeface="Symbol" charset="2"/>
                          <a:cs typeface="Symbol" charset="2"/>
                        </a:rPr>
                        <a:t>F</a:t>
                      </a:r>
                      <a:r>
                        <a:rPr lang="en-US" altLang="ja-JP" sz="2200" baseline="-25000" dirty="0" smtClean="0"/>
                        <a:t>P</a:t>
                      </a:r>
                      <a:r>
                        <a:rPr lang="en-US" altLang="ja-JP" sz="2200" dirty="0" smtClean="0"/>
                        <a:t> </a:t>
                      </a:r>
                      <a:r>
                        <a:rPr lang="en-US" altLang="ja-JP" sz="2200" cap="small" dirty="0" err="1" smtClean="0"/>
                        <a:t>pl</a:t>
                      </a:r>
                      <a:r>
                        <a:rPr lang="en-US" altLang="ja-JP" sz="2200" dirty="0" smtClean="0"/>
                        <a:t>, 2nd, </a:t>
                      </a:r>
                      <a:r>
                        <a:rPr lang="en-US" altLang="ja-JP" sz="2200" cap="small" dirty="0" smtClean="0"/>
                        <a:t>nom</a:t>
                      </a:r>
                      <a:r>
                        <a:rPr lang="en-US" altLang="ja-JP" sz="2200" dirty="0" smtClean="0"/>
                        <a:t>]</a:t>
                      </a:r>
                      <a:endParaRPr kumimoji="1" lang="ja-JP" altLang="en-US" sz="2200" dirty="0" smtClean="0">
                        <a:latin typeface="Arial"/>
                        <a:cs typeface="Aria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t>⇔</a:t>
                      </a:r>
                      <a:endParaRPr kumimoji="1" lang="ja-JP" altLang="en-US" sz="2200" dirty="0" smtClean="0">
                        <a:latin typeface="Arial"/>
                        <a:cs typeface="Arial"/>
                      </a:endParaRPr>
                    </a:p>
                  </a:txBody>
                  <a:tcPr/>
                </a:tc>
                <a:tc>
                  <a:txBody>
                    <a:bodyPr/>
                    <a:lstStyle/>
                    <a:p>
                      <a:r>
                        <a:rPr kumimoji="1" lang="en-US" altLang="ja-JP" sz="2200" dirty="0" smtClean="0"/>
                        <a:t>/</a:t>
                      </a:r>
                      <a:r>
                        <a:rPr kumimoji="1" lang="en-US" altLang="ja-JP" sz="2200" dirty="0" err="1" smtClean="0"/>
                        <a:t>ge</a:t>
                      </a:r>
                      <a:r>
                        <a:rPr kumimoji="1" lang="en-US" altLang="ja-JP" sz="2200" dirty="0" smtClean="0"/>
                        <a:t>/</a:t>
                      </a:r>
                      <a:endParaRPr kumimoji="1" lang="ja-JP" altLang="en-US" sz="2200" dirty="0">
                        <a:latin typeface="Arial"/>
                        <a:cs typeface="Arial"/>
                      </a:endParaRPr>
                    </a:p>
                  </a:txBody>
                  <a:tcPr/>
                </a:tc>
              </a:tr>
              <a:tr h="552118">
                <a:tc rowSpan="3">
                  <a:txBody>
                    <a:bodyPr/>
                    <a:lstStyle/>
                    <a:p>
                      <a:r>
                        <a:rPr kumimoji="1" lang="en-US" altLang="ja-JP" sz="2200" dirty="0" smtClean="0">
                          <a:latin typeface="メイリオ"/>
                          <a:ea typeface="メイリオ"/>
                          <a:cs typeface="メイリオ"/>
                        </a:rPr>
                        <a:t>3</a:t>
                      </a:r>
                      <a:r>
                        <a:rPr kumimoji="1" lang="ja-JP" altLang="en-US" sz="2200" dirty="0" smtClean="0">
                          <a:latin typeface="メイリオ"/>
                          <a:ea typeface="メイリオ"/>
                          <a:cs typeface="メイリオ"/>
                        </a:rPr>
                        <a:t>人称</a:t>
                      </a:r>
                      <a:endParaRPr kumimoji="1" lang="ja-JP" altLang="en-US" sz="2200" dirty="0">
                        <a:latin typeface="メイリオ"/>
                        <a:ea typeface="メイリオ"/>
                        <a:cs typeface="メイリオ"/>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solidFill>
                            <a:srgbClr val="FF0000"/>
                          </a:solidFill>
                        </a:rPr>
                        <a:t>[</a:t>
                      </a:r>
                      <a:r>
                        <a:rPr lang="en-US" altLang="ja-JP" sz="2200" baseline="-25000" dirty="0" smtClean="0">
                          <a:solidFill>
                            <a:srgbClr val="FF0000"/>
                          </a:solidFill>
                          <a:latin typeface="Symbol" charset="2"/>
                          <a:cs typeface="Symbol" charset="2"/>
                        </a:rPr>
                        <a:t>F</a:t>
                      </a:r>
                      <a:r>
                        <a:rPr lang="en-US" altLang="ja-JP" sz="2200" baseline="-25000" dirty="0" smtClean="0">
                          <a:solidFill>
                            <a:srgbClr val="FF0000"/>
                          </a:solidFill>
                        </a:rPr>
                        <a:t>P</a:t>
                      </a:r>
                      <a:r>
                        <a:rPr lang="en-US" altLang="ja-JP" sz="2200" dirty="0" smtClean="0">
                          <a:solidFill>
                            <a:srgbClr val="FF0000"/>
                          </a:solidFill>
                        </a:rPr>
                        <a:t> </a:t>
                      </a:r>
                      <a:r>
                        <a:rPr lang="en-US" altLang="ja-JP" sz="2200" cap="small" dirty="0" smtClean="0">
                          <a:solidFill>
                            <a:srgbClr val="FF0000"/>
                          </a:solidFill>
                        </a:rPr>
                        <a:t>m</a:t>
                      </a:r>
                      <a:r>
                        <a:rPr lang="en-US" altLang="ja-JP" sz="2200" dirty="0" smtClean="0">
                          <a:solidFill>
                            <a:srgbClr val="FF0000"/>
                          </a:solidFill>
                        </a:rPr>
                        <a:t>, </a:t>
                      </a:r>
                      <a:r>
                        <a:rPr lang="en-US" altLang="ja-JP" sz="2200" cap="small" dirty="0" err="1" smtClean="0">
                          <a:solidFill>
                            <a:srgbClr val="FF0000"/>
                          </a:solidFill>
                        </a:rPr>
                        <a:t>sg</a:t>
                      </a:r>
                      <a:r>
                        <a:rPr lang="en-US" altLang="ja-JP" sz="2200" dirty="0" smtClean="0">
                          <a:solidFill>
                            <a:srgbClr val="FF0000"/>
                          </a:solidFill>
                        </a:rPr>
                        <a:t>, </a:t>
                      </a:r>
                      <a:r>
                        <a:rPr lang="en-US" altLang="ja-JP" sz="2200" cap="small" dirty="0" smtClean="0">
                          <a:solidFill>
                            <a:srgbClr val="FF0000"/>
                          </a:solidFill>
                        </a:rPr>
                        <a:t>nom</a:t>
                      </a:r>
                      <a:r>
                        <a:rPr lang="en-US" altLang="ja-JP" sz="2200" dirty="0" smtClean="0">
                          <a:solidFill>
                            <a:srgbClr val="FF0000"/>
                          </a:solidFill>
                        </a:rPr>
                        <a:t>]</a:t>
                      </a:r>
                      <a:endParaRPr kumimoji="1" lang="ja-JP" altLang="en-US" sz="2200" dirty="0" smtClean="0">
                        <a:solidFill>
                          <a:srgbClr val="FF0000"/>
                        </a:solidFill>
                        <a:latin typeface="Arial"/>
                        <a:cs typeface="Aria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solidFill>
                            <a:srgbClr val="FF0000"/>
                          </a:solidFill>
                        </a:rPr>
                        <a:t>⇔</a:t>
                      </a:r>
                      <a:endParaRPr kumimoji="1" lang="ja-JP" altLang="en-US" sz="2200" dirty="0" smtClean="0">
                        <a:solidFill>
                          <a:srgbClr val="FF0000"/>
                        </a:solidFill>
                        <a:latin typeface="Arial"/>
                        <a:cs typeface="Arial"/>
                      </a:endParaRPr>
                    </a:p>
                  </a:txBody>
                  <a:tcPr/>
                </a:tc>
                <a:tc>
                  <a:txBody>
                    <a:bodyPr/>
                    <a:lstStyle/>
                    <a:p>
                      <a:r>
                        <a:rPr kumimoji="1" lang="en-US" altLang="ja-JP" sz="2200" dirty="0" smtClean="0">
                          <a:solidFill>
                            <a:srgbClr val="FF0000"/>
                          </a:solidFill>
                        </a:rPr>
                        <a:t>/he/</a:t>
                      </a:r>
                      <a:endParaRPr kumimoji="1" lang="ja-JP" altLang="en-US" sz="2200" dirty="0">
                        <a:solidFill>
                          <a:srgbClr val="FF0000"/>
                        </a:solidFill>
                        <a:latin typeface="Arial"/>
                        <a:cs typeface="Arial"/>
                      </a:endParaRPr>
                    </a:p>
                  </a:txBody>
                  <a:tcPr/>
                </a:tc>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solidFill>
                            <a:srgbClr val="FF0000"/>
                          </a:solidFill>
                        </a:rPr>
                        <a:t>[</a:t>
                      </a:r>
                      <a:r>
                        <a:rPr lang="en-US" altLang="ja-JP" sz="2200" baseline="-25000" dirty="0" smtClean="0">
                          <a:solidFill>
                            <a:srgbClr val="FF0000"/>
                          </a:solidFill>
                          <a:latin typeface="Symbol" charset="2"/>
                          <a:cs typeface="Symbol" charset="2"/>
                        </a:rPr>
                        <a:t>F</a:t>
                      </a:r>
                      <a:r>
                        <a:rPr lang="en-US" altLang="ja-JP" sz="2200" baseline="-25000" dirty="0" smtClean="0">
                          <a:solidFill>
                            <a:srgbClr val="FF0000"/>
                          </a:solidFill>
                        </a:rPr>
                        <a:t>P</a:t>
                      </a:r>
                      <a:r>
                        <a:rPr lang="en-US" altLang="ja-JP" sz="2200" dirty="0" smtClean="0">
                          <a:solidFill>
                            <a:srgbClr val="FF0000"/>
                          </a:solidFill>
                        </a:rPr>
                        <a:t> </a:t>
                      </a:r>
                      <a:r>
                        <a:rPr lang="en-US" altLang="ja-JP" sz="2200" cap="small" dirty="0" err="1" smtClean="0">
                          <a:solidFill>
                            <a:srgbClr val="FF0000"/>
                          </a:solidFill>
                        </a:rPr>
                        <a:t>pl</a:t>
                      </a:r>
                      <a:r>
                        <a:rPr lang="en-US" altLang="ja-JP" sz="2200" dirty="0" smtClean="0">
                          <a:solidFill>
                            <a:srgbClr val="FF0000"/>
                          </a:solidFill>
                        </a:rPr>
                        <a:t>, </a:t>
                      </a:r>
                      <a:r>
                        <a:rPr lang="en-US" altLang="ja-JP" sz="2200" cap="small" dirty="0" smtClean="0">
                          <a:solidFill>
                            <a:srgbClr val="FF0000"/>
                          </a:solidFill>
                        </a:rPr>
                        <a:t>nom</a:t>
                      </a:r>
                      <a:r>
                        <a:rPr lang="en-US" altLang="ja-JP" sz="2200" dirty="0" smtClean="0">
                          <a:solidFill>
                            <a:srgbClr val="FF0000"/>
                          </a:solidFill>
                        </a:rPr>
                        <a:t>]</a:t>
                      </a:r>
                      <a:endParaRPr kumimoji="1" lang="ja-JP" altLang="en-US" sz="2200" dirty="0" smtClean="0">
                        <a:solidFill>
                          <a:srgbClr val="FF0000"/>
                        </a:solidFill>
                        <a:latin typeface="Arial"/>
                        <a:cs typeface="Arial"/>
                      </a:endParaRPr>
                    </a:p>
                  </a:txBody>
                  <a:tcPr/>
                </a:tc>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solidFill>
                            <a:srgbClr val="FF0000"/>
                          </a:solidFill>
                        </a:rPr>
                        <a:t>⇔</a:t>
                      </a:r>
                      <a:endParaRPr kumimoji="1" lang="ja-JP" altLang="en-US" sz="2200" dirty="0" smtClean="0">
                        <a:solidFill>
                          <a:srgbClr val="FF0000"/>
                        </a:solidFill>
                        <a:latin typeface="Arial"/>
                        <a:cs typeface="Arial"/>
                      </a:endParaRPr>
                    </a:p>
                  </a:txBody>
                  <a:tcPr/>
                </a:tc>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2200" dirty="0" smtClean="0">
                          <a:solidFill>
                            <a:srgbClr val="FF0000"/>
                          </a:solidFill>
                        </a:rPr>
                        <a:t>/</a:t>
                      </a:r>
                      <a:r>
                        <a:rPr kumimoji="1" lang="en-US" altLang="ja-JP" sz="2200" dirty="0" err="1" smtClean="0">
                          <a:solidFill>
                            <a:srgbClr val="FF0000"/>
                          </a:solidFill>
                        </a:rPr>
                        <a:t>hie</a:t>
                      </a:r>
                      <a:r>
                        <a:rPr kumimoji="1" lang="en-US" altLang="ja-JP" sz="2200" dirty="0" smtClean="0">
                          <a:solidFill>
                            <a:srgbClr val="FF0000"/>
                          </a:solidFill>
                        </a:rPr>
                        <a:t>/</a:t>
                      </a:r>
                      <a:endParaRPr kumimoji="1" lang="ja-JP" altLang="en-US" sz="2200" dirty="0" smtClean="0">
                        <a:solidFill>
                          <a:srgbClr val="FF0000"/>
                        </a:solidFill>
                      </a:endParaRPr>
                    </a:p>
                    <a:p>
                      <a:endParaRPr kumimoji="1" lang="ja-JP" altLang="en-US" sz="2200" dirty="0">
                        <a:solidFill>
                          <a:srgbClr val="FF0000"/>
                        </a:solidFill>
                        <a:latin typeface="Arial"/>
                        <a:cs typeface="Arial"/>
                      </a:endParaRPr>
                    </a:p>
                  </a:txBody>
                  <a:tcPr/>
                </a:tc>
              </a:tr>
              <a:tr h="552118">
                <a:tc vMerge="1">
                  <a:txBody>
                    <a:bodyPr/>
                    <a:lstStyle/>
                    <a:p>
                      <a:endParaRPr kumimoji="1" lang="ja-JP"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solidFill>
                            <a:srgbClr val="FF0000"/>
                          </a:solidFill>
                        </a:rPr>
                        <a:t>[</a:t>
                      </a:r>
                      <a:r>
                        <a:rPr lang="en-US" altLang="ja-JP" sz="2200" baseline="-25000" dirty="0" smtClean="0">
                          <a:solidFill>
                            <a:srgbClr val="FF0000"/>
                          </a:solidFill>
                          <a:latin typeface="Symbol" charset="2"/>
                          <a:cs typeface="Symbol" charset="2"/>
                        </a:rPr>
                        <a:t>F</a:t>
                      </a:r>
                      <a:r>
                        <a:rPr lang="en-US" altLang="ja-JP" sz="2200" baseline="-25000" dirty="0" smtClean="0">
                          <a:solidFill>
                            <a:srgbClr val="FF0000"/>
                          </a:solidFill>
                        </a:rPr>
                        <a:t>P</a:t>
                      </a:r>
                      <a:r>
                        <a:rPr lang="en-US" altLang="ja-JP" sz="2200" dirty="0" smtClean="0">
                          <a:solidFill>
                            <a:srgbClr val="FF0000"/>
                          </a:solidFill>
                        </a:rPr>
                        <a:t> </a:t>
                      </a:r>
                      <a:r>
                        <a:rPr lang="en-US" altLang="ja-JP" sz="2200" cap="small" dirty="0" smtClean="0">
                          <a:solidFill>
                            <a:srgbClr val="FF0000"/>
                          </a:solidFill>
                        </a:rPr>
                        <a:t>f</a:t>
                      </a:r>
                      <a:r>
                        <a:rPr lang="en-US" altLang="ja-JP" sz="2200" dirty="0" smtClean="0">
                          <a:solidFill>
                            <a:srgbClr val="FF0000"/>
                          </a:solidFill>
                        </a:rPr>
                        <a:t>,</a:t>
                      </a:r>
                      <a:r>
                        <a:rPr lang="en-US" altLang="ja-JP" sz="2200" baseline="0" dirty="0" smtClean="0">
                          <a:solidFill>
                            <a:srgbClr val="FF0000"/>
                          </a:solidFill>
                        </a:rPr>
                        <a:t> </a:t>
                      </a:r>
                      <a:r>
                        <a:rPr lang="en-US" altLang="ja-JP" sz="2200" cap="small" dirty="0" err="1" smtClean="0">
                          <a:solidFill>
                            <a:srgbClr val="FF0000"/>
                          </a:solidFill>
                        </a:rPr>
                        <a:t>sg</a:t>
                      </a:r>
                      <a:r>
                        <a:rPr lang="en-US" altLang="ja-JP" sz="2200" dirty="0" smtClean="0">
                          <a:solidFill>
                            <a:srgbClr val="FF0000"/>
                          </a:solidFill>
                        </a:rPr>
                        <a:t>, </a:t>
                      </a:r>
                      <a:r>
                        <a:rPr lang="en-US" altLang="ja-JP" sz="2200" cap="small" dirty="0" smtClean="0">
                          <a:solidFill>
                            <a:srgbClr val="FF0000"/>
                          </a:solidFill>
                        </a:rPr>
                        <a:t>nom</a:t>
                      </a:r>
                      <a:r>
                        <a:rPr lang="en-US" altLang="ja-JP" sz="2200" dirty="0" smtClean="0">
                          <a:solidFill>
                            <a:srgbClr val="FF0000"/>
                          </a:solidFill>
                        </a:rPr>
                        <a:t>]</a:t>
                      </a:r>
                      <a:endParaRPr kumimoji="1" lang="ja-JP" altLang="en-US" sz="2200" dirty="0" smtClean="0">
                        <a:solidFill>
                          <a:srgbClr val="FF0000"/>
                        </a:solidFill>
                        <a:latin typeface="Arial"/>
                        <a:cs typeface="Aria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solidFill>
                            <a:srgbClr val="FF0000"/>
                          </a:solidFill>
                        </a:rPr>
                        <a:t>⇔</a:t>
                      </a:r>
                      <a:endParaRPr kumimoji="1" lang="ja-JP" altLang="en-US" sz="2200" dirty="0" smtClean="0">
                        <a:solidFill>
                          <a:srgbClr val="FF0000"/>
                        </a:solidFill>
                        <a:latin typeface="Arial"/>
                        <a:cs typeface="Arial"/>
                      </a:endParaRPr>
                    </a:p>
                  </a:txBody>
                  <a:tcPr/>
                </a:tc>
                <a:tc>
                  <a:txBody>
                    <a:bodyPr/>
                    <a:lstStyle/>
                    <a:p>
                      <a:r>
                        <a:rPr kumimoji="1" lang="en-US" altLang="ja-JP" sz="2200" dirty="0" smtClean="0">
                          <a:solidFill>
                            <a:srgbClr val="FF0000"/>
                          </a:solidFill>
                        </a:rPr>
                        <a:t>/</a:t>
                      </a:r>
                      <a:r>
                        <a:rPr kumimoji="1" lang="en-US" altLang="ja-JP" sz="2200" dirty="0" err="1" smtClean="0">
                          <a:solidFill>
                            <a:srgbClr val="FF0000"/>
                          </a:solidFill>
                        </a:rPr>
                        <a:t>heo</a:t>
                      </a:r>
                      <a:r>
                        <a:rPr kumimoji="1" lang="en-US" altLang="ja-JP" sz="2200" dirty="0" smtClean="0">
                          <a:solidFill>
                            <a:srgbClr val="FF0000"/>
                          </a:solidFill>
                        </a:rPr>
                        <a:t>/</a:t>
                      </a:r>
                      <a:endParaRPr kumimoji="1" lang="ja-JP" altLang="en-US" sz="2200" dirty="0">
                        <a:solidFill>
                          <a:srgbClr val="FF0000"/>
                        </a:solidFill>
                        <a:latin typeface="Arial"/>
                        <a:cs typeface="Arial"/>
                      </a:endParaRPr>
                    </a:p>
                  </a:txBody>
                  <a:tcPr/>
                </a:tc>
                <a:tc vMerge="1">
                  <a:txBody>
                    <a:bodyPr/>
                    <a:lstStyle/>
                    <a:p>
                      <a:endParaRPr kumimoji="1" lang="ja-JP" altLang="en-US" dirty="0"/>
                    </a:p>
                  </a:txBody>
                  <a:tcPr/>
                </a:tc>
                <a:tc vMerge="1">
                  <a:txBody>
                    <a:bodyPr/>
                    <a:lstStyle/>
                    <a:p>
                      <a:endParaRPr kumimoji="1" lang="ja-JP" altLang="en-US"/>
                    </a:p>
                  </a:txBody>
                  <a:tcPr/>
                </a:tc>
                <a:tc vMerge="1">
                  <a:txBody>
                    <a:bodyPr/>
                    <a:lstStyle/>
                    <a:p>
                      <a:endParaRPr kumimoji="1" lang="ja-JP" altLang="en-US" dirty="0"/>
                    </a:p>
                  </a:txBody>
                  <a:tcPr/>
                </a:tc>
              </a:tr>
              <a:tr h="552118">
                <a:tc vMerge="1">
                  <a:txBody>
                    <a:bodyPr/>
                    <a:lstStyle/>
                    <a:p>
                      <a:endParaRPr kumimoji="1" lang="ja-JP"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solidFill>
                            <a:srgbClr val="FF0000"/>
                          </a:solidFill>
                        </a:rPr>
                        <a:t>[</a:t>
                      </a:r>
                      <a:r>
                        <a:rPr lang="en-US" altLang="ja-JP" sz="2200" baseline="-25000" dirty="0" smtClean="0">
                          <a:solidFill>
                            <a:srgbClr val="FF0000"/>
                          </a:solidFill>
                          <a:latin typeface="Symbol" charset="2"/>
                          <a:cs typeface="Symbol" charset="2"/>
                        </a:rPr>
                        <a:t>F</a:t>
                      </a:r>
                      <a:r>
                        <a:rPr lang="en-US" altLang="ja-JP" sz="2200" baseline="-25000" dirty="0" smtClean="0">
                          <a:solidFill>
                            <a:srgbClr val="FF0000"/>
                          </a:solidFill>
                        </a:rPr>
                        <a:t>P</a:t>
                      </a:r>
                      <a:r>
                        <a:rPr lang="en-US" altLang="ja-JP" sz="2200" dirty="0" smtClean="0">
                          <a:solidFill>
                            <a:srgbClr val="FF0000"/>
                          </a:solidFill>
                        </a:rPr>
                        <a:t> </a:t>
                      </a:r>
                      <a:r>
                        <a:rPr lang="en-US" altLang="ja-JP" sz="2200" cap="small" dirty="0" smtClean="0">
                          <a:solidFill>
                            <a:srgbClr val="FF0000"/>
                          </a:solidFill>
                        </a:rPr>
                        <a:t>n</a:t>
                      </a:r>
                      <a:r>
                        <a:rPr lang="en-US" altLang="ja-JP" sz="2200" dirty="0" smtClean="0">
                          <a:solidFill>
                            <a:srgbClr val="FF0000"/>
                          </a:solidFill>
                        </a:rPr>
                        <a:t>,</a:t>
                      </a:r>
                      <a:r>
                        <a:rPr lang="en-US" altLang="ja-JP" sz="2200" baseline="0" dirty="0" smtClean="0">
                          <a:solidFill>
                            <a:srgbClr val="FF0000"/>
                          </a:solidFill>
                        </a:rPr>
                        <a:t> </a:t>
                      </a:r>
                      <a:r>
                        <a:rPr lang="en-US" altLang="ja-JP" sz="2200" cap="small" dirty="0" err="1" smtClean="0">
                          <a:solidFill>
                            <a:srgbClr val="FF0000"/>
                          </a:solidFill>
                        </a:rPr>
                        <a:t>sg</a:t>
                      </a:r>
                      <a:r>
                        <a:rPr lang="en-US" altLang="ja-JP" sz="2200" dirty="0" smtClean="0">
                          <a:solidFill>
                            <a:srgbClr val="FF0000"/>
                          </a:solidFill>
                        </a:rPr>
                        <a:t>, </a:t>
                      </a:r>
                      <a:r>
                        <a:rPr lang="en-US" altLang="ja-JP" sz="2200" cap="small" dirty="0" smtClean="0">
                          <a:solidFill>
                            <a:srgbClr val="FF0000"/>
                          </a:solidFill>
                        </a:rPr>
                        <a:t>nom</a:t>
                      </a:r>
                      <a:r>
                        <a:rPr lang="en-US" altLang="ja-JP" sz="2200" dirty="0" smtClean="0">
                          <a:solidFill>
                            <a:srgbClr val="FF0000"/>
                          </a:solidFill>
                        </a:rPr>
                        <a:t>]</a:t>
                      </a:r>
                      <a:endParaRPr kumimoji="1" lang="ja-JP" altLang="en-US" sz="2200" dirty="0" smtClean="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200" dirty="0" smtClean="0">
                          <a:solidFill>
                            <a:srgbClr val="FF0000"/>
                          </a:solidFill>
                        </a:rPr>
                        <a:t>⇔</a:t>
                      </a:r>
                      <a:endParaRPr kumimoji="1" lang="ja-JP" altLang="en-US" sz="2200" dirty="0" smtClean="0">
                        <a:solidFill>
                          <a:srgbClr val="FF0000"/>
                        </a:solidFill>
                      </a:endParaRPr>
                    </a:p>
                  </a:txBody>
                  <a:tcPr/>
                </a:tc>
                <a:tc>
                  <a:txBody>
                    <a:bodyPr/>
                    <a:lstStyle/>
                    <a:p>
                      <a:r>
                        <a:rPr kumimoji="1" lang="en-US" altLang="ja-JP" sz="2200" dirty="0" smtClean="0">
                          <a:solidFill>
                            <a:srgbClr val="FF0000"/>
                          </a:solidFill>
                        </a:rPr>
                        <a:t>/hit/</a:t>
                      </a:r>
                      <a:endParaRPr kumimoji="1" lang="ja-JP" altLang="en-US" sz="2200" dirty="0">
                        <a:solidFill>
                          <a:srgbClr val="FF0000"/>
                        </a:solidFill>
                      </a:endParaRPr>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tr>
            </a:tbl>
          </a:graphicData>
        </a:graphic>
      </p:graphicFrame>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44</a:t>
            </a:fld>
            <a:endParaRPr lang="en-US" altLang="ja-JP"/>
          </a:p>
        </p:txBody>
      </p:sp>
      <p:sp>
        <p:nvSpPr>
          <p:cNvPr id="6" name="テキスト ボックス 5"/>
          <p:cNvSpPr txBox="1"/>
          <p:nvPr/>
        </p:nvSpPr>
        <p:spPr>
          <a:xfrm>
            <a:off x="308794" y="1340768"/>
            <a:ext cx="864096" cy="523220"/>
          </a:xfrm>
          <a:prstGeom prst="rect">
            <a:avLst/>
          </a:prstGeom>
          <a:noFill/>
        </p:spPr>
        <p:txBody>
          <a:bodyPr wrap="square" rtlCol="0">
            <a:spAutoFit/>
          </a:bodyPr>
          <a:lstStyle/>
          <a:p>
            <a:r>
              <a:rPr kumimoji="1" lang="en-US" altLang="ja-JP" sz="2800" dirty="0" smtClean="0"/>
              <a:t>(22)</a:t>
            </a:r>
            <a:endParaRPr kumimoji="1" lang="ja-JP" altLang="en-US" sz="2800" dirty="0"/>
          </a:p>
        </p:txBody>
      </p:sp>
    </p:spTree>
    <p:extLst>
      <p:ext uri="{BB962C8B-B14F-4D97-AF65-F5344CB8AC3E}">
        <p14:creationId xmlns:p14="http://schemas.microsoft.com/office/powerpoint/2010/main" val="179454279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直線矢印コネクタ 62"/>
          <p:cNvCxnSpPr>
            <a:endCxn id="20" idx="2"/>
          </p:cNvCxnSpPr>
          <p:nvPr/>
        </p:nvCxnSpPr>
        <p:spPr>
          <a:xfrm flipV="1">
            <a:off x="2483768" y="3170585"/>
            <a:ext cx="72008" cy="2850704"/>
          </a:xfrm>
          <a:prstGeom prst="straightConnector1">
            <a:avLst/>
          </a:prstGeom>
          <a:ln>
            <a:tailEnd type="arrow"/>
          </a:ln>
          <a:effectLst/>
        </p:spPr>
        <p:style>
          <a:lnRef idx="2">
            <a:schemeClr val="accent6"/>
          </a:lnRef>
          <a:fillRef idx="0">
            <a:schemeClr val="accent6"/>
          </a:fillRef>
          <a:effectRef idx="1">
            <a:schemeClr val="accent6"/>
          </a:effectRef>
          <a:fontRef idx="minor">
            <a:schemeClr val="tx1"/>
          </a:fontRef>
        </p:style>
      </p:cxnSp>
      <p:sp>
        <p:nvSpPr>
          <p:cNvPr id="2" name="タイトル 1"/>
          <p:cNvSpPr>
            <a:spLocks noGrp="1"/>
          </p:cNvSpPr>
          <p:nvPr>
            <p:ph type="title"/>
          </p:nvPr>
        </p:nvSpPr>
        <p:spPr/>
        <p:txBody>
          <a:bodyPr/>
          <a:lstStyle/>
          <a:p>
            <a:r>
              <a:rPr lang="ja-JP" altLang="en-US" sz="3200" smtClean="0">
                <a:latin typeface="ヒラギノ角ゴ Pro W6"/>
                <a:ea typeface="ヒラギノ角ゴ Pro W6"/>
                <a:cs typeface="ヒラギノ角ゴ Pro W6"/>
              </a:rPr>
              <a:t>初期中</a:t>
            </a:r>
            <a:r>
              <a:rPr lang="ja-JP" altLang="en-US" sz="3200" dirty="0" smtClean="0">
                <a:latin typeface="ヒラギノ角ゴ Pro W6"/>
                <a:ea typeface="ヒラギノ角ゴ Pro W6"/>
                <a:cs typeface="ヒラギノ角ゴ Pro W6"/>
              </a:rPr>
              <a:t>英語</a:t>
            </a:r>
            <a:r>
              <a:rPr lang="en-US" altLang="ja-JP" sz="3200" dirty="0">
                <a:latin typeface="ヒラギノ角ゴ Pro W6"/>
                <a:ea typeface="ヒラギノ角ゴ Pro W6"/>
                <a:cs typeface="ヒラギノ角ゴ Pro W6"/>
              </a:rPr>
              <a:t> </a:t>
            </a:r>
            <a:r>
              <a:rPr lang="en-US" altLang="ja-JP" sz="3200" dirty="0" smtClean="0">
                <a:latin typeface="ヒラギノ角ゴ Pro W6"/>
                <a:ea typeface="ヒラギノ角ゴ Pro W6"/>
                <a:cs typeface="ヒラギノ角ゴ Pro W6"/>
              </a:rPr>
              <a:t>| </a:t>
            </a:r>
            <a:r>
              <a:rPr lang="ja-JP" altLang="en-US" sz="3200" dirty="0" smtClean="0">
                <a:latin typeface="ヒラギノ角ゴ Pro W6"/>
                <a:ea typeface="ヒラギノ角ゴ Pro W6"/>
                <a:cs typeface="ヒラギノ角ゴ Pro W6"/>
              </a:rPr>
              <a:t>方言</a:t>
            </a:r>
            <a:r>
              <a:rPr lang="en-US" altLang="ja-JP" sz="3200" dirty="0" smtClean="0">
                <a:latin typeface="ヒラギノ角ゴ Pro W6"/>
                <a:ea typeface="ヒラギノ角ゴ Pro W6"/>
                <a:cs typeface="ヒラギノ角ゴ Pro W6"/>
              </a:rPr>
              <a:t>B</a:t>
            </a:r>
            <a:endParaRPr kumimoji="1" lang="ja-JP" altLang="en-US" sz="3200" dirty="0">
              <a:latin typeface="ヒラギノ角ゴ Pro W6"/>
              <a:ea typeface="ヒラギノ角ゴ Pro W6"/>
              <a:cs typeface="ヒラギノ角ゴ Pro W6"/>
            </a:endParaRPr>
          </a:p>
        </p:txBody>
      </p:sp>
      <p:sp>
        <p:nvSpPr>
          <p:cNvPr id="3" name="スライド番号プレースホルダー 2"/>
          <p:cNvSpPr>
            <a:spLocks noGrp="1"/>
          </p:cNvSpPr>
          <p:nvPr>
            <p:ph type="sldNum" sz="quarter" idx="12"/>
          </p:nvPr>
        </p:nvSpPr>
        <p:spPr/>
        <p:txBody>
          <a:bodyPr/>
          <a:lstStyle/>
          <a:p>
            <a:fld id="{969C9742-8686-AE41-AE6B-253DE1A0AC4E}" type="slidenum">
              <a:rPr lang="en-US" altLang="ja-JP" smtClean="0"/>
              <a:pPr/>
              <a:t>45</a:t>
            </a:fld>
            <a:endParaRPr lang="en-US" altLang="ja-JP"/>
          </a:p>
        </p:txBody>
      </p:sp>
      <p:sp>
        <p:nvSpPr>
          <p:cNvPr id="5" name="テキスト ボックス 4"/>
          <p:cNvSpPr txBox="1"/>
          <p:nvPr/>
        </p:nvSpPr>
        <p:spPr>
          <a:xfrm>
            <a:off x="2987824" y="1052736"/>
            <a:ext cx="1152128" cy="584776"/>
          </a:xfrm>
          <a:prstGeom prst="rect">
            <a:avLst/>
          </a:prstGeom>
          <a:noFill/>
        </p:spPr>
        <p:txBody>
          <a:bodyPr wrap="square" rtlCol="0">
            <a:spAutoFit/>
          </a:bodyPr>
          <a:lstStyle/>
          <a:p>
            <a:r>
              <a:rPr lang="en-US" altLang="ja-JP" sz="3200" dirty="0" err="1" smtClean="0"/>
              <a:t>Top</a:t>
            </a:r>
            <a:r>
              <a:rPr kumimoji="1" lang="en-US" altLang="ja-JP" sz="3200" dirty="0" err="1" smtClean="0"/>
              <a:t>P</a:t>
            </a:r>
            <a:endParaRPr kumimoji="1" lang="ja-JP" altLang="en-US" sz="3200" dirty="0"/>
          </a:p>
        </p:txBody>
      </p:sp>
      <p:sp>
        <p:nvSpPr>
          <p:cNvPr id="13" name="テキスト ボックス 12"/>
          <p:cNvSpPr txBox="1"/>
          <p:nvPr/>
        </p:nvSpPr>
        <p:spPr>
          <a:xfrm>
            <a:off x="3203848" y="3218446"/>
            <a:ext cx="864096" cy="584776"/>
          </a:xfrm>
          <a:prstGeom prst="rect">
            <a:avLst/>
          </a:prstGeom>
          <a:noFill/>
        </p:spPr>
        <p:txBody>
          <a:bodyPr wrap="square" rtlCol="0">
            <a:spAutoFit/>
          </a:bodyPr>
          <a:lstStyle/>
          <a:p>
            <a:r>
              <a:rPr lang="en-US" altLang="ja-JP" sz="3200" dirty="0" smtClean="0"/>
              <a:t>Top</a:t>
            </a:r>
            <a:endParaRPr kumimoji="1" lang="en-US" altLang="ja-JP" sz="3200" dirty="0" smtClean="0"/>
          </a:p>
        </p:txBody>
      </p:sp>
      <p:sp>
        <p:nvSpPr>
          <p:cNvPr id="14" name="テキスト ボックス 13"/>
          <p:cNvSpPr txBox="1"/>
          <p:nvPr/>
        </p:nvSpPr>
        <p:spPr>
          <a:xfrm>
            <a:off x="3995936" y="2132856"/>
            <a:ext cx="1138961" cy="584776"/>
          </a:xfrm>
          <a:prstGeom prst="rect">
            <a:avLst/>
          </a:prstGeom>
          <a:noFill/>
        </p:spPr>
        <p:txBody>
          <a:bodyPr wrap="square" rtlCol="0">
            <a:spAutoFit/>
          </a:bodyPr>
          <a:lstStyle/>
          <a:p>
            <a:r>
              <a:rPr lang="en-US" altLang="ja-JP" sz="3200" dirty="0" smtClean="0"/>
              <a:t> Top´</a:t>
            </a:r>
            <a:endParaRPr kumimoji="1" lang="ja-JP" altLang="en-US" sz="3200" dirty="0"/>
          </a:p>
        </p:txBody>
      </p:sp>
      <p:sp>
        <p:nvSpPr>
          <p:cNvPr id="20" name="テキスト ボックス 19"/>
          <p:cNvSpPr txBox="1"/>
          <p:nvPr/>
        </p:nvSpPr>
        <p:spPr>
          <a:xfrm>
            <a:off x="1835696" y="2708920"/>
            <a:ext cx="1440160" cy="461665"/>
          </a:xfrm>
          <a:prstGeom prst="rect">
            <a:avLst/>
          </a:prstGeom>
          <a:noFill/>
        </p:spPr>
        <p:txBody>
          <a:bodyPr wrap="square" rtlCol="0">
            <a:spAutoFit/>
          </a:bodyPr>
          <a:lstStyle/>
          <a:p>
            <a:r>
              <a:rPr kumimoji="1" lang="en-US" altLang="ja-JP" sz="2400" dirty="0" smtClean="0"/>
              <a:t>[</a:t>
            </a:r>
            <a:r>
              <a:rPr lang="en-US" altLang="ja-JP" sz="2400" cap="small" dirty="0" err="1" smtClean="0"/>
              <a:t>pl</a:t>
            </a:r>
            <a:r>
              <a:rPr lang="en-US" altLang="ja-JP" sz="2400" dirty="0" smtClean="0"/>
              <a:t>, </a:t>
            </a:r>
            <a:r>
              <a:rPr lang="en-US" altLang="ja-JP" sz="2400" cap="small" dirty="0" smtClean="0"/>
              <a:t>nom</a:t>
            </a:r>
            <a:r>
              <a:rPr kumimoji="1" lang="en-US" altLang="ja-JP" sz="2400" dirty="0" smtClean="0"/>
              <a:t>]</a:t>
            </a:r>
            <a:endParaRPr kumimoji="1" lang="ja-JP" altLang="en-US" sz="2400" dirty="0"/>
          </a:p>
        </p:txBody>
      </p:sp>
      <p:sp>
        <p:nvSpPr>
          <p:cNvPr id="21" name="テキスト ボックス 20"/>
          <p:cNvSpPr txBox="1"/>
          <p:nvPr/>
        </p:nvSpPr>
        <p:spPr>
          <a:xfrm>
            <a:off x="2195736" y="2132856"/>
            <a:ext cx="792088" cy="584776"/>
          </a:xfrm>
          <a:prstGeom prst="rect">
            <a:avLst/>
          </a:prstGeom>
          <a:noFill/>
        </p:spPr>
        <p:txBody>
          <a:bodyPr wrap="square" rtlCol="0">
            <a:spAutoFit/>
          </a:bodyPr>
          <a:lstStyle/>
          <a:p>
            <a:r>
              <a:rPr lang="en-US" altLang="ja-JP" sz="3200" dirty="0" err="1" smtClean="0">
                <a:latin typeface="+mn-lt"/>
                <a:cs typeface="Times New Roman"/>
              </a:rPr>
              <a:t>hie</a:t>
            </a:r>
            <a:endParaRPr kumimoji="1" lang="ja-JP" altLang="en-US" sz="3200" dirty="0">
              <a:latin typeface="+mn-lt"/>
              <a:cs typeface="Times New Roman"/>
            </a:endParaRPr>
          </a:p>
        </p:txBody>
      </p:sp>
      <p:sp>
        <p:nvSpPr>
          <p:cNvPr id="22" name="テキスト ボックス 21"/>
          <p:cNvSpPr txBox="1"/>
          <p:nvPr/>
        </p:nvSpPr>
        <p:spPr>
          <a:xfrm>
            <a:off x="5004048" y="3212976"/>
            <a:ext cx="1080120" cy="584776"/>
          </a:xfrm>
          <a:prstGeom prst="rect">
            <a:avLst/>
          </a:prstGeom>
          <a:noFill/>
        </p:spPr>
        <p:txBody>
          <a:bodyPr wrap="square" rtlCol="0">
            <a:spAutoFit/>
          </a:bodyPr>
          <a:lstStyle/>
          <a:p>
            <a:r>
              <a:rPr lang="en-US" altLang="ja-JP" sz="3200" dirty="0" err="1" smtClean="0"/>
              <a:t>Fin</a:t>
            </a:r>
            <a:r>
              <a:rPr kumimoji="1" lang="en-US" altLang="ja-JP" sz="3200" dirty="0" err="1" smtClean="0"/>
              <a:t>P</a:t>
            </a:r>
            <a:endParaRPr kumimoji="1" lang="ja-JP" altLang="en-US" sz="3200" dirty="0"/>
          </a:p>
        </p:txBody>
      </p:sp>
      <p:cxnSp>
        <p:nvCxnSpPr>
          <p:cNvPr id="6" name="直線矢印コネクタ 5"/>
          <p:cNvCxnSpPr>
            <a:stCxn id="21" idx="1"/>
          </p:cNvCxnSpPr>
          <p:nvPr/>
        </p:nvCxnSpPr>
        <p:spPr>
          <a:xfrm flipH="1" flipV="1">
            <a:off x="372445" y="2395062"/>
            <a:ext cx="1823291" cy="30182"/>
          </a:xfrm>
          <a:prstGeom prst="straightConnector1">
            <a:avLst/>
          </a:prstGeom>
          <a:ln>
            <a:prstDash val="dash"/>
            <a:tailEnd type="arrow"/>
          </a:ln>
        </p:spPr>
        <p:style>
          <a:lnRef idx="2">
            <a:schemeClr val="dk1"/>
          </a:lnRef>
          <a:fillRef idx="0">
            <a:schemeClr val="dk1"/>
          </a:fillRef>
          <a:effectRef idx="1">
            <a:schemeClr val="dk1"/>
          </a:effectRef>
          <a:fontRef idx="minor">
            <a:schemeClr val="tx1"/>
          </a:fontRef>
        </p:style>
      </p:cxnSp>
      <p:grpSp>
        <p:nvGrpSpPr>
          <p:cNvPr id="8" name="図形グループ 7"/>
          <p:cNvGrpSpPr/>
          <p:nvPr/>
        </p:nvGrpSpPr>
        <p:grpSpPr>
          <a:xfrm>
            <a:off x="2699792" y="1628800"/>
            <a:ext cx="1728191" cy="545276"/>
            <a:chOff x="3347864" y="1988840"/>
            <a:chExt cx="1869833" cy="648072"/>
          </a:xfrm>
        </p:grpSpPr>
        <p:cxnSp>
          <p:nvCxnSpPr>
            <p:cNvPr id="7" name="直線コネクタ 6"/>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19" name="直線コネクタ 18"/>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sp>
        <p:nvSpPr>
          <p:cNvPr id="25" name="角丸四角形吹き出し 24"/>
          <p:cNvSpPr/>
          <p:nvPr/>
        </p:nvSpPr>
        <p:spPr>
          <a:xfrm>
            <a:off x="251520" y="3429000"/>
            <a:ext cx="2736304" cy="936104"/>
          </a:xfrm>
          <a:prstGeom prst="wedgeRoundRectCallout">
            <a:avLst>
              <a:gd name="adj1" fmla="val -12423"/>
              <a:gd name="adj2" fmla="val -145889"/>
              <a:gd name="adj3" fmla="val 16667"/>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000" dirty="0" smtClean="0">
                <a:latin typeface="メイリオ"/>
                <a:ea typeface="メイリオ"/>
                <a:cs typeface="メイリオ"/>
              </a:rPr>
              <a:t>人称（と性）を</a:t>
            </a:r>
            <a:endParaRPr kumimoji="1" lang="en-US" altLang="ja-JP" sz="2000" dirty="0" smtClean="0">
              <a:latin typeface="メイリオ"/>
              <a:ea typeface="メイリオ"/>
              <a:cs typeface="メイリオ"/>
            </a:endParaRPr>
          </a:p>
          <a:p>
            <a:pPr algn="ctr"/>
            <a:r>
              <a:rPr kumimoji="1" lang="ja-JP" altLang="en-US" sz="2000" dirty="0" smtClean="0">
                <a:latin typeface="メイリオ"/>
                <a:ea typeface="メイリオ"/>
                <a:cs typeface="メイリオ"/>
              </a:rPr>
              <a:t>談話連結により獲得</a:t>
            </a:r>
            <a:endParaRPr kumimoji="1" lang="ja-JP" altLang="en-US" sz="2000" dirty="0">
              <a:latin typeface="メイリオ"/>
              <a:ea typeface="メイリオ"/>
              <a:cs typeface="メイリオ"/>
            </a:endParaRPr>
          </a:p>
        </p:txBody>
      </p:sp>
      <p:cxnSp>
        <p:nvCxnSpPr>
          <p:cNvPr id="28" name="直線コネクタ 27"/>
          <p:cNvCxnSpPr/>
          <p:nvPr/>
        </p:nvCxnSpPr>
        <p:spPr>
          <a:xfrm flipV="1">
            <a:off x="4644008" y="37890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29" name="直線コネクタ 28"/>
          <p:cNvCxnSpPr/>
          <p:nvPr/>
        </p:nvCxnSpPr>
        <p:spPr>
          <a:xfrm flipH="1" flipV="1">
            <a:off x="5572415" y="3789040"/>
            <a:ext cx="941426" cy="648072"/>
          </a:xfrm>
          <a:prstGeom prst="line">
            <a:avLst/>
          </a:prstGeom>
          <a:ln>
            <a:prstDash val="dash"/>
          </a:ln>
          <a:effectLst/>
        </p:spPr>
        <p:style>
          <a:lnRef idx="3">
            <a:schemeClr val="dk1"/>
          </a:lnRef>
          <a:fillRef idx="0">
            <a:schemeClr val="dk1"/>
          </a:fillRef>
          <a:effectRef idx="2">
            <a:schemeClr val="dk1"/>
          </a:effectRef>
          <a:fontRef idx="minor">
            <a:schemeClr val="tx1"/>
          </a:fontRef>
        </p:style>
      </p:cxnSp>
      <p:sp>
        <p:nvSpPr>
          <p:cNvPr id="30" name="テキスト ボックス 29"/>
          <p:cNvSpPr txBox="1"/>
          <p:nvPr/>
        </p:nvSpPr>
        <p:spPr>
          <a:xfrm>
            <a:off x="4211960" y="4437112"/>
            <a:ext cx="864096" cy="584776"/>
          </a:xfrm>
          <a:prstGeom prst="rect">
            <a:avLst/>
          </a:prstGeom>
          <a:noFill/>
        </p:spPr>
        <p:txBody>
          <a:bodyPr wrap="square" rtlCol="0">
            <a:spAutoFit/>
          </a:bodyPr>
          <a:lstStyle/>
          <a:p>
            <a:r>
              <a:rPr lang="en-US" altLang="ja-JP" sz="3200" dirty="0" smtClean="0"/>
              <a:t>Fin</a:t>
            </a:r>
            <a:endParaRPr kumimoji="1" lang="en-US" altLang="ja-JP" sz="3200" dirty="0" smtClean="0"/>
          </a:p>
        </p:txBody>
      </p:sp>
      <p:sp>
        <p:nvSpPr>
          <p:cNvPr id="32" name="テキスト ボックス 31"/>
          <p:cNvSpPr txBox="1"/>
          <p:nvPr/>
        </p:nvSpPr>
        <p:spPr>
          <a:xfrm>
            <a:off x="6228184" y="4437112"/>
            <a:ext cx="864096" cy="584776"/>
          </a:xfrm>
          <a:prstGeom prst="rect">
            <a:avLst/>
          </a:prstGeom>
          <a:noFill/>
        </p:spPr>
        <p:txBody>
          <a:bodyPr wrap="square" rtlCol="0">
            <a:spAutoFit/>
          </a:bodyPr>
          <a:lstStyle/>
          <a:p>
            <a:r>
              <a:rPr lang="en-US" altLang="ja-JP" sz="3200" dirty="0" err="1" smtClean="0"/>
              <a:t>vP</a:t>
            </a:r>
            <a:endParaRPr kumimoji="1" lang="en-US" altLang="ja-JP" sz="3200" dirty="0" smtClean="0"/>
          </a:p>
        </p:txBody>
      </p:sp>
      <p:grpSp>
        <p:nvGrpSpPr>
          <p:cNvPr id="36" name="図形グループ 35"/>
          <p:cNvGrpSpPr/>
          <p:nvPr/>
        </p:nvGrpSpPr>
        <p:grpSpPr>
          <a:xfrm>
            <a:off x="5724128" y="5013176"/>
            <a:ext cx="1869833" cy="648072"/>
            <a:chOff x="3347864" y="1988840"/>
            <a:chExt cx="1869833" cy="648072"/>
          </a:xfrm>
        </p:grpSpPr>
        <p:cxnSp>
          <p:nvCxnSpPr>
            <p:cNvPr id="37" name="直線コネクタ 36"/>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38" name="直線コネクタ 37"/>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sp>
        <p:nvSpPr>
          <p:cNvPr id="39" name="テキスト ボックス 38"/>
          <p:cNvSpPr txBox="1"/>
          <p:nvPr/>
        </p:nvSpPr>
        <p:spPr>
          <a:xfrm>
            <a:off x="5364088" y="5661248"/>
            <a:ext cx="792088" cy="584776"/>
          </a:xfrm>
          <a:prstGeom prst="rect">
            <a:avLst/>
          </a:prstGeom>
          <a:noFill/>
        </p:spPr>
        <p:txBody>
          <a:bodyPr wrap="square" rtlCol="0">
            <a:spAutoFit/>
          </a:bodyPr>
          <a:lstStyle/>
          <a:p>
            <a:r>
              <a:rPr lang="en-US" altLang="ja-JP" sz="3200" dirty="0">
                <a:latin typeface="Symbol" charset="2"/>
                <a:cs typeface="Symbol" charset="2"/>
              </a:rPr>
              <a:t>F</a:t>
            </a:r>
            <a:r>
              <a:rPr kumimoji="1" lang="en-US" altLang="ja-JP" sz="3200" dirty="0" smtClean="0"/>
              <a:t>P</a:t>
            </a:r>
            <a:endParaRPr kumimoji="1" lang="ja-JP" altLang="en-US" sz="3200" dirty="0"/>
          </a:p>
        </p:txBody>
      </p:sp>
      <p:grpSp>
        <p:nvGrpSpPr>
          <p:cNvPr id="40" name="図形グループ 39"/>
          <p:cNvGrpSpPr/>
          <p:nvPr/>
        </p:nvGrpSpPr>
        <p:grpSpPr>
          <a:xfrm>
            <a:off x="3707904" y="2708920"/>
            <a:ext cx="1728191" cy="545276"/>
            <a:chOff x="3347864" y="1988840"/>
            <a:chExt cx="1869833" cy="648072"/>
          </a:xfrm>
        </p:grpSpPr>
        <p:cxnSp>
          <p:nvCxnSpPr>
            <p:cNvPr id="41" name="直線コネクタ 40"/>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42" name="直線コネクタ 41"/>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sp>
        <p:nvSpPr>
          <p:cNvPr id="43" name="テキスト ボックス 42"/>
          <p:cNvSpPr txBox="1"/>
          <p:nvPr/>
        </p:nvSpPr>
        <p:spPr>
          <a:xfrm>
            <a:off x="3275856" y="3789040"/>
            <a:ext cx="720080" cy="461665"/>
          </a:xfrm>
          <a:prstGeom prst="rect">
            <a:avLst/>
          </a:prstGeom>
          <a:noFill/>
        </p:spPr>
        <p:txBody>
          <a:bodyPr wrap="square" rtlCol="0">
            <a:spAutoFit/>
          </a:bodyPr>
          <a:lstStyle/>
          <a:p>
            <a:r>
              <a:rPr lang="en-US" altLang="ja-JP" sz="2400" dirty="0" smtClean="0"/>
              <a:t>[</a:t>
            </a:r>
            <a:r>
              <a:rPr lang="en-US" altLang="ja-JP" sz="2400" cap="small" dirty="0" err="1" smtClean="0"/>
              <a:t>pl</a:t>
            </a:r>
            <a:r>
              <a:rPr lang="en-US" altLang="ja-JP" sz="2400" dirty="0" smtClean="0"/>
              <a:t>]</a:t>
            </a:r>
            <a:endParaRPr kumimoji="1" lang="en-US" altLang="ja-JP" sz="2400" dirty="0" smtClean="0"/>
          </a:p>
        </p:txBody>
      </p:sp>
      <p:sp>
        <p:nvSpPr>
          <p:cNvPr id="44" name="テキスト ボックス 43"/>
          <p:cNvSpPr txBox="1"/>
          <p:nvPr/>
        </p:nvSpPr>
        <p:spPr>
          <a:xfrm>
            <a:off x="4067944" y="4941168"/>
            <a:ext cx="936104" cy="461665"/>
          </a:xfrm>
          <a:prstGeom prst="rect">
            <a:avLst/>
          </a:prstGeom>
          <a:noFill/>
        </p:spPr>
        <p:txBody>
          <a:bodyPr wrap="square" rtlCol="0">
            <a:spAutoFit/>
          </a:bodyPr>
          <a:lstStyle/>
          <a:p>
            <a:r>
              <a:rPr lang="en-US" altLang="ja-JP" sz="2400" dirty="0" smtClean="0"/>
              <a:t>[3rd]</a:t>
            </a:r>
            <a:endParaRPr kumimoji="1" lang="en-US" altLang="ja-JP" sz="2400" dirty="0" smtClean="0"/>
          </a:p>
        </p:txBody>
      </p:sp>
      <p:sp>
        <p:nvSpPr>
          <p:cNvPr id="45" name="テキスト ボックス 44"/>
          <p:cNvSpPr txBox="1"/>
          <p:nvPr/>
        </p:nvSpPr>
        <p:spPr>
          <a:xfrm>
            <a:off x="4932040" y="6237312"/>
            <a:ext cx="1800200" cy="461665"/>
          </a:xfrm>
          <a:prstGeom prst="rect">
            <a:avLst/>
          </a:prstGeom>
          <a:noFill/>
        </p:spPr>
        <p:txBody>
          <a:bodyPr wrap="square" rtlCol="0">
            <a:spAutoFit/>
          </a:bodyPr>
          <a:lstStyle/>
          <a:p>
            <a:r>
              <a:rPr kumimoji="1" lang="en-US" altLang="ja-JP" sz="2400" dirty="0" smtClean="0"/>
              <a:t>[</a:t>
            </a:r>
            <a:r>
              <a:rPr lang="en-US" altLang="ja-JP" sz="2400" cap="small" dirty="0" err="1" smtClean="0"/>
              <a:t>pl</a:t>
            </a:r>
            <a:r>
              <a:rPr lang="en-US" altLang="ja-JP" sz="2400" dirty="0" smtClean="0"/>
              <a:t>, </a:t>
            </a:r>
            <a:r>
              <a:rPr lang="en-US" altLang="ja-JP" sz="2400" i="1" dirty="0" err="1" smtClean="0"/>
              <a:t>u</a:t>
            </a:r>
            <a:r>
              <a:rPr lang="en-US" altLang="ja-JP" sz="2400" dirty="0" err="1" smtClean="0"/>
              <a:t>Case</a:t>
            </a:r>
            <a:r>
              <a:rPr kumimoji="1" lang="en-US" altLang="ja-JP" sz="2400" dirty="0" smtClean="0"/>
              <a:t>]</a:t>
            </a:r>
            <a:endParaRPr kumimoji="1" lang="ja-JP" altLang="en-US" sz="2400" dirty="0"/>
          </a:p>
        </p:txBody>
      </p:sp>
      <p:cxnSp>
        <p:nvCxnSpPr>
          <p:cNvPr id="55" name="直線コネクタ 54"/>
          <p:cNvCxnSpPr/>
          <p:nvPr/>
        </p:nvCxnSpPr>
        <p:spPr>
          <a:xfrm>
            <a:off x="3635896" y="4293096"/>
            <a:ext cx="0" cy="2160240"/>
          </a:xfrm>
          <a:prstGeom prst="line">
            <a:avLst/>
          </a:prstGeom>
          <a:effectLst/>
        </p:spPr>
        <p:style>
          <a:lnRef idx="2">
            <a:schemeClr val="accent4"/>
          </a:lnRef>
          <a:fillRef idx="0">
            <a:schemeClr val="accent4"/>
          </a:fillRef>
          <a:effectRef idx="1">
            <a:schemeClr val="accent4"/>
          </a:effectRef>
          <a:fontRef idx="minor">
            <a:schemeClr val="tx1"/>
          </a:fontRef>
        </p:style>
      </p:cxnSp>
      <p:sp>
        <p:nvSpPr>
          <p:cNvPr id="58" name="角丸四角形吹き出し 57"/>
          <p:cNvSpPr/>
          <p:nvPr/>
        </p:nvSpPr>
        <p:spPr>
          <a:xfrm>
            <a:off x="827584" y="4941168"/>
            <a:ext cx="2232248" cy="936104"/>
          </a:xfrm>
          <a:prstGeom prst="wedgeRoundRectCallout">
            <a:avLst>
              <a:gd name="adj1" fmla="val 63129"/>
              <a:gd name="adj2" fmla="val -124511"/>
              <a:gd name="adj3" fmla="val 16667"/>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en-US" sz="2000" dirty="0" smtClean="0">
                <a:latin typeface="Arial"/>
                <a:ea typeface="メイリオ"/>
                <a:cs typeface="Arial"/>
              </a:rPr>
              <a:t>Agree</a:t>
            </a:r>
            <a:r>
              <a:rPr lang="ja-JP" altLang="en-US" sz="2000" dirty="0" smtClean="0">
                <a:latin typeface="メイリオ"/>
                <a:ea typeface="メイリオ"/>
                <a:cs typeface="メイリオ"/>
              </a:rPr>
              <a:t>による</a:t>
            </a:r>
            <a:r>
              <a:rPr lang="en-US" altLang="en-US" sz="2000" dirty="0" smtClean="0">
                <a:latin typeface="メイリオ"/>
                <a:ea typeface="メイリオ"/>
                <a:cs typeface="メイリオ"/>
              </a:rPr>
              <a:t>一致</a:t>
            </a:r>
            <a:endParaRPr kumimoji="1" lang="ja-JP" altLang="en-US" sz="2000" dirty="0">
              <a:latin typeface="メイリオ"/>
              <a:ea typeface="メイリオ"/>
              <a:cs typeface="メイリオ"/>
            </a:endParaRPr>
          </a:p>
        </p:txBody>
      </p:sp>
      <p:cxnSp>
        <p:nvCxnSpPr>
          <p:cNvPr id="57" name="直線矢印コネクタ 56"/>
          <p:cNvCxnSpPr>
            <a:endCxn id="45" idx="1"/>
          </p:cNvCxnSpPr>
          <p:nvPr/>
        </p:nvCxnSpPr>
        <p:spPr>
          <a:xfrm>
            <a:off x="3635896" y="6453336"/>
            <a:ext cx="1296144" cy="14809"/>
          </a:xfrm>
          <a:prstGeom prst="straightConnector1">
            <a:avLst/>
          </a:prstGeom>
          <a:ln>
            <a:tailEnd type="arrow"/>
          </a:ln>
          <a:effectLst/>
        </p:spPr>
        <p:style>
          <a:lnRef idx="2">
            <a:schemeClr val="accent4"/>
          </a:lnRef>
          <a:fillRef idx="0">
            <a:schemeClr val="accent4"/>
          </a:fillRef>
          <a:effectRef idx="1">
            <a:schemeClr val="accent4"/>
          </a:effectRef>
          <a:fontRef idx="minor">
            <a:schemeClr val="tx1"/>
          </a:fontRef>
        </p:style>
      </p:cxnSp>
      <p:sp>
        <p:nvSpPr>
          <p:cNvPr id="59" name="角丸四角形吹き出し 58"/>
          <p:cNvSpPr/>
          <p:nvPr/>
        </p:nvSpPr>
        <p:spPr>
          <a:xfrm>
            <a:off x="6228184" y="3068960"/>
            <a:ext cx="2232248" cy="936104"/>
          </a:xfrm>
          <a:prstGeom prst="wedgeRoundRectCallout">
            <a:avLst>
              <a:gd name="adj1" fmla="val -110654"/>
              <a:gd name="adj2" fmla="val 166559"/>
              <a:gd name="adj3" fmla="val 16667"/>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000" dirty="0" smtClean="0">
                <a:latin typeface="メイリオ"/>
                <a:ea typeface="メイリオ"/>
                <a:cs typeface="メイリオ"/>
              </a:rPr>
              <a:t>不履行値の付与</a:t>
            </a:r>
            <a:endParaRPr kumimoji="1" lang="ja-JP" altLang="en-US" sz="2000" dirty="0">
              <a:latin typeface="メイリオ"/>
              <a:ea typeface="メイリオ"/>
              <a:cs typeface="メイリオ"/>
            </a:endParaRPr>
          </a:p>
        </p:txBody>
      </p:sp>
      <p:cxnSp>
        <p:nvCxnSpPr>
          <p:cNvPr id="61" name="直線コネクタ 60"/>
          <p:cNvCxnSpPr/>
          <p:nvPr/>
        </p:nvCxnSpPr>
        <p:spPr>
          <a:xfrm flipH="1">
            <a:off x="2483768" y="6021288"/>
            <a:ext cx="2808312" cy="0"/>
          </a:xfrm>
          <a:prstGeom prst="line">
            <a:avLst/>
          </a:prstGeom>
          <a:effectLst/>
        </p:spPr>
        <p:style>
          <a:lnRef idx="2">
            <a:schemeClr val="accent6"/>
          </a:lnRef>
          <a:fillRef idx="0">
            <a:schemeClr val="accent6"/>
          </a:fillRef>
          <a:effectRef idx="1">
            <a:schemeClr val="accent6"/>
          </a:effectRef>
          <a:fontRef idx="minor">
            <a:schemeClr val="tx1"/>
          </a:fontRef>
        </p:style>
      </p:cxnSp>
      <p:sp>
        <p:nvSpPr>
          <p:cNvPr id="46" name="角丸四角形吹き出し 45"/>
          <p:cNvSpPr/>
          <p:nvPr/>
        </p:nvSpPr>
        <p:spPr>
          <a:xfrm>
            <a:off x="5652120" y="1340768"/>
            <a:ext cx="2232248" cy="864096"/>
          </a:xfrm>
          <a:prstGeom prst="wedgeRoundRectCallout">
            <a:avLst>
              <a:gd name="adj1" fmla="val -169315"/>
              <a:gd name="adj2" fmla="val 61840"/>
              <a:gd name="adj3" fmla="val 16667"/>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sz="2000" dirty="0" err="1" smtClean="0">
                <a:latin typeface="Symbol" charset="2"/>
                <a:ea typeface="メイリオ"/>
                <a:cs typeface="Symbol" charset="2"/>
              </a:rPr>
              <a:t>F</a:t>
            </a:r>
            <a:r>
              <a:rPr lang="en-US" altLang="ja-JP" sz="2000" dirty="0" err="1" smtClean="0">
                <a:latin typeface="メイリオ"/>
                <a:ea typeface="メイリオ"/>
                <a:cs typeface="メイリオ"/>
              </a:rPr>
              <a:t>p</a:t>
            </a:r>
            <a:r>
              <a:rPr lang="ja-JP" altLang="en-US" sz="2000" dirty="0" smtClean="0">
                <a:latin typeface="メイリオ"/>
                <a:ea typeface="メイリオ"/>
                <a:cs typeface="メイリオ"/>
              </a:rPr>
              <a:t>が音声的に</a:t>
            </a:r>
            <a:endParaRPr lang="en-US" altLang="ja-JP" sz="2000" dirty="0" smtClean="0">
              <a:latin typeface="メイリオ"/>
              <a:ea typeface="メイリオ"/>
              <a:cs typeface="メイリオ"/>
            </a:endParaRPr>
          </a:p>
          <a:p>
            <a:pPr algn="ctr"/>
            <a:r>
              <a:rPr lang="ja-JP" altLang="en-US" sz="2000" dirty="0" smtClean="0">
                <a:latin typeface="メイリオ"/>
                <a:ea typeface="メイリオ"/>
                <a:cs typeface="メイリオ"/>
              </a:rPr>
              <a:t>具現化</a:t>
            </a:r>
            <a:endParaRPr kumimoji="1" lang="ja-JP" altLang="en-US" sz="2000" dirty="0">
              <a:latin typeface="メイリオ"/>
              <a:ea typeface="メイリオ"/>
              <a:cs typeface="メイリオ"/>
            </a:endParaRPr>
          </a:p>
        </p:txBody>
      </p:sp>
      <p:sp>
        <p:nvSpPr>
          <p:cNvPr id="47" name="テキスト ボックス 46"/>
          <p:cNvSpPr txBox="1"/>
          <p:nvPr/>
        </p:nvSpPr>
        <p:spPr>
          <a:xfrm>
            <a:off x="798116" y="974502"/>
            <a:ext cx="936104" cy="584776"/>
          </a:xfrm>
          <a:prstGeom prst="rect">
            <a:avLst/>
          </a:prstGeom>
          <a:noFill/>
        </p:spPr>
        <p:txBody>
          <a:bodyPr wrap="square" rtlCol="0">
            <a:spAutoFit/>
          </a:bodyPr>
          <a:lstStyle/>
          <a:p>
            <a:r>
              <a:rPr kumimoji="1" lang="en-US" altLang="ja-JP" sz="3200" dirty="0" smtClean="0"/>
              <a:t>(</a:t>
            </a:r>
            <a:r>
              <a:rPr lang="en-US" altLang="ja-JP" sz="3200" dirty="0" smtClean="0"/>
              <a:t>23</a:t>
            </a:r>
            <a:r>
              <a:rPr kumimoji="1" lang="en-US" altLang="ja-JP" sz="3200" dirty="0" smtClean="0"/>
              <a:t>)</a:t>
            </a:r>
            <a:endParaRPr kumimoji="1" lang="ja-JP" altLang="en-US" sz="3200" dirty="0"/>
          </a:p>
        </p:txBody>
      </p:sp>
    </p:spTree>
    <p:extLst>
      <p:ext uri="{BB962C8B-B14F-4D97-AF65-F5344CB8AC3E}">
        <p14:creationId xmlns:p14="http://schemas.microsoft.com/office/powerpoint/2010/main" val="387687786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latin typeface="ヒラギノ角ゴ Pro W6"/>
                <a:ea typeface="ヒラギノ角ゴ Pro W6"/>
                <a:cs typeface="ヒラギノ角ゴ Pro W6"/>
              </a:rPr>
              <a:t>話者</a:t>
            </a:r>
            <a:r>
              <a:rPr kumimoji="1" lang="ja-JP" altLang="en-US" sz="3200" dirty="0" smtClean="0">
                <a:latin typeface="ヒラギノ角ゴ Pro W6"/>
                <a:ea typeface="ヒラギノ角ゴ Pro W6"/>
                <a:cs typeface="ヒラギノ角ゴ Pro W6"/>
              </a:rPr>
              <a:t>の非対称性</a:t>
            </a:r>
            <a:endParaRPr kumimoji="1" lang="ja-JP" altLang="en-US" sz="3200" dirty="0">
              <a:latin typeface="ヒラギノ角ゴ Pro W6"/>
              <a:ea typeface="ヒラギノ角ゴ Pro W6"/>
              <a:cs typeface="ヒラギノ角ゴ Pro W6"/>
            </a:endParaRPr>
          </a:p>
        </p:txBody>
      </p:sp>
      <p:sp>
        <p:nvSpPr>
          <p:cNvPr id="3" name="スライド番号プレースホルダー 2"/>
          <p:cNvSpPr>
            <a:spLocks noGrp="1"/>
          </p:cNvSpPr>
          <p:nvPr>
            <p:ph type="sldNum" sz="quarter" idx="12"/>
          </p:nvPr>
        </p:nvSpPr>
        <p:spPr/>
        <p:txBody>
          <a:bodyPr/>
          <a:lstStyle/>
          <a:p>
            <a:fld id="{969C9742-8686-AE41-AE6B-253DE1A0AC4E}" type="slidenum">
              <a:rPr lang="en-US" altLang="ja-JP" smtClean="0"/>
              <a:pPr/>
              <a:t>46</a:t>
            </a:fld>
            <a:endParaRPr lang="en-US" altLang="ja-JP"/>
          </a:p>
        </p:txBody>
      </p:sp>
      <p:sp>
        <p:nvSpPr>
          <p:cNvPr id="4" name="角丸四角形 3"/>
          <p:cNvSpPr/>
          <p:nvPr/>
        </p:nvSpPr>
        <p:spPr>
          <a:xfrm>
            <a:off x="467544" y="1628800"/>
            <a:ext cx="8064896" cy="151216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719138" indent="-719138">
              <a:lnSpc>
                <a:spcPct val="120000"/>
              </a:lnSpc>
              <a:tabLst>
                <a:tab pos="719138" algn="l"/>
              </a:tabLst>
            </a:pPr>
            <a:r>
              <a:rPr lang="en-US" altLang="ja-JP" sz="2800" dirty="0" smtClean="0">
                <a:latin typeface="Arial"/>
                <a:ea typeface="メイリオ"/>
                <a:cs typeface="Arial"/>
              </a:rPr>
              <a:t>Q2:	</a:t>
            </a:r>
            <a:r>
              <a:rPr lang="ja-JP" altLang="en-US" sz="2800" dirty="0" smtClean="0">
                <a:latin typeface="Arial"/>
                <a:ea typeface="メイリオ"/>
                <a:cs typeface="Arial"/>
              </a:rPr>
              <a:t>なぜ</a:t>
            </a:r>
            <a:r>
              <a:rPr lang="en-US" altLang="ja-JP" sz="2800" dirty="0">
                <a:latin typeface="Arial"/>
                <a:ea typeface="メイリオ"/>
                <a:cs typeface="Arial"/>
              </a:rPr>
              <a:t>pro</a:t>
            </a:r>
            <a:r>
              <a:rPr lang="ja-JP" altLang="en-US" sz="2800" dirty="0">
                <a:latin typeface="Arial"/>
                <a:ea typeface="メイリオ"/>
                <a:cs typeface="Arial"/>
              </a:rPr>
              <a:t>を許容する話者と許容</a:t>
            </a:r>
            <a:r>
              <a:rPr lang="ja-JP" altLang="en-US" sz="2800" dirty="0" smtClean="0">
                <a:latin typeface="Arial"/>
                <a:ea typeface="メイリオ"/>
                <a:cs typeface="Arial"/>
              </a:rPr>
              <a:t>しない話者が存在したのか。</a:t>
            </a:r>
            <a:endParaRPr lang="en-US" altLang="ja-JP" sz="2800" dirty="0" smtClean="0">
              <a:latin typeface="Arial"/>
              <a:ea typeface="メイリオ"/>
              <a:cs typeface="Arial"/>
            </a:endParaRPr>
          </a:p>
        </p:txBody>
      </p:sp>
      <p:sp>
        <p:nvSpPr>
          <p:cNvPr id="5" name="下矢印 4"/>
          <p:cNvSpPr/>
          <p:nvPr/>
        </p:nvSpPr>
        <p:spPr>
          <a:xfrm>
            <a:off x="3707904" y="3284984"/>
            <a:ext cx="1368152" cy="79208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6" name="角丸四角形 5"/>
          <p:cNvSpPr/>
          <p:nvPr/>
        </p:nvSpPr>
        <p:spPr>
          <a:xfrm>
            <a:off x="539552" y="4221088"/>
            <a:ext cx="8064896" cy="2016224"/>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627063" lvl="0" indent="-627063">
              <a:lnSpc>
                <a:spcPct val="120000"/>
              </a:lnSpc>
              <a:tabLst>
                <a:tab pos="444500" algn="l"/>
                <a:tab pos="627063" algn="l"/>
              </a:tabLst>
            </a:pPr>
            <a:r>
              <a:rPr lang="en-US" altLang="ja-JP" sz="2800" dirty="0" smtClean="0">
                <a:latin typeface="Arial"/>
                <a:ea typeface="メイリオ"/>
                <a:cs typeface="Arial"/>
              </a:rPr>
              <a:t>A2: 3</a:t>
            </a:r>
            <a:r>
              <a:rPr lang="ja-JP" altLang="en-US" sz="2800" dirty="0" smtClean="0">
                <a:latin typeface="Arial"/>
                <a:ea typeface="メイリオ"/>
                <a:cs typeface="Arial"/>
              </a:rPr>
              <a:t>人称代名詞の語彙挿入対応規則に</a:t>
            </a:r>
            <a:r>
              <a:rPr lang="en-US" altLang="ja-JP" sz="2800" dirty="0" smtClean="0">
                <a:latin typeface="Arial"/>
                <a:ea typeface="メイリオ"/>
                <a:cs typeface="Arial"/>
              </a:rPr>
              <a:t> [3rd ] </a:t>
            </a:r>
          </a:p>
          <a:p>
            <a:pPr marL="627063" lvl="0" indent="-627063">
              <a:lnSpc>
                <a:spcPct val="120000"/>
              </a:lnSpc>
              <a:tabLst>
                <a:tab pos="444500" algn="l"/>
                <a:tab pos="627063" algn="l"/>
              </a:tabLst>
            </a:pPr>
            <a:r>
              <a:rPr lang="en-US" altLang="en-US" sz="2800" dirty="0">
                <a:latin typeface="Arial"/>
                <a:ea typeface="メイリオ"/>
                <a:cs typeface="Arial"/>
              </a:rPr>
              <a:t>	</a:t>
            </a:r>
            <a:r>
              <a:rPr lang="en-US" altLang="en-US" sz="2800" dirty="0" smtClean="0">
                <a:latin typeface="Arial"/>
                <a:ea typeface="メイリオ"/>
                <a:cs typeface="Arial"/>
              </a:rPr>
              <a:t>	素性</a:t>
            </a:r>
            <a:r>
              <a:rPr lang="ja-JP" altLang="en-US" sz="2800" dirty="0" smtClean="0">
                <a:latin typeface="Arial"/>
                <a:ea typeface="メイリオ"/>
                <a:cs typeface="Arial"/>
              </a:rPr>
              <a:t>を含む話者と含まない話者が存在した</a:t>
            </a:r>
            <a:endParaRPr lang="en-US" altLang="ja-JP" sz="2800" dirty="0" smtClean="0">
              <a:latin typeface="Arial"/>
              <a:ea typeface="メイリオ"/>
              <a:cs typeface="Arial"/>
            </a:endParaRPr>
          </a:p>
          <a:p>
            <a:pPr marL="627063" lvl="0" indent="-627063">
              <a:lnSpc>
                <a:spcPct val="120000"/>
              </a:lnSpc>
              <a:tabLst>
                <a:tab pos="444500" algn="l"/>
                <a:tab pos="627063" algn="l"/>
              </a:tabLst>
            </a:pPr>
            <a:r>
              <a:rPr lang="en-US" altLang="ja-JP" sz="2800" dirty="0">
                <a:latin typeface="Arial"/>
                <a:ea typeface="メイリオ"/>
                <a:cs typeface="Arial"/>
              </a:rPr>
              <a:t>	</a:t>
            </a:r>
            <a:r>
              <a:rPr lang="en-US" altLang="ja-JP" sz="2800" dirty="0" smtClean="0">
                <a:latin typeface="Arial"/>
                <a:ea typeface="メイリオ"/>
                <a:cs typeface="Arial"/>
              </a:rPr>
              <a:t>	</a:t>
            </a:r>
            <a:r>
              <a:rPr lang="ja-JP" altLang="en-US" sz="2800" dirty="0" smtClean="0">
                <a:latin typeface="Arial"/>
                <a:ea typeface="メイリオ"/>
                <a:cs typeface="Arial"/>
              </a:rPr>
              <a:t>から。</a:t>
            </a:r>
            <a:endParaRPr lang="ja-JP" altLang="en-US" sz="2800" dirty="0">
              <a:latin typeface="Arial"/>
              <a:ea typeface="メイリオ"/>
              <a:cs typeface="Arial"/>
            </a:endParaRPr>
          </a:p>
        </p:txBody>
      </p:sp>
    </p:spTree>
    <p:extLst>
      <p:ext uri="{BB962C8B-B14F-4D97-AF65-F5344CB8AC3E}">
        <p14:creationId xmlns:p14="http://schemas.microsoft.com/office/powerpoint/2010/main" val="39923574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a:latin typeface="ヒラギノ角ゴ Pro W6"/>
                <a:ea typeface="ヒラギノ角ゴ Pro W6"/>
                <a:cs typeface="ヒラギノ角ゴ Pro W6"/>
              </a:rPr>
              <a:t>従属</a:t>
            </a:r>
            <a:r>
              <a:rPr lang="ja-JP" altLang="en-US" sz="3200" dirty="0" smtClean="0">
                <a:latin typeface="ヒラギノ角ゴ Pro W6"/>
                <a:ea typeface="ヒラギノ角ゴ Pro W6"/>
                <a:cs typeface="ヒラギノ角ゴ Pro W6"/>
              </a:rPr>
              <a:t>節動詞末位語順</a:t>
            </a:r>
            <a:endParaRPr kumimoji="1" lang="ja-JP" altLang="en-US" sz="3200" dirty="0">
              <a:latin typeface="ヒラギノ角ゴ Pro W6"/>
              <a:ea typeface="ヒラギノ角ゴ Pro W6"/>
              <a:cs typeface="ヒラギノ角ゴ Pro W6"/>
            </a:endParaRPr>
          </a:p>
        </p:txBody>
      </p:sp>
      <p:sp>
        <p:nvSpPr>
          <p:cNvPr id="3" name="スライド番号プレースホルダー 2"/>
          <p:cNvSpPr>
            <a:spLocks noGrp="1"/>
          </p:cNvSpPr>
          <p:nvPr>
            <p:ph type="sldNum" sz="quarter" idx="12"/>
          </p:nvPr>
        </p:nvSpPr>
        <p:spPr/>
        <p:txBody>
          <a:bodyPr/>
          <a:lstStyle/>
          <a:p>
            <a:fld id="{969C9742-8686-AE41-AE6B-253DE1A0AC4E}" type="slidenum">
              <a:rPr lang="en-US" altLang="ja-JP" smtClean="0"/>
              <a:pPr/>
              <a:t>47</a:t>
            </a:fld>
            <a:endParaRPr lang="en-US" altLang="ja-JP"/>
          </a:p>
        </p:txBody>
      </p:sp>
      <p:grpSp>
        <p:nvGrpSpPr>
          <p:cNvPr id="10" name="図形グループ 9"/>
          <p:cNvGrpSpPr/>
          <p:nvPr/>
        </p:nvGrpSpPr>
        <p:grpSpPr>
          <a:xfrm>
            <a:off x="3421628" y="2925701"/>
            <a:ext cx="3557368" cy="877204"/>
            <a:chOff x="2195736" y="2348880"/>
            <a:chExt cx="2888160" cy="648072"/>
          </a:xfrm>
        </p:grpSpPr>
        <p:cxnSp>
          <p:nvCxnSpPr>
            <p:cNvPr id="32" name="直線コネクタ 31"/>
            <p:cNvCxnSpPr/>
            <p:nvPr/>
          </p:nvCxnSpPr>
          <p:spPr>
            <a:xfrm flipH="1">
              <a:off x="2195736" y="2348880"/>
              <a:ext cx="960107" cy="324036"/>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33" name="直線コネクタ 32"/>
            <p:cNvCxnSpPr/>
            <p:nvPr/>
          </p:nvCxnSpPr>
          <p:spPr>
            <a:xfrm flipH="1">
              <a:off x="3103443" y="2665076"/>
              <a:ext cx="960107" cy="324036"/>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34" name="直線コネクタ 33"/>
            <p:cNvCxnSpPr/>
            <p:nvPr/>
          </p:nvCxnSpPr>
          <p:spPr>
            <a:xfrm>
              <a:off x="3129474" y="2348880"/>
              <a:ext cx="1954422" cy="648072"/>
            </a:xfrm>
            <a:prstGeom prst="line">
              <a:avLst/>
            </a:prstGeom>
            <a:effectLst/>
          </p:spPr>
          <p:style>
            <a:lnRef idx="3">
              <a:schemeClr val="accent4"/>
            </a:lnRef>
            <a:fillRef idx="0">
              <a:schemeClr val="accent4"/>
            </a:fillRef>
            <a:effectRef idx="2">
              <a:schemeClr val="accent4"/>
            </a:effectRef>
            <a:fontRef idx="minor">
              <a:schemeClr val="tx1"/>
            </a:fontRef>
          </p:style>
        </p:cxnSp>
      </p:grpSp>
      <p:cxnSp>
        <p:nvCxnSpPr>
          <p:cNvPr id="44" name="直線コネクタ 43"/>
          <p:cNvCxnSpPr/>
          <p:nvPr/>
        </p:nvCxnSpPr>
        <p:spPr>
          <a:xfrm flipH="1">
            <a:off x="2800779" y="4875043"/>
            <a:ext cx="1241699" cy="682270"/>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46" name="直線コネクタ 45"/>
          <p:cNvCxnSpPr/>
          <p:nvPr/>
        </p:nvCxnSpPr>
        <p:spPr>
          <a:xfrm>
            <a:off x="4023517" y="4875043"/>
            <a:ext cx="1260660" cy="682270"/>
          </a:xfrm>
          <a:prstGeom prst="line">
            <a:avLst/>
          </a:prstGeom>
          <a:effectLst/>
        </p:spPr>
        <p:style>
          <a:lnRef idx="3">
            <a:schemeClr val="accent4"/>
          </a:lnRef>
          <a:fillRef idx="0">
            <a:schemeClr val="accent4"/>
          </a:fillRef>
          <a:effectRef idx="2">
            <a:schemeClr val="accent4"/>
          </a:effectRef>
          <a:fontRef idx="minor">
            <a:schemeClr val="tx1"/>
          </a:fontRef>
        </p:style>
      </p:cxnSp>
      <p:grpSp>
        <p:nvGrpSpPr>
          <p:cNvPr id="8" name="図形グループ 7"/>
          <p:cNvGrpSpPr/>
          <p:nvPr/>
        </p:nvGrpSpPr>
        <p:grpSpPr>
          <a:xfrm>
            <a:off x="2699792" y="3933056"/>
            <a:ext cx="1368152" cy="429192"/>
            <a:chOff x="4355976" y="5373216"/>
            <a:chExt cx="864096" cy="216024"/>
          </a:xfrm>
        </p:grpSpPr>
        <p:cxnSp>
          <p:nvCxnSpPr>
            <p:cNvPr id="48" name="直線コネクタ 47"/>
            <p:cNvCxnSpPr/>
            <p:nvPr/>
          </p:nvCxnSpPr>
          <p:spPr>
            <a:xfrm flipH="1">
              <a:off x="4355976" y="5373216"/>
              <a:ext cx="432048" cy="21602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50" name="直線コネクタ 49"/>
            <p:cNvCxnSpPr/>
            <p:nvPr/>
          </p:nvCxnSpPr>
          <p:spPr>
            <a:xfrm>
              <a:off x="4772630" y="5373216"/>
              <a:ext cx="447442" cy="216024"/>
            </a:xfrm>
            <a:prstGeom prst="line">
              <a:avLst/>
            </a:prstGeom>
            <a:effectLst/>
          </p:spPr>
          <p:style>
            <a:lnRef idx="3">
              <a:schemeClr val="accent4"/>
            </a:lnRef>
            <a:fillRef idx="0">
              <a:schemeClr val="accent4"/>
            </a:fillRef>
            <a:effectRef idx="2">
              <a:schemeClr val="accent4"/>
            </a:effectRef>
            <a:fontRef idx="minor">
              <a:schemeClr val="tx1"/>
            </a:fontRef>
          </p:style>
        </p:cxnSp>
      </p:grpSp>
      <p:sp>
        <p:nvSpPr>
          <p:cNvPr id="53" name="テキスト ボックス 52"/>
          <p:cNvSpPr txBox="1"/>
          <p:nvPr/>
        </p:nvSpPr>
        <p:spPr>
          <a:xfrm>
            <a:off x="3865092" y="2340898"/>
            <a:ext cx="1153006" cy="461665"/>
          </a:xfrm>
          <a:prstGeom prst="rect">
            <a:avLst/>
          </a:prstGeom>
          <a:noFill/>
        </p:spPr>
        <p:txBody>
          <a:bodyPr wrap="square" rtlCol="0">
            <a:spAutoFit/>
          </a:bodyPr>
          <a:lstStyle/>
          <a:p>
            <a:r>
              <a:rPr lang="en-US" altLang="ja-JP" dirty="0" smtClean="0"/>
              <a:t>  </a:t>
            </a:r>
            <a:r>
              <a:rPr lang="en-US" altLang="ja-JP" sz="2400" dirty="0" smtClean="0"/>
              <a:t> </a:t>
            </a:r>
            <a:r>
              <a:rPr lang="en-US" altLang="ja-JP" sz="2400" dirty="0" err="1" smtClean="0"/>
              <a:t>Top</a:t>
            </a:r>
            <a:r>
              <a:rPr kumimoji="1" lang="en-US" altLang="ja-JP" sz="2400" dirty="0" err="1" smtClean="0"/>
              <a:t>P</a:t>
            </a:r>
            <a:endParaRPr kumimoji="1" lang="ja-JP" altLang="en-US" sz="2400" dirty="0"/>
          </a:p>
        </p:txBody>
      </p:sp>
      <p:sp>
        <p:nvSpPr>
          <p:cNvPr id="54" name="テキスト ボックス 53"/>
          <p:cNvSpPr txBox="1"/>
          <p:nvPr/>
        </p:nvSpPr>
        <p:spPr>
          <a:xfrm>
            <a:off x="4042478" y="3837652"/>
            <a:ext cx="1153006" cy="461665"/>
          </a:xfrm>
          <a:prstGeom prst="rect">
            <a:avLst/>
          </a:prstGeom>
          <a:noFill/>
        </p:spPr>
        <p:txBody>
          <a:bodyPr wrap="square" rtlCol="0">
            <a:spAutoFit/>
          </a:bodyPr>
          <a:lstStyle/>
          <a:p>
            <a:r>
              <a:rPr lang="en-US" altLang="ja-JP" dirty="0" smtClean="0"/>
              <a:t>   </a:t>
            </a:r>
            <a:r>
              <a:rPr lang="en-US" altLang="ja-JP" sz="2400" dirty="0" smtClean="0"/>
              <a:t>Top</a:t>
            </a:r>
            <a:endParaRPr kumimoji="1" lang="ja-JP" altLang="en-US" sz="2400" dirty="0"/>
          </a:p>
        </p:txBody>
      </p:sp>
      <p:sp>
        <p:nvSpPr>
          <p:cNvPr id="58" name="テキスト ボックス 57"/>
          <p:cNvSpPr txBox="1"/>
          <p:nvPr/>
        </p:nvSpPr>
        <p:spPr>
          <a:xfrm>
            <a:off x="6437183" y="3869012"/>
            <a:ext cx="1153006" cy="461665"/>
          </a:xfrm>
          <a:prstGeom prst="rect">
            <a:avLst/>
          </a:prstGeom>
          <a:noFill/>
        </p:spPr>
        <p:txBody>
          <a:bodyPr wrap="square" rtlCol="0">
            <a:spAutoFit/>
          </a:bodyPr>
          <a:lstStyle/>
          <a:p>
            <a:r>
              <a:rPr lang="en-US" altLang="ja-JP" dirty="0" smtClean="0"/>
              <a:t>   </a:t>
            </a:r>
            <a:r>
              <a:rPr lang="en-US" altLang="ja-JP" sz="2400" dirty="0" smtClean="0"/>
              <a:t> </a:t>
            </a:r>
            <a:r>
              <a:rPr lang="en-US" altLang="ja-JP" sz="2400" dirty="0" err="1" smtClean="0"/>
              <a:t>FinP</a:t>
            </a:r>
            <a:endParaRPr kumimoji="1" lang="ja-JP" altLang="en-US" sz="2400" dirty="0"/>
          </a:p>
        </p:txBody>
      </p:sp>
      <p:sp>
        <p:nvSpPr>
          <p:cNvPr id="60" name="テキスト ボックス 59"/>
          <p:cNvSpPr txBox="1"/>
          <p:nvPr/>
        </p:nvSpPr>
        <p:spPr>
          <a:xfrm>
            <a:off x="5868144" y="4869160"/>
            <a:ext cx="1153006" cy="461665"/>
          </a:xfrm>
          <a:prstGeom prst="rect">
            <a:avLst/>
          </a:prstGeom>
          <a:noFill/>
        </p:spPr>
        <p:txBody>
          <a:bodyPr wrap="square" rtlCol="0">
            <a:spAutoFit/>
          </a:bodyPr>
          <a:lstStyle/>
          <a:p>
            <a:r>
              <a:rPr lang="en-US" altLang="ja-JP" dirty="0" smtClean="0"/>
              <a:t>  </a:t>
            </a:r>
            <a:r>
              <a:rPr lang="en-US" altLang="ja-JP" sz="2400" dirty="0" smtClean="0"/>
              <a:t>Fin-</a:t>
            </a:r>
            <a:r>
              <a:rPr lang="en-US" altLang="ja-JP" sz="2400" dirty="0" err="1" smtClean="0"/>
              <a:t>Vf</a:t>
            </a:r>
            <a:endParaRPr kumimoji="1" lang="ja-JP" altLang="en-US" sz="2400" dirty="0"/>
          </a:p>
        </p:txBody>
      </p:sp>
      <p:sp>
        <p:nvSpPr>
          <p:cNvPr id="61" name="テキスト ボックス 60"/>
          <p:cNvSpPr txBox="1"/>
          <p:nvPr/>
        </p:nvSpPr>
        <p:spPr>
          <a:xfrm>
            <a:off x="2699792" y="3429000"/>
            <a:ext cx="1330392" cy="461665"/>
          </a:xfrm>
          <a:prstGeom prst="rect">
            <a:avLst/>
          </a:prstGeom>
          <a:noFill/>
        </p:spPr>
        <p:txBody>
          <a:bodyPr wrap="square" rtlCol="0">
            <a:spAutoFit/>
          </a:bodyPr>
          <a:lstStyle/>
          <a:p>
            <a:r>
              <a:rPr lang="en-US" altLang="ja-JP" dirty="0" smtClean="0"/>
              <a:t>      </a:t>
            </a:r>
            <a:r>
              <a:rPr lang="en-US" altLang="ja-JP" sz="2400" dirty="0" smtClean="0"/>
              <a:t>T</a:t>
            </a:r>
            <a:r>
              <a:rPr kumimoji="1" lang="en-US" altLang="ja-JP" sz="2400" dirty="0" smtClean="0"/>
              <a:t>P</a:t>
            </a:r>
            <a:endParaRPr kumimoji="1" lang="ja-JP" altLang="en-US" sz="2400" dirty="0"/>
          </a:p>
        </p:txBody>
      </p:sp>
      <p:sp>
        <p:nvSpPr>
          <p:cNvPr id="63" name="テキスト ボックス 62"/>
          <p:cNvSpPr txBox="1"/>
          <p:nvPr/>
        </p:nvSpPr>
        <p:spPr>
          <a:xfrm>
            <a:off x="3531080" y="4365104"/>
            <a:ext cx="975621" cy="461665"/>
          </a:xfrm>
          <a:prstGeom prst="rect">
            <a:avLst/>
          </a:prstGeom>
          <a:noFill/>
        </p:spPr>
        <p:txBody>
          <a:bodyPr wrap="square" rtlCol="0">
            <a:spAutoFit/>
          </a:bodyPr>
          <a:lstStyle/>
          <a:p>
            <a:r>
              <a:rPr lang="en-US" altLang="ja-JP" dirty="0" smtClean="0"/>
              <a:t>    </a:t>
            </a:r>
            <a:r>
              <a:rPr lang="en-US" altLang="ja-JP" sz="2400" dirty="0" err="1" smtClean="0"/>
              <a:t>vP</a:t>
            </a:r>
            <a:endParaRPr kumimoji="1" lang="ja-JP" altLang="en-US" sz="2400" dirty="0"/>
          </a:p>
        </p:txBody>
      </p:sp>
      <p:sp>
        <p:nvSpPr>
          <p:cNvPr id="65" name="テキスト ボックス 64"/>
          <p:cNvSpPr txBox="1"/>
          <p:nvPr/>
        </p:nvSpPr>
        <p:spPr>
          <a:xfrm>
            <a:off x="7308304" y="4869160"/>
            <a:ext cx="1064313" cy="461665"/>
          </a:xfrm>
          <a:prstGeom prst="rect">
            <a:avLst/>
          </a:prstGeom>
          <a:noFill/>
        </p:spPr>
        <p:txBody>
          <a:bodyPr wrap="square" rtlCol="0">
            <a:spAutoFit/>
          </a:bodyPr>
          <a:lstStyle/>
          <a:p>
            <a:r>
              <a:rPr lang="en-US" altLang="ja-JP" dirty="0" smtClean="0"/>
              <a:t>    </a:t>
            </a:r>
            <a:r>
              <a:rPr lang="en-US" altLang="ja-JP" sz="2400" i="1" dirty="0" err="1" smtClean="0"/>
              <a:t>t</a:t>
            </a:r>
            <a:r>
              <a:rPr lang="en-US" altLang="ja-JP" sz="2400" baseline="-25000" dirty="0" err="1"/>
              <a:t>T</a:t>
            </a:r>
            <a:r>
              <a:rPr lang="en-US" altLang="ja-JP" sz="2400" baseline="-25000" dirty="0" err="1" smtClean="0"/>
              <a:t>P</a:t>
            </a:r>
            <a:endParaRPr kumimoji="1" lang="ja-JP" altLang="en-US" sz="2400" baseline="-25000" dirty="0"/>
          </a:p>
        </p:txBody>
      </p:sp>
      <p:sp>
        <p:nvSpPr>
          <p:cNvPr id="68" name="テキスト ボックス 67"/>
          <p:cNvSpPr txBox="1"/>
          <p:nvPr/>
        </p:nvSpPr>
        <p:spPr>
          <a:xfrm>
            <a:off x="2357315" y="4387707"/>
            <a:ext cx="975621" cy="461665"/>
          </a:xfrm>
          <a:prstGeom prst="rect">
            <a:avLst/>
          </a:prstGeom>
          <a:noFill/>
        </p:spPr>
        <p:txBody>
          <a:bodyPr wrap="square" rtlCol="0">
            <a:spAutoFit/>
          </a:bodyPr>
          <a:lstStyle/>
          <a:p>
            <a:r>
              <a:rPr lang="en-US" altLang="ja-JP" dirty="0" smtClean="0"/>
              <a:t>  </a:t>
            </a:r>
            <a:r>
              <a:rPr lang="en-US" altLang="ja-JP" sz="2400" i="1" dirty="0" err="1" smtClean="0"/>
              <a:t>t</a:t>
            </a:r>
            <a:r>
              <a:rPr lang="en-US" altLang="ja-JP" sz="2400" baseline="-25000" dirty="0" err="1" smtClean="0"/>
              <a:t>v+T</a:t>
            </a:r>
            <a:endParaRPr kumimoji="1" lang="ja-JP" altLang="en-US" sz="2400" baseline="-25000" dirty="0"/>
          </a:p>
        </p:txBody>
      </p:sp>
      <p:sp>
        <p:nvSpPr>
          <p:cNvPr id="69" name="テキスト ボックス 68"/>
          <p:cNvSpPr txBox="1"/>
          <p:nvPr/>
        </p:nvSpPr>
        <p:spPr>
          <a:xfrm>
            <a:off x="2195736" y="1340768"/>
            <a:ext cx="1330392" cy="461665"/>
          </a:xfrm>
          <a:prstGeom prst="rect">
            <a:avLst/>
          </a:prstGeom>
          <a:noFill/>
        </p:spPr>
        <p:txBody>
          <a:bodyPr wrap="square" rtlCol="0">
            <a:spAutoFit/>
          </a:bodyPr>
          <a:lstStyle/>
          <a:p>
            <a:r>
              <a:rPr lang="en-US" altLang="ja-JP" dirty="0" smtClean="0"/>
              <a:t>  </a:t>
            </a:r>
            <a:r>
              <a:rPr lang="en-US" altLang="ja-JP" sz="2400" dirty="0" err="1" smtClean="0"/>
              <a:t>Force</a:t>
            </a:r>
            <a:r>
              <a:rPr kumimoji="1" lang="en-US" altLang="ja-JP" sz="2400" dirty="0" err="1" smtClean="0"/>
              <a:t>P</a:t>
            </a:r>
            <a:endParaRPr kumimoji="1" lang="ja-JP" altLang="en-US" sz="2400" dirty="0"/>
          </a:p>
        </p:txBody>
      </p:sp>
      <p:sp>
        <p:nvSpPr>
          <p:cNvPr id="74" name="テキスト ボックス 73"/>
          <p:cNvSpPr txBox="1"/>
          <p:nvPr/>
        </p:nvSpPr>
        <p:spPr>
          <a:xfrm>
            <a:off x="1115616" y="2340898"/>
            <a:ext cx="1153006" cy="461665"/>
          </a:xfrm>
          <a:prstGeom prst="rect">
            <a:avLst/>
          </a:prstGeom>
          <a:noFill/>
        </p:spPr>
        <p:txBody>
          <a:bodyPr wrap="square" rtlCol="0">
            <a:spAutoFit/>
          </a:bodyPr>
          <a:lstStyle/>
          <a:p>
            <a:r>
              <a:rPr lang="en-US" altLang="ja-JP" dirty="0" smtClean="0"/>
              <a:t> </a:t>
            </a:r>
            <a:r>
              <a:rPr lang="en-US" altLang="ja-JP" sz="2400" dirty="0" smtClean="0"/>
              <a:t>Force</a:t>
            </a:r>
            <a:endParaRPr kumimoji="1" lang="ja-JP" altLang="en-US" sz="2400" dirty="0"/>
          </a:p>
        </p:txBody>
      </p:sp>
      <p:cxnSp>
        <p:nvCxnSpPr>
          <p:cNvPr id="71" name="直線コネクタ 70"/>
          <p:cNvCxnSpPr/>
          <p:nvPr/>
        </p:nvCxnSpPr>
        <p:spPr>
          <a:xfrm flipH="1">
            <a:off x="1736465" y="1853563"/>
            <a:ext cx="1182571" cy="438602"/>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75" name="直線コネクタ 74"/>
          <p:cNvCxnSpPr/>
          <p:nvPr/>
        </p:nvCxnSpPr>
        <p:spPr>
          <a:xfrm>
            <a:off x="2889471" y="1853563"/>
            <a:ext cx="1182571" cy="438602"/>
          </a:xfrm>
          <a:prstGeom prst="line">
            <a:avLst/>
          </a:prstGeom>
          <a:ln>
            <a:prstDash val="dash"/>
          </a:ln>
          <a:effectLst/>
        </p:spPr>
        <p:style>
          <a:lnRef idx="3">
            <a:schemeClr val="accent4"/>
          </a:lnRef>
          <a:fillRef idx="0">
            <a:schemeClr val="accent4"/>
          </a:fillRef>
          <a:effectRef idx="2">
            <a:schemeClr val="accent4"/>
          </a:effectRef>
          <a:fontRef idx="minor">
            <a:schemeClr val="tx1"/>
          </a:fontRef>
        </p:style>
      </p:cxnSp>
      <p:cxnSp>
        <p:nvCxnSpPr>
          <p:cNvPr id="14" name="直線コネクタ 13"/>
          <p:cNvCxnSpPr/>
          <p:nvPr/>
        </p:nvCxnSpPr>
        <p:spPr>
          <a:xfrm>
            <a:off x="2800779" y="5557312"/>
            <a:ext cx="2483398" cy="0"/>
          </a:xfrm>
          <a:prstGeom prst="line">
            <a:avLst/>
          </a:prstGeom>
          <a:ln w="38100" cmpd="sng"/>
          <a:effectLst/>
        </p:spPr>
        <p:style>
          <a:lnRef idx="2">
            <a:schemeClr val="accent4"/>
          </a:lnRef>
          <a:fillRef idx="0">
            <a:schemeClr val="accent4"/>
          </a:fillRef>
          <a:effectRef idx="1">
            <a:schemeClr val="accent4"/>
          </a:effectRef>
          <a:fontRef idx="minor">
            <a:schemeClr val="tx1"/>
          </a:fontRef>
        </p:style>
      </p:cxnSp>
      <p:grpSp>
        <p:nvGrpSpPr>
          <p:cNvPr id="79" name="図形グループ 78"/>
          <p:cNvGrpSpPr/>
          <p:nvPr/>
        </p:nvGrpSpPr>
        <p:grpSpPr>
          <a:xfrm>
            <a:off x="6444208" y="4365104"/>
            <a:ext cx="1368152" cy="429192"/>
            <a:chOff x="4355976" y="5373216"/>
            <a:chExt cx="864096" cy="216024"/>
          </a:xfrm>
        </p:grpSpPr>
        <p:cxnSp>
          <p:nvCxnSpPr>
            <p:cNvPr id="80" name="直線コネクタ 79"/>
            <p:cNvCxnSpPr/>
            <p:nvPr/>
          </p:nvCxnSpPr>
          <p:spPr>
            <a:xfrm flipH="1">
              <a:off x="4355976" y="5373216"/>
              <a:ext cx="432048" cy="21602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81" name="直線コネクタ 80"/>
            <p:cNvCxnSpPr/>
            <p:nvPr/>
          </p:nvCxnSpPr>
          <p:spPr>
            <a:xfrm>
              <a:off x="4772630" y="5373216"/>
              <a:ext cx="447442" cy="216024"/>
            </a:xfrm>
            <a:prstGeom prst="line">
              <a:avLst/>
            </a:prstGeom>
            <a:effectLst/>
          </p:spPr>
          <p:style>
            <a:lnRef idx="3">
              <a:schemeClr val="accent4"/>
            </a:lnRef>
            <a:fillRef idx="0">
              <a:schemeClr val="accent4"/>
            </a:fillRef>
            <a:effectRef idx="2">
              <a:schemeClr val="accent4"/>
            </a:effectRef>
            <a:fontRef idx="minor">
              <a:schemeClr val="tx1"/>
            </a:fontRef>
          </p:style>
        </p:cxnSp>
      </p:grpSp>
      <p:sp>
        <p:nvSpPr>
          <p:cNvPr id="5" name="テキスト ボックス 4"/>
          <p:cNvSpPr txBox="1"/>
          <p:nvPr/>
        </p:nvSpPr>
        <p:spPr>
          <a:xfrm>
            <a:off x="2915816" y="5661248"/>
            <a:ext cx="2232248" cy="461665"/>
          </a:xfrm>
          <a:prstGeom prst="rect">
            <a:avLst/>
          </a:prstGeom>
          <a:noFill/>
        </p:spPr>
        <p:txBody>
          <a:bodyPr wrap="square" rtlCol="0">
            <a:spAutoFit/>
          </a:bodyPr>
          <a:lstStyle/>
          <a:p>
            <a:r>
              <a:rPr lang="en-US" altLang="ja-JP" sz="2400" dirty="0" smtClean="0">
                <a:solidFill>
                  <a:srgbClr val="FF0000"/>
                </a:solidFill>
                <a:latin typeface="Symbol" charset="2"/>
                <a:cs typeface="Symbol" charset="2"/>
              </a:rPr>
              <a:t>F</a:t>
            </a:r>
            <a:r>
              <a:rPr lang="en-US" altLang="ja-JP" sz="2400" dirty="0" smtClean="0">
                <a:solidFill>
                  <a:srgbClr val="FF0000"/>
                </a:solidFill>
              </a:rPr>
              <a:t>P</a:t>
            </a:r>
            <a:r>
              <a:rPr lang="en-US" altLang="ja-JP" sz="2400" dirty="0" smtClean="0"/>
              <a:t> ………… V</a:t>
            </a:r>
            <a:endParaRPr lang="ja-JP" altLang="en-US" sz="2400" dirty="0"/>
          </a:p>
        </p:txBody>
      </p:sp>
      <p:sp>
        <p:nvSpPr>
          <p:cNvPr id="6" name="角丸四角形吹き出し 5"/>
          <p:cNvSpPr/>
          <p:nvPr/>
        </p:nvSpPr>
        <p:spPr>
          <a:xfrm>
            <a:off x="5508104" y="1412776"/>
            <a:ext cx="2952328" cy="1728192"/>
          </a:xfrm>
          <a:prstGeom prst="wedgeRoundRectCallout">
            <a:avLst>
              <a:gd name="adj1" fmla="val -134126"/>
              <a:gd name="adj2" fmla="val 196614"/>
              <a:gd name="adj3" fmla="val 16667"/>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2000" dirty="0" smtClean="0">
                <a:latin typeface="メイリオ"/>
                <a:ea typeface="メイリオ"/>
                <a:cs typeface="メイリオ"/>
              </a:rPr>
              <a:t>Top</a:t>
            </a:r>
            <a:r>
              <a:rPr kumimoji="1" lang="ja-JP" altLang="en-US" sz="2000" dirty="0" smtClean="0">
                <a:latin typeface="メイリオ"/>
                <a:ea typeface="メイリオ"/>
                <a:cs typeface="メイリオ"/>
              </a:rPr>
              <a:t>によって直接認可されず，談話連結の</a:t>
            </a:r>
            <a:endParaRPr kumimoji="1" lang="en-US" altLang="ja-JP" sz="2000" dirty="0" smtClean="0">
              <a:latin typeface="メイリオ"/>
              <a:ea typeface="メイリオ"/>
              <a:cs typeface="メイリオ"/>
            </a:endParaRPr>
          </a:p>
          <a:p>
            <a:pPr algn="ctr"/>
            <a:r>
              <a:rPr kumimoji="1" lang="ja-JP" altLang="en-US" sz="2000" dirty="0" smtClean="0">
                <a:latin typeface="メイリオ"/>
                <a:ea typeface="メイリオ"/>
                <a:cs typeface="メイリオ"/>
              </a:rPr>
              <a:t>対象とならない。</a:t>
            </a:r>
            <a:endParaRPr kumimoji="1" lang="ja-JP" altLang="en-US" sz="2000" dirty="0">
              <a:latin typeface="メイリオ"/>
              <a:ea typeface="メイリオ"/>
              <a:cs typeface="メイリオ"/>
            </a:endParaRPr>
          </a:p>
        </p:txBody>
      </p:sp>
      <p:sp>
        <p:nvSpPr>
          <p:cNvPr id="31" name="テキスト ボックス 30"/>
          <p:cNvSpPr txBox="1"/>
          <p:nvPr/>
        </p:nvSpPr>
        <p:spPr>
          <a:xfrm>
            <a:off x="750491" y="1276127"/>
            <a:ext cx="869181" cy="461665"/>
          </a:xfrm>
          <a:prstGeom prst="rect">
            <a:avLst/>
          </a:prstGeom>
          <a:noFill/>
        </p:spPr>
        <p:txBody>
          <a:bodyPr wrap="square" rtlCol="0">
            <a:spAutoFit/>
          </a:bodyPr>
          <a:lstStyle/>
          <a:p>
            <a:r>
              <a:rPr kumimoji="1" lang="en-US" altLang="ja-JP" sz="2400" dirty="0" smtClean="0"/>
              <a:t>(</a:t>
            </a:r>
            <a:r>
              <a:rPr lang="en-US" altLang="ja-JP" sz="2400" dirty="0" smtClean="0"/>
              <a:t>24</a:t>
            </a:r>
            <a:r>
              <a:rPr kumimoji="1" lang="en-US" altLang="ja-JP" sz="2400" dirty="0" smtClean="0"/>
              <a:t>)</a:t>
            </a:r>
            <a:endParaRPr kumimoji="1" lang="ja-JP" altLang="en-US" sz="2400" dirty="0"/>
          </a:p>
        </p:txBody>
      </p:sp>
    </p:spTree>
    <p:extLst>
      <p:ext uri="{BB962C8B-B14F-4D97-AF65-F5344CB8AC3E}">
        <p14:creationId xmlns:p14="http://schemas.microsoft.com/office/powerpoint/2010/main" val="36353521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latin typeface="ヒラギノ角ゴ Pro W6"/>
                <a:ea typeface="ヒラギノ角ゴ Pro W6"/>
                <a:cs typeface="ヒラギノ角ゴ Pro W6"/>
              </a:rPr>
              <a:t>主節と従属節</a:t>
            </a:r>
            <a:r>
              <a:rPr kumimoji="1" lang="ja-JP" altLang="en-US" sz="3200" dirty="0" smtClean="0">
                <a:latin typeface="ヒラギノ角ゴ Pro W6"/>
                <a:ea typeface="ヒラギノ角ゴ Pro W6"/>
                <a:cs typeface="ヒラギノ角ゴ Pro W6"/>
              </a:rPr>
              <a:t>の非対称性</a:t>
            </a:r>
            <a:endParaRPr kumimoji="1" lang="ja-JP" altLang="en-US" sz="3200" dirty="0">
              <a:latin typeface="ヒラギノ角ゴ Pro W6"/>
              <a:ea typeface="ヒラギノ角ゴ Pro W6"/>
              <a:cs typeface="ヒラギノ角ゴ Pro W6"/>
            </a:endParaRPr>
          </a:p>
        </p:txBody>
      </p:sp>
      <p:sp>
        <p:nvSpPr>
          <p:cNvPr id="3" name="スライド番号プレースホルダー 2"/>
          <p:cNvSpPr>
            <a:spLocks noGrp="1"/>
          </p:cNvSpPr>
          <p:nvPr>
            <p:ph type="sldNum" sz="quarter" idx="12"/>
          </p:nvPr>
        </p:nvSpPr>
        <p:spPr/>
        <p:txBody>
          <a:bodyPr/>
          <a:lstStyle/>
          <a:p>
            <a:fld id="{969C9742-8686-AE41-AE6B-253DE1A0AC4E}" type="slidenum">
              <a:rPr lang="en-US" altLang="ja-JP" smtClean="0"/>
              <a:pPr/>
              <a:t>48</a:t>
            </a:fld>
            <a:endParaRPr lang="en-US" altLang="ja-JP"/>
          </a:p>
        </p:txBody>
      </p:sp>
      <p:sp>
        <p:nvSpPr>
          <p:cNvPr id="4" name="角丸四角形 3"/>
          <p:cNvSpPr/>
          <p:nvPr/>
        </p:nvSpPr>
        <p:spPr>
          <a:xfrm>
            <a:off x="467544" y="1628800"/>
            <a:ext cx="8064896" cy="151216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719138" lvl="0" indent="-719138">
              <a:tabLst>
                <a:tab pos="719138" algn="l"/>
              </a:tabLst>
            </a:pPr>
            <a:r>
              <a:rPr lang="en-US" altLang="ja-JP" sz="2800" dirty="0" smtClean="0">
                <a:latin typeface="メイリオ"/>
                <a:ea typeface="メイリオ"/>
                <a:cs typeface="メイリオ"/>
              </a:rPr>
              <a:t>Q3:	</a:t>
            </a:r>
            <a:r>
              <a:rPr lang="ja-JP" altLang="ja-JP" sz="2800" dirty="0">
                <a:latin typeface="メイリオ"/>
                <a:ea typeface="メイリオ"/>
                <a:cs typeface="メイリオ"/>
              </a:rPr>
              <a:t>なぜ動詞末位語順の従属節では</a:t>
            </a:r>
            <a:r>
              <a:rPr lang="en-US" altLang="ja-JP" sz="2800" dirty="0">
                <a:latin typeface="メイリオ"/>
                <a:ea typeface="メイリオ"/>
                <a:cs typeface="メイリオ"/>
              </a:rPr>
              <a:t>pro</a:t>
            </a:r>
            <a:r>
              <a:rPr lang="ja-JP" altLang="ja-JP" sz="2800" dirty="0">
                <a:latin typeface="メイリオ"/>
                <a:ea typeface="メイリオ"/>
                <a:cs typeface="メイリオ"/>
              </a:rPr>
              <a:t>が許容されなかったのか。 </a:t>
            </a:r>
            <a:endParaRPr lang="ja-JP" altLang="en-US" sz="2800" dirty="0">
              <a:latin typeface="メイリオ"/>
              <a:ea typeface="メイリオ"/>
              <a:cs typeface="メイリオ"/>
            </a:endParaRPr>
          </a:p>
        </p:txBody>
      </p:sp>
      <p:sp>
        <p:nvSpPr>
          <p:cNvPr id="5" name="下矢印 4"/>
          <p:cNvSpPr/>
          <p:nvPr/>
        </p:nvSpPr>
        <p:spPr>
          <a:xfrm>
            <a:off x="3707904" y="3284984"/>
            <a:ext cx="1368152" cy="79208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6" name="角丸四角形 5"/>
          <p:cNvSpPr/>
          <p:nvPr/>
        </p:nvSpPr>
        <p:spPr>
          <a:xfrm>
            <a:off x="539552" y="4221088"/>
            <a:ext cx="8064896" cy="2016224"/>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nSpc>
                <a:spcPct val="120000"/>
              </a:lnSpc>
              <a:tabLst>
                <a:tab pos="627063" algn="l"/>
              </a:tabLst>
            </a:pPr>
            <a:r>
              <a:rPr lang="en-US" altLang="ja-JP" sz="2800" dirty="0" smtClean="0">
                <a:latin typeface="メイリオ"/>
                <a:ea typeface="メイリオ"/>
                <a:cs typeface="メイリオ"/>
              </a:rPr>
              <a:t>A3:	</a:t>
            </a:r>
            <a:r>
              <a:rPr lang="en-US" altLang="ja-JP" sz="2800" dirty="0" smtClean="0">
                <a:latin typeface="Symbol" charset="2"/>
                <a:ea typeface="メイリオ"/>
                <a:cs typeface="Symbol" charset="2"/>
              </a:rPr>
              <a:t>F</a:t>
            </a:r>
            <a:r>
              <a:rPr lang="en-US" altLang="ja-JP" sz="2800" dirty="0" smtClean="0">
                <a:latin typeface="メイリオ"/>
                <a:ea typeface="メイリオ"/>
                <a:cs typeface="メイリオ"/>
              </a:rPr>
              <a:t>P</a:t>
            </a:r>
            <a:r>
              <a:rPr lang="ja-JP" altLang="en-US" sz="2800" dirty="0" smtClean="0">
                <a:latin typeface="メイリオ"/>
                <a:ea typeface="メイリオ"/>
                <a:cs typeface="メイリオ"/>
              </a:rPr>
              <a:t>が</a:t>
            </a:r>
            <a:r>
              <a:rPr lang="en-US" altLang="ja-JP" sz="2800" dirty="0" err="1" smtClean="0">
                <a:latin typeface="メイリオ"/>
                <a:ea typeface="メイリオ"/>
                <a:cs typeface="メイリオ"/>
              </a:rPr>
              <a:t>vP</a:t>
            </a:r>
            <a:r>
              <a:rPr lang="ja-JP" altLang="en-US" sz="2800" dirty="0" smtClean="0">
                <a:latin typeface="メイリオ"/>
                <a:ea typeface="メイリオ"/>
                <a:cs typeface="メイリオ"/>
              </a:rPr>
              <a:t>内に留まっているため談話連結の</a:t>
            </a:r>
            <a:endParaRPr lang="en-US" altLang="ja-JP" sz="2800" dirty="0" smtClean="0">
              <a:latin typeface="メイリオ"/>
              <a:ea typeface="メイリオ"/>
              <a:cs typeface="メイリオ"/>
            </a:endParaRPr>
          </a:p>
          <a:p>
            <a:pPr lvl="0" algn="just">
              <a:lnSpc>
                <a:spcPct val="120000"/>
              </a:lnSpc>
            </a:pPr>
            <a:r>
              <a:rPr lang="en-US" altLang="ja-JP" sz="2800" dirty="0" smtClean="0">
                <a:latin typeface="メイリオ"/>
                <a:ea typeface="メイリオ"/>
                <a:cs typeface="メイリオ"/>
              </a:rPr>
              <a:t>     </a:t>
            </a:r>
            <a:r>
              <a:rPr lang="ja-JP" altLang="en-US" sz="2800" dirty="0" smtClean="0">
                <a:latin typeface="メイリオ"/>
                <a:ea typeface="メイリオ"/>
                <a:cs typeface="メイリオ"/>
              </a:rPr>
              <a:t>対象とならず</a:t>
            </a:r>
            <a:r>
              <a:rPr lang="en-US" altLang="ja-JP" sz="2800" dirty="0" smtClean="0">
                <a:latin typeface="メイリオ"/>
                <a:ea typeface="メイリオ"/>
                <a:cs typeface="メイリオ"/>
              </a:rPr>
              <a:t>C-I</a:t>
            </a:r>
            <a:r>
              <a:rPr lang="ja-JP" altLang="en-US" sz="2800" dirty="0" smtClean="0">
                <a:latin typeface="メイリオ"/>
                <a:ea typeface="メイリオ"/>
                <a:cs typeface="メイリオ"/>
              </a:rPr>
              <a:t>インターフェイスで適切に</a:t>
            </a:r>
            <a:endParaRPr lang="en-US" altLang="ja-JP" sz="2800" dirty="0" smtClean="0">
              <a:latin typeface="メイリオ"/>
              <a:ea typeface="メイリオ"/>
              <a:cs typeface="メイリオ"/>
            </a:endParaRPr>
          </a:p>
          <a:p>
            <a:pPr lvl="0">
              <a:lnSpc>
                <a:spcPct val="120000"/>
              </a:lnSpc>
            </a:pPr>
            <a:r>
              <a:rPr lang="en-US" altLang="ja-JP" sz="2800" dirty="0" smtClean="0">
                <a:latin typeface="メイリオ"/>
                <a:ea typeface="メイリオ"/>
                <a:cs typeface="メイリオ"/>
              </a:rPr>
              <a:t>     </a:t>
            </a:r>
            <a:r>
              <a:rPr lang="ja-JP" altLang="en-US" sz="2800" dirty="0" smtClean="0">
                <a:latin typeface="メイリオ"/>
                <a:ea typeface="メイリオ"/>
                <a:cs typeface="メイリオ"/>
              </a:rPr>
              <a:t>解釈されないから。</a:t>
            </a:r>
            <a:endParaRPr lang="ja-JP" altLang="en-US" sz="2800" dirty="0">
              <a:latin typeface="メイリオ"/>
              <a:ea typeface="メイリオ"/>
              <a:cs typeface="メイリオ"/>
            </a:endParaRPr>
          </a:p>
        </p:txBody>
      </p:sp>
    </p:spTree>
    <p:extLst>
      <p:ext uri="{BB962C8B-B14F-4D97-AF65-F5344CB8AC3E}">
        <p14:creationId xmlns:p14="http://schemas.microsoft.com/office/powerpoint/2010/main" val="3417152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latin typeface="ヒラギノ角ゴ Pro W6"/>
                <a:ea typeface="ヒラギノ角ゴ Pro W6"/>
                <a:cs typeface="ヒラギノ角ゴ Pro W6"/>
              </a:rPr>
              <a:t>本発表の主張</a:t>
            </a:r>
            <a:endParaRPr kumimoji="1" lang="ja-JP" altLang="en-US" sz="3200" dirty="0">
              <a:latin typeface="ヒラギノ角ゴ Pro W6"/>
              <a:ea typeface="ヒラギノ角ゴ Pro W6"/>
              <a:cs typeface="ヒラギノ角ゴ Pro W6"/>
            </a:endParaRPr>
          </a:p>
        </p:txBody>
      </p:sp>
      <p:sp>
        <p:nvSpPr>
          <p:cNvPr id="3" name="コンテンツ プレースホルダー 2"/>
          <p:cNvSpPr>
            <a:spLocks noGrp="1"/>
          </p:cNvSpPr>
          <p:nvPr>
            <p:ph idx="1"/>
          </p:nvPr>
        </p:nvSpPr>
        <p:spPr/>
        <p:txBody>
          <a:bodyPr>
            <a:normAutofit fontScale="85000" lnSpcReduction="20000"/>
          </a:bodyPr>
          <a:lstStyle/>
          <a:p>
            <a:pPr algn="just">
              <a:lnSpc>
                <a:spcPct val="130000"/>
              </a:lnSpc>
              <a:buFont typeface="Wingdings" charset="2"/>
              <a:buChar char="Ø"/>
            </a:pPr>
            <a:r>
              <a:rPr kumimoji="1" lang="ja-JP" altLang="en-US" sz="3000" dirty="0" smtClean="0">
                <a:ea typeface="メイリオ"/>
                <a:cs typeface="メイリオ"/>
              </a:rPr>
              <a:t>統語演算の仕組みと基本句構造に関しては，英語の歴史を通じて変</a:t>
            </a:r>
            <a:r>
              <a:rPr kumimoji="1" lang="ja-JP" altLang="en-US" sz="2900" dirty="0" smtClean="0">
                <a:ea typeface="メイリオ"/>
                <a:cs typeface="メイリオ"/>
              </a:rPr>
              <a:t>化は生じていない</a:t>
            </a:r>
            <a:r>
              <a:rPr kumimoji="1" lang="ja-JP" altLang="en-US" dirty="0" smtClean="0">
                <a:ea typeface="メイリオ"/>
                <a:cs typeface="メイリオ"/>
              </a:rPr>
              <a:t>。</a:t>
            </a:r>
            <a:endParaRPr kumimoji="1" lang="en-US" altLang="ja-JP" dirty="0" smtClean="0">
              <a:ea typeface="メイリオ"/>
              <a:cs typeface="メイリオ"/>
            </a:endParaRPr>
          </a:p>
          <a:p>
            <a:pPr algn="just">
              <a:lnSpc>
                <a:spcPct val="130000"/>
              </a:lnSpc>
              <a:spcBef>
                <a:spcPts val="2424"/>
              </a:spcBef>
              <a:buFont typeface="Wingdings" charset="2"/>
              <a:buChar char="Ø"/>
            </a:pPr>
            <a:r>
              <a:rPr lang="ja-JP" altLang="en-US" sz="3000" dirty="0" smtClean="0">
                <a:ea typeface="メイリオ"/>
                <a:cs typeface="メイリオ"/>
              </a:rPr>
              <a:t>空主語</a:t>
            </a:r>
            <a:r>
              <a:rPr lang="en-US" altLang="ja-JP" sz="3000" dirty="0" smtClean="0">
                <a:ea typeface="メイリオ"/>
                <a:cs typeface="メイリオ"/>
              </a:rPr>
              <a:t>(pro)</a:t>
            </a:r>
            <a:r>
              <a:rPr lang="ja-JP" altLang="en-US" sz="3000" dirty="0" smtClean="0">
                <a:ea typeface="メイリオ"/>
                <a:cs typeface="メイリオ"/>
              </a:rPr>
              <a:t>の出現に関する共時的・通時的変異は，外在化</a:t>
            </a:r>
            <a:r>
              <a:rPr lang="en-US" altLang="ja-JP" sz="3000" dirty="0" smtClean="0">
                <a:ea typeface="メイリオ"/>
                <a:cs typeface="メイリオ"/>
              </a:rPr>
              <a:t>(externalization)</a:t>
            </a:r>
            <a:r>
              <a:rPr lang="ja-JP" altLang="en-US" sz="3000" dirty="0" smtClean="0">
                <a:ea typeface="メイリオ"/>
                <a:cs typeface="メイリオ"/>
              </a:rPr>
              <a:t>に関する以下のパラメターによって説明される。</a:t>
            </a:r>
            <a:endParaRPr lang="en-US" altLang="ja-JP" sz="3000" dirty="0" smtClean="0">
              <a:ea typeface="メイリオ"/>
              <a:cs typeface="メイリオ"/>
            </a:endParaRPr>
          </a:p>
          <a:p>
            <a:pPr lvl="1" algn="just">
              <a:lnSpc>
                <a:spcPct val="130000"/>
              </a:lnSpc>
              <a:spcBef>
                <a:spcPts val="1224"/>
              </a:spcBef>
              <a:buFont typeface="ヒラギノ角ゴ ProN W3"/>
              <a:buChar char="–"/>
            </a:pPr>
            <a:r>
              <a:rPr kumimoji="1" lang="ja-JP" altLang="en-US" sz="2600" dirty="0" smtClean="0">
                <a:ea typeface="メイリオ"/>
                <a:cs typeface="メイリオ"/>
              </a:rPr>
              <a:t>機能範疇におけるファイ素性の分布</a:t>
            </a:r>
            <a:endParaRPr kumimoji="1" lang="en-US" altLang="ja-JP" sz="2600" dirty="0" smtClean="0">
              <a:ea typeface="メイリオ"/>
              <a:cs typeface="メイリオ"/>
            </a:endParaRPr>
          </a:p>
          <a:p>
            <a:pPr lvl="1" algn="just">
              <a:lnSpc>
                <a:spcPct val="130000"/>
              </a:lnSpc>
            </a:pPr>
            <a:r>
              <a:rPr lang="ja-JP" altLang="en-US" sz="2600" dirty="0" smtClean="0">
                <a:ea typeface="メイリオ"/>
                <a:cs typeface="メイリオ"/>
              </a:rPr>
              <a:t>動詞屈折接辞を担う形態統語素性と音韻素性の対応関係</a:t>
            </a:r>
            <a:endParaRPr lang="en-US" altLang="ja-JP" sz="2600" dirty="0" smtClean="0">
              <a:ea typeface="メイリオ"/>
              <a:cs typeface="メイリオ"/>
            </a:endParaRPr>
          </a:p>
          <a:p>
            <a:pPr lvl="1" algn="just">
              <a:lnSpc>
                <a:spcPct val="130000"/>
              </a:lnSpc>
            </a:pPr>
            <a:r>
              <a:rPr lang="ja-JP" altLang="en-US" sz="2600" dirty="0" smtClean="0">
                <a:ea typeface="メイリオ"/>
                <a:cs typeface="メイリオ"/>
              </a:rPr>
              <a:t>人称代名詞の形態統語素性と音韻素性の対応関係</a:t>
            </a:r>
            <a:endParaRPr lang="en-US" altLang="ja-JP" sz="2600" dirty="0" smtClean="0">
              <a:ea typeface="メイリオ"/>
              <a:cs typeface="メイリオ"/>
            </a:endParaRPr>
          </a:p>
          <a:p>
            <a:pPr algn="just">
              <a:lnSpc>
                <a:spcPct val="130000"/>
              </a:lnSpc>
              <a:spcBef>
                <a:spcPts val="2424"/>
              </a:spcBef>
              <a:buFont typeface="Wingdings" charset="2"/>
              <a:buChar char="Ø"/>
            </a:pPr>
            <a:r>
              <a:rPr lang="ja-JP" altLang="en-US" sz="3000" dirty="0" smtClean="0">
                <a:ea typeface="メイリオ"/>
                <a:cs typeface="メイリオ"/>
              </a:rPr>
              <a:t>通時的変化の引き金：動詞屈折形態の衰退</a:t>
            </a:r>
            <a:endParaRPr lang="en-US" altLang="ja-JP" sz="3000" dirty="0" smtClean="0">
              <a:ea typeface="メイリオ"/>
              <a:cs typeface="メイリオ"/>
            </a:endParaRPr>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4</a:t>
            </a:fld>
            <a:endParaRPr lang="en-US" altLang="ja-JP"/>
          </a:p>
        </p:txBody>
      </p:sp>
    </p:spTree>
    <p:extLst>
      <p:ext uri="{BB962C8B-B14F-4D97-AF65-F5344CB8AC3E}">
        <p14:creationId xmlns:p14="http://schemas.microsoft.com/office/powerpoint/2010/main" val="59418634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latin typeface="ヒラギノ角ゴ Pro W6"/>
                <a:ea typeface="ヒラギノ角ゴ Pro W6"/>
                <a:cs typeface="ヒラギノ角ゴ Pro W6"/>
              </a:rPr>
              <a:t>後期中英語の動詞変化表</a:t>
            </a:r>
            <a:endParaRPr lang="ja-JP" altLang="en-US" sz="3200" dirty="0">
              <a:latin typeface="ヒラギノ角ゴ Pro W6"/>
              <a:ea typeface="ヒラギノ角ゴ Pro W6"/>
              <a:cs typeface="ヒラギノ角ゴ Pro W6"/>
            </a:endParaRPr>
          </a:p>
        </p:txBody>
      </p:sp>
      <p:graphicFrame>
        <p:nvGraphicFramePr>
          <p:cNvPr id="5" name="コンテンツ プレースホルダ 4"/>
          <p:cNvGraphicFramePr>
            <a:graphicFrameLocks noGrp="1"/>
          </p:cNvGraphicFramePr>
          <p:nvPr>
            <p:ph idx="1"/>
            <p:extLst>
              <p:ext uri="{D42A27DB-BD31-4B8C-83A1-F6EECF244321}">
                <p14:modId xmlns:p14="http://schemas.microsoft.com/office/powerpoint/2010/main" val="1170472174"/>
              </p:ext>
            </p:extLst>
          </p:nvPr>
        </p:nvGraphicFramePr>
        <p:xfrm>
          <a:off x="467544" y="1484784"/>
          <a:ext cx="8229600" cy="3168350"/>
        </p:xfrm>
        <a:graphic>
          <a:graphicData uri="http://schemas.openxmlformats.org/drawingml/2006/table">
            <a:tbl>
              <a:tblPr firstRow="1" bandRow="1">
                <a:tableStyleId>{9DCAF9ED-07DC-4A11-8D7F-57B35C25682E}</a:tableStyleId>
              </a:tblPr>
              <a:tblGrid>
                <a:gridCol w="1645920"/>
                <a:gridCol w="1645920"/>
                <a:gridCol w="1645920"/>
                <a:gridCol w="1645920"/>
                <a:gridCol w="1645920"/>
              </a:tblGrid>
              <a:tr h="633670">
                <a:tc rowSpan="2">
                  <a:txBody>
                    <a:bodyPr/>
                    <a:lstStyle/>
                    <a:p>
                      <a:endParaRPr kumimoji="1" lang="ja-JP" altLang="en-US" sz="2800" dirty="0"/>
                    </a:p>
                  </a:txBody>
                  <a:tcPr/>
                </a:tc>
                <a:tc gridSpan="2">
                  <a:txBody>
                    <a:bodyPr/>
                    <a:lstStyle/>
                    <a:p>
                      <a:pPr algn="ctr"/>
                      <a:r>
                        <a:rPr kumimoji="1" lang="ja-JP" altLang="en-US" sz="2400" dirty="0" smtClean="0"/>
                        <a:t>現在形</a:t>
                      </a:r>
                      <a:endParaRPr kumimoji="1" lang="ja-JP" altLang="en-US" sz="2400" dirty="0"/>
                    </a:p>
                  </a:txBody>
                  <a:tcPr anchor="ctr"/>
                </a:tc>
                <a:tc hMerge="1">
                  <a:txBody>
                    <a:bodyPr/>
                    <a:lstStyle/>
                    <a:p>
                      <a:endParaRPr kumimoji="1" lang="ja-JP" altLang="en-US" dirty="0"/>
                    </a:p>
                  </a:txBody>
                  <a:tcPr/>
                </a:tc>
                <a:tc gridSpan="2">
                  <a:txBody>
                    <a:bodyPr/>
                    <a:lstStyle/>
                    <a:p>
                      <a:pPr algn="ctr"/>
                      <a:r>
                        <a:rPr kumimoji="1" lang="ja-JP" altLang="en-US" sz="2400" dirty="0" smtClean="0"/>
                        <a:t>過去形</a:t>
                      </a:r>
                      <a:endParaRPr kumimoji="1" lang="ja-JP" altLang="en-US" sz="2400" dirty="0"/>
                    </a:p>
                  </a:txBody>
                  <a:tcPr anchor="ctr"/>
                </a:tc>
                <a:tc hMerge="1">
                  <a:txBody>
                    <a:bodyPr/>
                    <a:lstStyle/>
                    <a:p>
                      <a:endParaRPr kumimoji="1" lang="ja-JP" altLang="en-US" dirty="0"/>
                    </a:p>
                  </a:txBody>
                  <a:tcPr/>
                </a:tc>
              </a:tr>
              <a:tr h="633670">
                <a:tc vMerge="1">
                  <a:txBody>
                    <a:bodyPr/>
                    <a:lstStyle/>
                    <a:p>
                      <a:pPr algn="ctr"/>
                      <a:endParaRPr kumimoji="1" lang="ja-JP" altLang="en-US" dirty="0"/>
                    </a:p>
                  </a:txBody>
                  <a:tcPr anchor="ctr"/>
                </a:tc>
                <a:tc>
                  <a:txBody>
                    <a:bodyPr/>
                    <a:lstStyle/>
                    <a:p>
                      <a:pPr algn="ctr"/>
                      <a:r>
                        <a:rPr kumimoji="1" lang="ja-JP" altLang="en-US" sz="2800" dirty="0" smtClean="0"/>
                        <a:t>単数形</a:t>
                      </a:r>
                      <a:endParaRPr kumimoji="1" lang="ja-JP" altLang="en-US" sz="2800" dirty="0"/>
                    </a:p>
                  </a:txBody>
                  <a:tcPr anchor="ctr"/>
                </a:tc>
                <a:tc>
                  <a:txBody>
                    <a:bodyPr/>
                    <a:lstStyle/>
                    <a:p>
                      <a:pPr algn="ctr"/>
                      <a:r>
                        <a:rPr kumimoji="1" lang="ja-JP" altLang="en-US" sz="2800" dirty="0" smtClean="0"/>
                        <a:t>複数形</a:t>
                      </a:r>
                      <a:endParaRPr kumimoji="1" lang="ja-JP" altLang="en-US" sz="2800" dirty="0"/>
                    </a:p>
                  </a:txBody>
                  <a:tcPr anchor="ctr"/>
                </a:tc>
                <a:tc>
                  <a:txBody>
                    <a:bodyPr/>
                    <a:lstStyle/>
                    <a:p>
                      <a:pPr algn="ctr"/>
                      <a:r>
                        <a:rPr kumimoji="1" lang="ja-JP" altLang="en-US" sz="2800" dirty="0" smtClean="0"/>
                        <a:t>単数形</a:t>
                      </a:r>
                      <a:endParaRPr kumimoji="1" lang="ja-JP" altLang="en-US" sz="2800" dirty="0"/>
                    </a:p>
                  </a:txBody>
                  <a:tcPr anchor="ctr"/>
                </a:tc>
                <a:tc>
                  <a:txBody>
                    <a:bodyPr/>
                    <a:lstStyle/>
                    <a:p>
                      <a:pPr algn="ctr"/>
                      <a:r>
                        <a:rPr kumimoji="1" lang="ja-JP" altLang="en-US" sz="2800" dirty="0" smtClean="0"/>
                        <a:t>複数形</a:t>
                      </a:r>
                      <a:endParaRPr kumimoji="1" lang="ja-JP" altLang="en-US" sz="2800" dirty="0"/>
                    </a:p>
                  </a:txBody>
                  <a:tcPr anchor="ctr"/>
                </a:tc>
              </a:tr>
              <a:tr h="633670">
                <a:tc>
                  <a:txBody>
                    <a:bodyPr/>
                    <a:lstStyle/>
                    <a:p>
                      <a:pPr algn="ctr"/>
                      <a:r>
                        <a:rPr kumimoji="1" lang="en-US" altLang="ja-JP" sz="2800" dirty="0" smtClean="0"/>
                        <a:t>1</a:t>
                      </a:r>
                      <a:r>
                        <a:rPr kumimoji="1" lang="ja-JP" altLang="en-US" sz="2800" dirty="0" smtClean="0"/>
                        <a:t>人称</a:t>
                      </a:r>
                      <a:endParaRPr kumimoji="1" lang="ja-JP" altLang="en-US" sz="2800" dirty="0"/>
                    </a:p>
                  </a:txBody>
                  <a:tcPr anchor="ctr"/>
                </a:tc>
                <a:tc>
                  <a:txBody>
                    <a:bodyPr/>
                    <a:lstStyle/>
                    <a:p>
                      <a:pPr algn="ctr"/>
                      <a:r>
                        <a:rPr kumimoji="1" lang="en-US" altLang="ja-JP" sz="2800" dirty="0" smtClean="0"/>
                        <a:t>-</a:t>
                      </a:r>
                      <a:r>
                        <a:rPr kumimoji="1" lang="en-US" altLang="ja-JP" sz="2800" dirty="0" err="1" smtClean="0">
                          <a:solidFill>
                            <a:srgbClr val="FF0000"/>
                          </a:solidFill>
                        </a:rPr>
                        <a:t>e</a:t>
                      </a:r>
                      <a:endParaRPr kumimoji="1" lang="ja-JP" altLang="en-US" sz="2800" dirty="0">
                        <a:solidFill>
                          <a:srgbClr val="FF0000"/>
                        </a:solidFill>
                      </a:endParaRPr>
                    </a:p>
                  </a:txBody>
                  <a:tcPr anchor="ctr"/>
                </a:tc>
                <a:tc>
                  <a:txBody>
                    <a:bodyPr/>
                    <a:lstStyle/>
                    <a:p>
                      <a:pPr algn="ctr"/>
                      <a:r>
                        <a:rPr kumimoji="1" lang="en-US" altLang="ja-JP" sz="2800" dirty="0" smtClean="0"/>
                        <a:t>-</a:t>
                      </a:r>
                      <a:r>
                        <a:rPr kumimoji="1" lang="en-US" altLang="ja-JP" sz="2800" dirty="0" smtClean="0">
                          <a:solidFill>
                            <a:srgbClr val="FF0000"/>
                          </a:solidFill>
                        </a:rPr>
                        <a:t>e</a:t>
                      </a:r>
                      <a:endParaRPr kumimoji="1" lang="ja-JP" altLang="en-US" sz="2800" dirty="0">
                        <a:solidFill>
                          <a:srgbClr val="FF0000"/>
                        </a:solidFill>
                      </a:endParaRPr>
                    </a:p>
                  </a:txBody>
                  <a:tcPr anchor="ctr"/>
                </a:tc>
                <a:tc>
                  <a:txBody>
                    <a:bodyPr/>
                    <a:lstStyle/>
                    <a:p>
                      <a:pPr algn="ctr"/>
                      <a:r>
                        <a:rPr kumimoji="1" lang="en-US" altLang="ja-JP" sz="2800" dirty="0" smtClean="0"/>
                        <a:t>-d</a:t>
                      </a:r>
                      <a:r>
                        <a:rPr kumimoji="1" lang="en-US" altLang="ja-JP" sz="2800" dirty="0" smtClean="0">
                          <a:solidFill>
                            <a:srgbClr val="FF0000"/>
                          </a:solidFill>
                        </a:rPr>
                        <a:t>e</a:t>
                      </a:r>
                      <a:endParaRPr kumimoji="1" lang="ja-JP" altLang="en-US" sz="28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2800" dirty="0" smtClean="0"/>
                        <a:t>-d</a:t>
                      </a:r>
                      <a:r>
                        <a:rPr kumimoji="1" lang="en-US" altLang="ja-JP" sz="2800" dirty="0" smtClean="0">
                          <a:solidFill>
                            <a:srgbClr val="FF0000"/>
                          </a:solidFill>
                        </a:rPr>
                        <a:t>e</a:t>
                      </a:r>
                      <a:endParaRPr kumimoji="1" lang="ja-JP" altLang="en-US" sz="2800" dirty="0" smtClean="0">
                        <a:solidFill>
                          <a:srgbClr val="FF0000"/>
                        </a:solidFill>
                      </a:endParaRPr>
                    </a:p>
                  </a:txBody>
                  <a:tcPr anchor="ctr"/>
                </a:tc>
              </a:tr>
              <a:tr h="633670">
                <a:tc>
                  <a:txBody>
                    <a:bodyPr/>
                    <a:lstStyle/>
                    <a:p>
                      <a:pPr algn="ctr"/>
                      <a:r>
                        <a:rPr kumimoji="1" lang="en-US" altLang="ja-JP" sz="2800" dirty="0" smtClean="0"/>
                        <a:t>2</a:t>
                      </a:r>
                      <a:r>
                        <a:rPr kumimoji="1" lang="ja-JP" altLang="en-US" sz="2800" dirty="0" smtClean="0"/>
                        <a:t>人称</a:t>
                      </a:r>
                      <a:endParaRPr kumimoji="1" lang="ja-JP" altLang="en-US" sz="2800" dirty="0"/>
                    </a:p>
                  </a:txBody>
                  <a:tcPr anchor="ctr"/>
                </a:tc>
                <a:tc>
                  <a:txBody>
                    <a:bodyPr/>
                    <a:lstStyle/>
                    <a:p>
                      <a:pPr algn="ctr"/>
                      <a:r>
                        <a:rPr kumimoji="1" lang="en-US" altLang="ja-JP" sz="2800" dirty="0" smtClean="0"/>
                        <a:t>-</a:t>
                      </a:r>
                      <a:r>
                        <a:rPr kumimoji="1" lang="en-US" altLang="ja-JP" sz="2800" dirty="0" err="1" smtClean="0"/>
                        <a:t>st</a:t>
                      </a:r>
                      <a:endParaRPr kumimoji="1" lang="ja-JP" altLang="en-US" sz="2800" dirty="0"/>
                    </a:p>
                  </a:txBody>
                  <a:tcPr anchor="ctr"/>
                </a:tc>
                <a:tc>
                  <a:txBody>
                    <a:bodyPr/>
                    <a:lstStyle/>
                    <a:p>
                      <a:pPr algn="ctr"/>
                      <a:r>
                        <a:rPr kumimoji="1" lang="en-US" altLang="ja-JP" sz="2800" dirty="0" smtClean="0"/>
                        <a:t>-</a:t>
                      </a:r>
                      <a:r>
                        <a:rPr kumimoji="1" lang="en-US" altLang="ja-JP" sz="2800" dirty="0" smtClean="0">
                          <a:solidFill>
                            <a:srgbClr val="FF0000"/>
                          </a:solidFill>
                        </a:rPr>
                        <a:t>e</a:t>
                      </a:r>
                      <a:endParaRPr kumimoji="1" lang="ja-JP" altLang="en-US" sz="2800" dirty="0">
                        <a:solidFill>
                          <a:srgbClr val="FF0000"/>
                        </a:solidFill>
                      </a:endParaRPr>
                    </a:p>
                  </a:txBody>
                  <a:tcPr anchor="ctr"/>
                </a:tc>
                <a:tc>
                  <a:txBody>
                    <a:bodyPr/>
                    <a:lstStyle/>
                    <a:p>
                      <a:pPr algn="ctr"/>
                      <a:r>
                        <a:rPr kumimoji="1" lang="en-US" altLang="ja-JP" sz="2800" dirty="0" smtClean="0"/>
                        <a:t>-</a:t>
                      </a:r>
                      <a:r>
                        <a:rPr kumimoji="1" lang="en-US" altLang="ja-JP" sz="2800" dirty="0" err="1" smtClean="0"/>
                        <a:t>dst</a:t>
                      </a:r>
                      <a:endParaRPr kumimoji="1" lang="ja-JP" altLang="en-US" sz="28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2800" dirty="0" smtClean="0"/>
                        <a:t>-d</a:t>
                      </a:r>
                      <a:r>
                        <a:rPr kumimoji="1" lang="en-US" altLang="ja-JP" sz="2800" dirty="0" smtClean="0">
                          <a:solidFill>
                            <a:srgbClr val="FF0000"/>
                          </a:solidFill>
                        </a:rPr>
                        <a:t>e</a:t>
                      </a:r>
                      <a:endParaRPr kumimoji="1" lang="ja-JP" altLang="en-US" sz="2800" dirty="0" smtClean="0">
                        <a:solidFill>
                          <a:srgbClr val="FF0000"/>
                        </a:solidFill>
                      </a:endParaRPr>
                    </a:p>
                  </a:txBody>
                  <a:tcPr anchor="ctr"/>
                </a:tc>
              </a:tr>
              <a:tr h="633670">
                <a:tc>
                  <a:txBody>
                    <a:bodyPr/>
                    <a:lstStyle/>
                    <a:p>
                      <a:pPr algn="ctr"/>
                      <a:r>
                        <a:rPr kumimoji="1" lang="en-US" altLang="ja-JP" sz="2800" dirty="0" smtClean="0"/>
                        <a:t>3</a:t>
                      </a:r>
                      <a:r>
                        <a:rPr kumimoji="1" lang="ja-JP" altLang="en-US" sz="2800" dirty="0" smtClean="0"/>
                        <a:t>人称</a:t>
                      </a:r>
                      <a:endParaRPr kumimoji="1" lang="ja-JP" altLang="en-US" sz="2800" dirty="0"/>
                    </a:p>
                  </a:txBody>
                  <a:tcPr anchor="ctr"/>
                </a:tc>
                <a:tc>
                  <a:txBody>
                    <a:bodyPr/>
                    <a:lstStyle/>
                    <a:p>
                      <a:pPr algn="ctr"/>
                      <a:r>
                        <a:rPr kumimoji="1" lang="en-US" altLang="ja-JP" sz="2800" dirty="0" smtClean="0"/>
                        <a:t>-</a:t>
                      </a:r>
                      <a:r>
                        <a:rPr kumimoji="1" lang="en-US" altLang="ja-JP" sz="2800" dirty="0" err="1" smtClean="0"/>
                        <a:t>th</a:t>
                      </a:r>
                      <a:endParaRPr kumimoji="1" lang="ja-JP" altLang="en-US" sz="2800" dirty="0"/>
                    </a:p>
                  </a:txBody>
                  <a:tcPr anchor="ctr"/>
                </a:tc>
                <a:tc>
                  <a:txBody>
                    <a:bodyPr/>
                    <a:lstStyle/>
                    <a:p>
                      <a:pPr algn="ctr"/>
                      <a:r>
                        <a:rPr kumimoji="1" lang="en-US" altLang="ja-JP" sz="2800" dirty="0" smtClean="0"/>
                        <a:t>-</a:t>
                      </a:r>
                      <a:r>
                        <a:rPr kumimoji="1" lang="en-US" altLang="ja-JP" sz="2800" dirty="0" smtClean="0">
                          <a:solidFill>
                            <a:srgbClr val="FF0000"/>
                          </a:solidFill>
                        </a:rPr>
                        <a:t>e</a:t>
                      </a:r>
                      <a:endParaRPr kumimoji="1" lang="ja-JP" altLang="en-US" sz="2800" dirty="0">
                        <a:solidFill>
                          <a:srgbClr val="FF0000"/>
                        </a:solidFill>
                      </a:endParaRPr>
                    </a:p>
                  </a:txBody>
                  <a:tcPr anchor="ctr"/>
                </a:tc>
                <a:tc>
                  <a:txBody>
                    <a:bodyPr/>
                    <a:lstStyle/>
                    <a:p>
                      <a:pPr algn="ctr"/>
                      <a:r>
                        <a:rPr kumimoji="1" lang="en-US" altLang="ja-JP" sz="2800" dirty="0" smtClean="0"/>
                        <a:t>-d</a:t>
                      </a:r>
                      <a:r>
                        <a:rPr kumimoji="1" lang="en-US" altLang="ja-JP" sz="2800" dirty="0" smtClean="0">
                          <a:solidFill>
                            <a:srgbClr val="FF0000"/>
                          </a:solidFill>
                        </a:rPr>
                        <a:t>e</a:t>
                      </a:r>
                      <a:endParaRPr kumimoji="1" lang="ja-JP" altLang="en-US" sz="28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2800" dirty="0" smtClean="0"/>
                        <a:t>-d</a:t>
                      </a:r>
                      <a:r>
                        <a:rPr kumimoji="1" lang="en-US" altLang="ja-JP" sz="2800" dirty="0" smtClean="0">
                          <a:solidFill>
                            <a:srgbClr val="FF0000"/>
                          </a:solidFill>
                        </a:rPr>
                        <a:t>e</a:t>
                      </a:r>
                      <a:endParaRPr kumimoji="1" lang="ja-JP" altLang="en-US" sz="2800" dirty="0" smtClean="0">
                        <a:solidFill>
                          <a:srgbClr val="FF0000"/>
                        </a:solidFill>
                      </a:endParaRPr>
                    </a:p>
                  </a:txBody>
                  <a:tcPr anchor="ctr"/>
                </a:tc>
              </a:tr>
            </a:tbl>
          </a:graphicData>
        </a:graphic>
      </p:graphicFrame>
      <p:sp>
        <p:nvSpPr>
          <p:cNvPr id="4" name="スライド番号プレースホルダ 3"/>
          <p:cNvSpPr>
            <a:spLocks noGrp="1"/>
          </p:cNvSpPr>
          <p:nvPr>
            <p:ph type="sldNum" sz="quarter" idx="12"/>
          </p:nvPr>
        </p:nvSpPr>
        <p:spPr/>
        <p:txBody>
          <a:bodyPr/>
          <a:lstStyle/>
          <a:p>
            <a:fld id="{DF5DBA67-1E75-8B4D-AC9F-010B2B9B2963}" type="slidenum">
              <a:rPr lang="en-US" altLang="ja-JP" smtClean="0"/>
              <a:pPr/>
              <a:t>49</a:t>
            </a:fld>
            <a:endParaRPr lang="en-US" altLang="ja-JP"/>
          </a:p>
        </p:txBody>
      </p:sp>
      <p:sp>
        <p:nvSpPr>
          <p:cNvPr id="7" name="テキスト ボックス 6"/>
          <p:cNvSpPr txBox="1"/>
          <p:nvPr/>
        </p:nvSpPr>
        <p:spPr>
          <a:xfrm>
            <a:off x="467544" y="908720"/>
            <a:ext cx="864096" cy="523220"/>
          </a:xfrm>
          <a:prstGeom prst="rect">
            <a:avLst/>
          </a:prstGeom>
          <a:noFill/>
        </p:spPr>
        <p:txBody>
          <a:bodyPr wrap="square" rtlCol="0">
            <a:spAutoFit/>
          </a:bodyPr>
          <a:lstStyle/>
          <a:p>
            <a:r>
              <a:rPr kumimoji="1" lang="en-US" altLang="ja-JP" sz="2800" dirty="0" smtClean="0"/>
              <a:t>(</a:t>
            </a:r>
            <a:r>
              <a:rPr lang="en-US" altLang="ja-JP" sz="2800" dirty="0" smtClean="0"/>
              <a:t>25</a:t>
            </a:r>
            <a:r>
              <a:rPr kumimoji="1" lang="en-US" altLang="ja-JP" sz="2800" dirty="0" smtClean="0"/>
              <a:t>)</a:t>
            </a:r>
            <a:endParaRPr kumimoji="1" lang="ja-JP" altLang="en-US" sz="2800" dirty="0"/>
          </a:p>
        </p:txBody>
      </p:sp>
      <p:sp>
        <p:nvSpPr>
          <p:cNvPr id="10" name="テキスト ボックス 9"/>
          <p:cNvSpPr txBox="1"/>
          <p:nvPr/>
        </p:nvSpPr>
        <p:spPr>
          <a:xfrm>
            <a:off x="467544" y="4869160"/>
            <a:ext cx="8208912" cy="830997"/>
          </a:xfrm>
          <a:prstGeom prst="rect">
            <a:avLst/>
          </a:prstGeom>
          <a:noFill/>
        </p:spPr>
        <p:txBody>
          <a:bodyPr wrap="square" rtlCol="0">
            <a:spAutoFit/>
          </a:bodyPr>
          <a:lstStyle/>
          <a:p>
            <a:pPr marL="285750" indent="-285750" algn="just">
              <a:buFont typeface="Wingdings" charset="2"/>
              <a:buChar char="Ø"/>
            </a:pPr>
            <a:r>
              <a:rPr kumimoji="1" lang="ja-JP" altLang="en-US" sz="2400" dirty="0" smtClean="0">
                <a:latin typeface="メイリオ"/>
                <a:ea typeface="メイリオ"/>
                <a:cs typeface="メイリオ"/>
              </a:rPr>
              <a:t>複数一致形態素の</a:t>
            </a:r>
            <a:r>
              <a:rPr kumimoji="1" lang="en-US" altLang="ja-JP" sz="2400" dirty="0" smtClean="0">
                <a:latin typeface="メイリオ"/>
                <a:ea typeface="メイリオ"/>
                <a:cs typeface="メイリオ"/>
              </a:rPr>
              <a:t>/-en/</a:t>
            </a:r>
            <a:r>
              <a:rPr kumimoji="1" lang="ja-JP" altLang="en-US" sz="2400" dirty="0" smtClean="0">
                <a:latin typeface="メイリオ"/>
                <a:ea typeface="メイリオ"/>
                <a:cs typeface="メイリオ"/>
              </a:rPr>
              <a:t>が</a:t>
            </a:r>
            <a:r>
              <a:rPr lang="en-US" altLang="ja-JP" sz="2400" dirty="0" smtClean="0">
                <a:latin typeface="メイリオ"/>
                <a:ea typeface="メイリオ"/>
                <a:cs typeface="メイリオ"/>
              </a:rPr>
              <a:t>/-e/</a:t>
            </a:r>
            <a:r>
              <a:rPr lang="ja-JP" altLang="en-US" sz="2400" dirty="0" smtClean="0">
                <a:latin typeface="メイリオ"/>
                <a:ea typeface="メイリオ"/>
                <a:cs typeface="メイリオ"/>
              </a:rPr>
              <a:t>へと弱体化したことにより，数の一致を独立した形態素とみなす根拠が消失した。</a:t>
            </a:r>
            <a:endParaRPr kumimoji="1" lang="ja-JP" altLang="en-US" sz="2400" dirty="0">
              <a:latin typeface="メイリオ"/>
              <a:ea typeface="メイリオ"/>
              <a:cs typeface="メイリオ"/>
            </a:endParaRPr>
          </a:p>
        </p:txBody>
      </p:sp>
    </p:spTree>
    <p:extLst>
      <p:ext uri="{BB962C8B-B14F-4D97-AF65-F5344CB8AC3E}">
        <p14:creationId xmlns:p14="http://schemas.microsoft.com/office/powerpoint/2010/main" val="9951294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latin typeface="ヒラギノ角ゴ Pro W6"/>
                <a:ea typeface="ヒラギノ角ゴ Pro W6"/>
                <a:cs typeface="ヒラギノ角ゴ Pro W6"/>
              </a:rPr>
              <a:t>後期中英語の素性分布</a:t>
            </a:r>
            <a:endParaRPr kumimoji="1" lang="ja-JP" altLang="en-US" sz="3200" dirty="0">
              <a:latin typeface="ヒラギノ角ゴ Pro W6"/>
              <a:ea typeface="ヒラギノ角ゴ Pro W6"/>
              <a:cs typeface="ヒラギノ角ゴ Pro W6"/>
            </a:endParaRPr>
          </a:p>
        </p:txBody>
      </p:sp>
      <p:sp>
        <p:nvSpPr>
          <p:cNvPr id="3" name="スライド番号プレースホルダー 2"/>
          <p:cNvSpPr>
            <a:spLocks noGrp="1"/>
          </p:cNvSpPr>
          <p:nvPr>
            <p:ph type="sldNum" sz="quarter" idx="12"/>
          </p:nvPr>
        </p:nvSpPr>
        <p:spPr/>
        <p:txBody>
          <a:bodyPr/>
          <a:lstStyle/>
          <a:p>
            <a:fld id="{969C9742-8686-AE41-AE6B-253DE1A0AC4E}" type="slidenum">
              <a:rPr lang="en-US" altLang="ja-JP" smtClean="0"/>
              <a:pPr/>
              <a:t>50</a:t>
            </a:fld>
            <a:endParaRPr lang="en-US" altLang="ja-JP"/>
          </a:p>
        </p:txBody>
      </p:sp>
      <p:sp>
        <p:nvSpPr>
          <p:cNvPr id="51" name="テキスト ボックス 50"/>
          <p:cNvSpPr txBox="1"/>
          <p:nvPr/>
        </p:nvSpPr>
        <p:spPr>
          <a:xfrm>
            <a:off x="1926382" y="1052736"/>
            <a:ext cx="1224136" cy="461665"/>
          </a:xfrm>
          <a:prstGeom prst="rect">
            <a:avLst/>
          </a:prstGeom>
          <a:noFill/>
        </p:spPr>
        <p:txBody>
          <a:bodyPr wrap="square" rtlCol="0">
            <a:spAutoFit/>
          </a:bodyPr>
          <a:lstStyle/>
          <a:p>
            <a:r>
              <a:rPr kumimoji="1" lang="en-US" altLang="ja-JP" sz="2400" dirty="0" err="1" smtClean="0"/>
              <a:t>ForceP</a:t>
            </a:r>
            <a:endParaRPr kumimoji="1" lang="ja-JP" altLang="en-US" sz="2400" dirty="0"/>
          </a:p>
        </p:txBody>
      </p:sp>
      <p:sp>
        <p:nvSpPr>
          <p:cNvPr id="52" name="テキスト ボックス 51"/>
          <p:cNvSpPr txBox="1"/>
          <p:nvPr/>
        </p:nvSpPr>
        <p:spPr>
          <a:xfrm>
            <a:off x="1934890" y="2564904"/>
            <a:ext cx="1008112" cy="461665"/>
          </a:xfrm>
          <a:prstGeom prst="rect">
            <a:avLst/>
          </a:prstGeom>
          <a:noFill/>
        </p:spPr>
        <p:txBody>
          <a:bodyPr wrap="square" rtlCol="0">
            <a:spAutoFit/>
          </a:bodyPr>
          <a:lstStyle/>
          <a:p>
            <a:r>
              <a:rPr kumimoji="1" lang="en-US" altLang="ja-JP" sz="2400" dirty="0" smtClean="0"/>
              <a:t>Force</a:t>
            </a:r>
            <a:endParaRPr kumimoji="1" lang="ja-JP" altLang="en-US" sz="2400" dirty="0"/>
          </a:p>
        </p:txBody>
      </p:sp>
      <p:sp>
        <p:nvSpPr>
          <p:cNvPr id="58" name="テキスト ボックス 57"/>
          <p:cNvSpPr txBox="1"/>
          <p:nvPr/>
        </p:nvSpPr>
        <p:spPr>
          <a:xfrm>
            <a:off x="3870598" y="2564904"/>
            <a:ext cx="1008112" cy="461665"/>
          </a:xfrm>
          <a:prstGeom prst="rect">
            <a:avLst/>
          </a:prstGeom>
          <a:noFill/>
        </p:spPr>
        <p:txBody>
          <a:bodyPr wrap="square" rtlCol="0">
            <a:spAutoFit/>
          </a:bodyPr>
          <a:lstStyle/>
          <a:p>
            <a:r>
              <a:rPr lang="en-US" altLang="ja-JP" dirty="0" smtClean="0"/>
              <a:t>  </a:t>
            </a:r>
            <a:r>
              <a:rPr lang="en-US" altLang="ja-JP" sz="2400" dirty="0" err="1" smtClean="0"/>
              <a:t>Fin</a:t>
            </a:r>
            <a:r>
              <a:rPr lang="en-US" altLang="ja-JP" sz="2000" dirty="0" err="1" smtClean="0"/>
              <a:t>P</a:t>
            </a:r>
            <a:endParaRPr kumimoji="1" lang="ja-JP" altLang="en-US" sz="2000" dirty="0"/>
          </a:p>
        </p:txBody>
      </p:sp>
      <p:sp>
        <p:nvSpPr>
          <p:cNvPr id="61" name="テキスト ボックス 60"/>
          <p:cNvSpPr txBox="1"/>
          <p:nvPr/>
        </p:nvSpPr>
        <p:spPr>
          <a:xfrm>
            <a:off x="5878314" y="4005064"/>
            <a:ext cx="720080" cy="461665"/>
          </a:xfrm>
          <a:prstGeom prst="rect">
            <a:avLst/>
          </a:prstGeom>
          <a:noFill/>
        </p:spPr>
        <p:txBody>
          <a:bodyPr wrap="square" rtlCol="0">
            <a:spAutoFit/>
          </a:bodyPr>
          <a:lstStyle/>
          <a:p>
            <a:r>
              <a:rPr lang="en-US" altLang="ja-JP" sz="2400" dirty="0" smtClean="0"/>
              <a:t>T</a:t>
            </a:r>
            <a:r>
              <a:rPr kumimoji="1" lang="en-US" altLang="ja-JP" sz="2400" dirty="0" smtClean="0"/>
              <a:t>P</a:t>
            </a:r>
            <a:endParaRPr kumimoji="1" lang="ja-JP" altLang="en-US" sz="2400" dirty="0"/>
          </a:p>
        </p:txBody>
      </p:sp>
      <p:sp>
        <p:nvSpPr>
          <p:cNvPr id="62" name="テキスト ボックス 61"/>
          <p:cNvSpPr txBox="1"/>
          <p:nvPr/>
        </p:nvSpPr>
        <p:spPr>
          <a:xfrm>
            <a:off x="5711056" y="5517232"/>
            <a:ext cx="792088" cy="461665"/>
          </a:xfrm>
          <a:prstGeom prst="rect">
            <a:avLst/>
          </a:prstGeom>
          <a:noFill/>
        </p:spPr>
        <p:txBody>
          <a:bodyPr wrap="square" rtlCol="0">
            <a:spAutoFit/>
          </a:bodyPr>
          <a:lstStyle/>
          <a:p>
            <a:r>
              <a:rPr lang="en-US" altLang="ja-JP" dirty="0" smtClean="0"/>
              <a:t>    </a:t>
            </a:r>
            <a:r>
              <a:rPr lang="en-US" altLang="ja-JP" sz="2400" dirty="0" smtClean="0"/>
              <a:t>T</a:t>
            </a:r>
            <a:endParaRPr kumimoji="1" lang="ja-JP" altLang="en-US" sz="2400" dirty="0"/>
          </a:p>
        </p:txBody>
      </p:sp>
      <p:sp>
        <p:nvSpPr>
          <p:cNvPr id="63" name="テキスト ボックス 62"/>
          <p:cNvSpPr txBox="1"/>
          <p:nvPr/>
        </p:nvSpPr>
        <p:spPr>
          <a:xfrm>
            <a:off x="7470998" y="5517232"/>
            <a:ext cx="792088" cy="461665"/>
          </a:xfrm>
          <a:prstGeom prst="rect">
            <a:avLst/>
          </a:prstGeom>
          <a:noFill/>
        </p:spPr>
        <p:txBody>
          <a:bodyPr wrap="square" rtlCol="0">
            <a:spAutoFit/>
          </a:bodyPr>
          <a:lstStyle/>
          <a:p>
            <a:r>
              <a:rPr lang="en-US" altLang="ja-JP" dirty="0" smtClean="0"/>
              <a:t>   </a:t>
            </a:r>
            <a:r>
              <a:rPr lang="en-US" altLang="ja-JP" sz="2400" dirty="0" err="1" smtClean="0"/>
              <a:t>vP</a:t>
            </a:r>
            <a:endParaRPr kumimoji="1" lang="ja-JP" altLang="en-US" sz="2400" dirty="0"/>
          </a:p>
        </p:txBody>
      </p:sp>
      <p:sp>
        <p:nvSpPr>
          <p:cNvPr id="76" name="テキスト ボックス 75"/>
          <p:cNvSpPr txBox="1"/>
          <p:nvPr/>
        </p:nvSpPr>
        <p:spPr>
          <a:xfrm>
            <a:off x="3894981" y="4077072"/>
            <a:ext cx="1008112" cy="461665"/>
          </a:xfrm>
          <a:prstGeom prst="rect">
            <a:avLst/>
          </a:prstGeom>
          <a:noFill/>
        </p:spPr>
        <p:txBody>
          <a:bodyPr wrap="square" rtlCol="0">
            <a:spAutoFit/>
          </a:bodyPr>
          <a:lstStyle/>
          <a:p>
            <a:r>
              <a:rPr lang="en-US" altLang="ja-JP" dirty="0" smtClean="0"/>
              <a:t>   </a:t>
            </a:r>
            <a:r>
              <a:rPr lang="en-US" altLang="ja-JP" sz="2400" dirty="0" smtClean="0">
                <a:solidFill>
                  <a:srgbClr val="000000"/>
                </a:solidFill>
              </a:rPr>
              <a:t>Fin</a:t>
            </a:r>
            <a:endParaRPr kumimoji="1" lang="ja-JP" altLang="en-US" sz="2400" dirty="0">
              <a:solidFill>
                <a:srgbClr val="000000"/>
              </a:solidFill>
            </a:endParaRPr>
          </a:p>
        </p:txBody>
      </p:sp>
      <p:grpSp>
        <p:nvGrpSpPr>
          <p:cNvPr id="85" name="図形グループ 84"/>
          <p:cNvGrpSpPr/>
          <p:nvPr/>
        </p:nvGrpSpPr>
        <p:grpSpPr>
          <a:xfrm>
            <a:off x="3663082" y="3068960"/>
            <a:ext cx="2376264" cy="936104"/>
            <a:chOff x="1043608" y="1412776"/>
            <a:chExt cx="1800200" cy="792088"/>
          </a:xfrm>
        </p:grpSpPr>
        <p:cxnSp>
          <p:nvCxnSpPr>
            <p:cNvPr id="86" name="直線コネクタ 85"/>
            <p:cNvCxnSpPr/>
            <p:nvPr/>
          </p:nvCxnSpPr>
          <p:spPr>
            <a:xfrm flipH="1">
              <a:off x="1043608" y="1412776"/>
              <a:ext cx="600067" cy="39604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87" name="直線コネクタ 86"/>
            <p:cNvCxnSpPr/>
            <p:nvPr/>
          </p:nvCxnSpPr>
          <p:spPr>
            <a:xfrm flipH="1">
              <a:off x="1609945" y="1808820"/>
              <a:ext cx="600067" cy="39604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88" name="直線コネクタ 87"/>
            <p:cNvCxnSpPr/>
            <p:nvPr/>
          </p:nvCxnSpPr>
          <p:spPr>
            <a:xfrm>
              <a:off x="1622294" y="1412776"/>
              <a:ext cx="1221514" cy="792088"/>
            </a:xfrm>
            <a:prstGeom prst="line">
              <a:avLst/>
            </a:prstGeom>
            <a:effectLst/>
          </p:spPr>
          <p:style>
            <a:lnRef idx="3">
              <a:schemeClr val="accent4"/>
            </a:lnRef>
            <a:fillRef idx="0">
              <a:schemeClr val="accent4"/>
            </a:fillRef>
            <a:effectRef idx="2">
              <a:schemeClr val="accent4"/>
            </a:effectRef>
            <a:fontRef idx="minor">
              <a:schemeClr val="tx1"/>
            </a:fontRef>
          </p:style>
        </p:cxnSp>
      </p:grpSp>
      <p:sp>
        <p:nvSpPr>
          <p:cNvPr id="93" name="テキスト ボックス 92"/>
          <p:cNvSpPr txBox="1"/>
          <p:nvPr/>
        </p:nvSpPr>
        <p:spPr>
          <a:xfrm>
            <a:off x="3165252" y="4509120"/>
            <a:ext cx="2520280" cy="400110"/>
          </a:xfrm>
          <a:prstGeom prst="rect">
            <a:avLst/>
          </a:prstGeom>
          <a:noFill/>
        </p:spPr>
        <p:txBody>
          <a:bodyPr wrap="square" rtlCol="0">
            <a:spAutoFit/>
          </a:bodyPr>
          <a:lstStyle/>
          <a:p>
            <a:r>
              <a:rPr kumimoji="1" lang="en-US" altLang="ja-JP" sz="2000" dirty="0" smtClean="0">
                <a:solidFill>
                  <a:srgbClr val="FF0000"/>
                </a:solidFill>
              </a:rPr>
              <a:t>[</a:t>
            </a:r>
            <a:r>
              <a:rPr kumimoji="1" lang="en-US" altLang="ja-JP" sz="2000" i="1" dirty="0" err="1" smtClean="0">
                <a:solidFill>
                  <a:srgbClr val="FF0000"/>
                </a:solidFill>
              </a:rPr>
              <a:t>u</a:t>
            </a:r>
            <a:r>
              <a:rPr kumimoji="1" lang="en-US" altLang="ja-JP" sz="2000" dirty="0" err="1" smtClean="0">
                <a:solidFill>
                  <a:srgbClr val="FF0000"/>
                </a:solidFill>
              </a:rPr>
              <a:t>number,</a:t>
            </a:r>
            <a:r>
              <a:rPr kumimoji="1" lang="en-US" altLang="ja-JP" sz="2000" i="1" dirty="0" err="1" smtClean="0">
                <a:solidFill>
                  <a:srgbClr val="FF0000"/>
                </a:solidFill>
              </a:rPr>
              <a:t>u</a:t>
            </a:r>
            <a:r>
              <a:rPr lang="en-US" altLang="ja-JP" sz="2000" dirty="0" err="1" smtClean="0">
                <a:solidFill>
                  <a:srgbClr val="FF0000"/>
                </a:solidFill>
              </a:rPr>
              <a:t>person</a:t>
            </a:r>
            <a:r>
              <a:rPr kumimoji="1" lang="en-US" altLang="ja-JP" dirty="0" smtClean="0">
                <a:solidFill>
                  <a:srgbClr val="FF0000"/>
                </a:solidFill>
              </a:rPr>
              <a:t>]</a:t>
            </a:r>
            <a:endParaRPr kumimoji="1" lang="ja-JP" altLang="en-US" dirty="0">
              <a:solidFill>
                <a:srgbClr val="FF0000"/>
              </a:solidFill>
            </a:endParaRPr>
          </a:p>
        </p:txBody>
      </p:sp>
      <p:sp>
        <p:nvSpPr>
          <p:cNvPr id="94" name="テキスト ボックス 93"/>
          <p:cNvSpPr txBox="1"/>
          <p:nvPr/>
        </p:nvSpPr>
        <p:spPr>
          <a:xfrm>
            <a:off x="5647556" y="5949280"/>
            <a:ext cx="1008112" cy="400110"/>
          </a:xfrm>
          <a:prstGeom prst="rect">
            <a:avLst/>
          </a:prstGeom>
          <a:noFill/>
        </p:spPr>
        <p:txBody>
          <a:bodyPr wrap="square" rtlCol="0">
            <a:spAutoFit/>
          </a:bodyPr>
          <a:lstStyle/>
          <a:p>
            <a:r>
              <a:rPr kumimoji="1" lang="en-US" altLang="ja-JP" sz="2000" dirty="0" smtClean="0">
                <a:solidFill>
                  <a:srgbClr val="FF0000"/>
                </a:solidFill>
              </a:rPr>
              <a:t>[</a:t>
            </a:r>
            <a:r>
              <a:rPr lang="en-US" altLang="ja-JP" sz="2000" dirty="0" smtClean="0">
                <a:solidFill>
                  <a:srgbClr val="FF0000"/>
                </a:solidFill>
              </a:rPr>
              <a:t>tense</a:t>
            </a:r>
            <a:r>
              <a:rPr kumimoji="1" lang="en-US" altLang="ja-JP" sz="2000" dirty="0" smtClean="0">
                <a:solidFill>
                  <a:srgbClr val="FF0000"/>
                </a:solidFill>
              </a:rPr>
              <a:t>]</a:t>
            </a:r>
            <a:endParaRPr kumimoji="1" lang="ja-JP" altLang="en-US" sz="2000" dirty="0">
              <a:solidFill>
                <a:srgbClr val="FF0000"/>
              </a:solidFill>
            </a:endParaRPr>
          </a:p>
        </p:txBody>
      </p:sp>
      <p:grpSp>
        <p:nvGrpSpPr>
          <p:cNvPr id="4" name="図形グループ 3"/>
          <p:cNvGrpSpPr/>
          <p:nvPr/>
        </p:nvGrpSpPr>
        <p:grpSpPr>
          <a:xfrm>
            <a:off x="1710358" y="1556792"/>
            <a:ext cx="2448272" cy="936104"/>
            <a:chOff x="1043608" y="1340768"/>
            <a:chExt cx="1800200" cy="720080"/>
          </a:xfrm>
        </p:grpSpPr>
        <p:cxnSp>
          <p:nvCxnSpPr>
            <p:cNvPr id="5" name="直線コネクタ 4"/>
            <p:cNvCxnSpPr/>
            <p:nvPr/>
          </p:nvCxnSpPr>
          <p:spPr>
            <a:xfrm flipH="1">
              <a:off x="1043608" y="1340768"/>
              <a:ext cx="576064" cy="360040"/>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27" name="直線コネクタ 26"/>
            <p:cNvCxnSpPr/>
            <p:nvPr/>
          </p:nvCxnSpPr>
          <p:spPr>
            <a:xfrm flipH="1">
              <a:off x="1587292" y="1700808"/>
              <a:ext cx="576064" cy="360040"/>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28" name="直線コネクタ 27"/>
            <p:cNvCxnSpPr/>
            <p:nvPr/>
          </p:nvCxnSpPr>
          <p:spPr>
            <a:xfrm>
              <a:off x="1599147" y="1340768"/>
              <a:ext cx="596589" cy="360040"/>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14" name="直線コネクタ 13"/>
            <p:cNvCxnSpPr/>
            <p:nvPr/>
          </p:nvCxnSpPr>
          <p:spPr>
            <a:xfrm>
              <a:off x="2195736" y="1700808"/>
              <a:ext cx="648072" cy="360040"/>
            </a:xfrm>
            <a:prstGeom prst="line">
              <a:avLst/>
            </a:prstGeom>
            <a:ln w="38100" cmpd="sng">
              <a:prstDash val="dash"/>
            </a:ln>
            <a:effectLst/>
          </p:spPr>
          <p:style>
            <a:lnRef idx="2">
              <a:schemeClr val="accent4"/>
            </a:lnRef>
            <a:fillRef idx="0">
              <a:schemeClr val="accent4"/>
            </a:fillRef>
            <a:effectRef idx="1">
              <a:schemeClr val="accent4"/>
            </a:effectRef>
            <a:fontRef idx="minor">
              <a:schemeClr val="tx1"/>
            </a:fontRef>
          </p:style>
        </p:cxnSp>
      </p:grpSp>
      <p:grpSp>
        <p:nvGrpSpPr>
          <p:cNvPr id="35" name="図形グループ 34"/>
          <p:cNvGrpSpPr/>
          <p:nvPr/>
        </p:nvGrpSpPr>
        <p:grpSpPr>
          <a:xfrm>
            <a:off x="5423024" y="4509120"/>
            <a:ext cx="2376264" cy="936104"/>
            <a:chOff x="1043608" y="1412776"/>
            <a:chExt cx="1800200" cy="792088"/>
          </a:xfrm>
        </p:grpSpPr>
        <p:cxnSp>
          <p:nvCxnSpPr>
            <p:cNvPr id="36" name="直線コネクタ 35"/>
            <p:cNvCxnSpPr/>
            <p:nvPr/>
          </p:nvCxnSpPr>
          <p:spPr>
            <a:xfrm flipH="1">
              <a:off x="1043608" y="1412776"/>
              <a:ext cx="600067" cy="39604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37" name="直線コネクタ 36"/>
            <p:cNvCxnSpPr/>
            <p:nvPr/>
          </p:nvCxnSpPr>
          <p:spPr>
            <a:xfrm flipH="1">
              <a:off x="1609945" y="1808820"/>
              <a:ext cx="600067" cy="39604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38" name="直線コネクタ 37"/>
            <p:cNvCxnSpPr/>
            <p:nvPr/>
          </p:nvCxnSpPr>
          <p:spPr>
            <a:xfrm>
              <a:off x="1622294" y="1412776"/>
              <a:ext cx="1221514" cy="792088"/>
            </a:xfrm>
            <a:prstGeom prst="line">
              <a:avLst/>
            </a:prstGeom>
            <a:effectLst/>
          </p:spPr>
          <p:style>
            <a:lnRef idx="3">
              <a:schemeClr val="accent4"/>
            </a:lnRef>
            <a:fillRef idx="0">
              <a:schemeClr val="accent4"/>
            </a:fillRef>
            <a:effectRef idx="2">
              <a:schemeClr val="accent4"/>
            </a:effectRef>
            <a:fontRef idx="minor">
              <a:schemeClr val="tx1"/>
            </a:fontRef>
          </p:style>
        </p:cxnSp>
      </p:grpSp>
      <p:sp>
        <p:nvSpPr>
          <p:cNvPr id="6" name="テキスト ボックス 5"/>
          <p:cNvSpPr txBox="1"/>
          <p:nvPr/>
        </p:nvSpPr>
        <p:spPr>
          <a:xfrm>
            <a:off x="1853233" y="3573016"/>
            <a:ext cx="2592288" cy="400110"/>
          </a:xfrm>
          <a:prstGeom prst="rect">
            <a:avLst/>
          </a:prstGeom>
          <a:noFill/>
        </p:spPr>
        <p:txBody>
          <a:bodyPr wrap="square" rtlCol="0">
            <a:spAutoFit/>
          </a:bodyPr>
          <a:lstStyle/>
          <a:p>
            <a:r>
              <a:rPr kumimoji="1" lang="en-US" altLang="ja-JP" sz="2000" dirty="0" smtClean="0">
                <a:solidFill>
                  <a:srgbClr val="FF0000"/>
                </a:solidFill>
              </a:rPr>
              <a:t>(pronominal) subject</a:t>
            </a:r>
            <a:endParaRPr kumimoji="1" lang="ja-JP" altLang="en-US" sz="2000" dirty="0">
              <a:solidFill>
                <a:srgbClr val="FF0000"/>
              </a:solidFill>
            </a:endParaRPr>
          </a:p>
        </p:txBody>
      </p:sp>
      <p:sp>
        <p:nvSpPr>
          <p:cNvPr id="29" name="テキスト ボックス 28"/>
          <p:cNvSpPr txBox="1"/>
          <p:nvPr/>
        </p:nvSpPr>
        <p:spPr>
          <a:xfrm>
            <a:off x="755576" y="1005111"/>
            <a:ext cx="869181" cy="461665"/>
          </a:xfrm>
          <a:prstGeom prst="rect">
            <a:avLst/>
          </a:prstGeom>
          <a:noFill/>
        </p:spPr>
        <p:txBody>
          <a:bodyPr wrap="square" rtlCol="0">
            <a:spAutoFit/>
          </a:bodyPr>
          <a:lstStyle/>
          <a:p>
            <a:r>
              <a:rPr kumimoji="1" lang="en-US" altLang="ja-JP" sz="2400" dirty="0" smtClean="0"/>
              <a:t>(</a:t>
            </a:r>
            <a:r>
              <a:rPr lang="en-US" altLang="ja-JP" sz="2400" dirty="0" smtClean="0"/>
              <a:t>2</a:t>
            </a:r>
            <a:r>
              <a:rPr kumimoji="1" lang="en-US" altLang="ja-JP" sz="2400" dirty="0" smtClean="0"/>
              <a:t>6)</a:t>
            </a:r>
            <a:endParaRPr kumimoji="1" lang="ja-JP" altLang="en-US" sz="2400" dirty="0"/>
          </a:p>
        </p:txBody>
      </p:sp>
    </p:spTree>
    <p:extLst>
      <p:ext uri="{BB962C8B-B14F-4D97-AF65-F5344CB8AC3E}">
        <p14:creationId xmlns:p14="http://schemas.microsoft.com/office/powerpoint/2010/main" val="40089731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en-US" sz="3200" dirty="0" smtClean="0">
                <a:latin typeface="ヒラギノ角ゴ Pro W6"/>
                <a:ea typeface="ヒラギノ角ゴ Pro W6"/>
                <a:cs typeface="ヒラギノ角ゴ Pro W6"/>
              </a:rPr>
              <a:t>後期</a:t>
            </a:r>
            <a:r>
              <a:rPr lang="ja-JP" altLang="en-US" sz="3200" dirty="0" smtClean="0">
                <a:latin typeface="ヒラギノ角ゴ Pro W6"/>
                <a:ea typeface="ヒラギノ角ゴ Pro W6"/>
                <a:cs typeface="ヒラギノ角ゴ Pro W6"/>
              </a:rPr>
              <a:t>中英語の動詞屈折語彙</a:t>
            </a:r>
            <a:r>
              <a:rPr kumimoji="1" lang="ja-JP" altLang="en-US" sz="3200" dirty="0" smtClean="0">
                <a:latin typeface="ヒラギノ角ゴ Pro W6"/>
                <a:ea typeface="ヒラギノ角ゴ Pro W6"/>
                <a:cs typeface="ヒラギノ角ゴ Pro W6"/>
              </a:rPr>
              <a:t>対応規則</a:t>
            </a:r>
            <a:endParaRPr kumimoji="1" lang="ja-JP" altLang="en-US" sz="3200" dirty="0">
              <a:latin typeface="ヒラギノ角ゴ Pro W6"/>
              <a:ea typeface="ヒラギノ角ゴ Pro W6"/>
              <a:cs typeface="ヒラギノ角ゴ Pro W6"/>
            </a:endParaRPr>
          </a:p>
        </p:txBody>
      </p:sp>
      <p:sp>
        <p:nvSpPr>
          <p:cNvPr id="3" name="コンテンツ プレースホルダー 2"/>
          <p:cNvSpPr>
            <a:spLocks noGrp="1"/>
          </p:cNvSpPr>
          <p:nvPr>
            <p:ph idx="1"/>
          </p:nvPr>
        </p:nvSpPr>
        <p:spPr/>
        <p:txBody>
          <a:bodyPr>
            <a:normAutofit/>
          </a:bodyPr>
          <a:lstStyle/>
          <a:p>
            <a:pPr marL="0" indent="0">
              <a:buNone/>
            </a:pPr>
            <a:endParaRPr lang="en-US" altLang="ja-JP" sz="2800" dirty="0" smtClean="0"/>
          </a:p>
          <a:p>
            <a:pPr marL="0" indent="0">
              <a:buNone/>
              <a:tabLst>
                <a:tab pos="904875" algn="l"/>
                <a:tab pos="1793875" algn="l"/>
                <a:tab pos="2698750" algn="l"/>
                <a:tab pos="5556250" algn="l"/>
                <a:tab pos="6286500" algn="l"/>
              </a:tabLst>
            </a:pPr>
            <a:r>
              <a:rPr lang="en-US" altLang="ja-JP" sz="2800" dirty="0" smtClean="0"/>
              <a:t>(27)	a.   	T</a:t>
            </a:r>
            <a:r>
              <a:rPr lang="en-US" altLang="ja-JP" sz="2800" dirty="0"/>
              <a:t>	[</a:t>
            </a:r>
            <a:r>
              <a:rPr lang="en-US" altLang="ja-JP" sz="2800" cap="small" dirty="0" err="1"/>
              <a:t>pres</a:t>
            </a:r>
            <a:r>
              <a:rPr lang="en-US" altLang="ja-JP" sz="2800" dirty="0" smtClean="0"/>
              <a:t>]</a:t>
            </a:r>
            <a:r>
              <a:rPr lang="en-US" altLang="ja-JP" sz="2800" dirty="0"/>
              <a:t>	</a:t>
            </a:r>
            <a:r>
              <a:rPr lang="en-US" altLang="ja-JP" sz="2800" dirty="0" smtClean="0"/>
              <a:t>⇔ </a:t>
            </a:r>
            <a:r>
              <a:rPr lang="en-US" altLang="ja-JP" sz="2800" dirty="0"/>
              <a:t>	/</a:t>
            </a:r>
            <a:r>
              <a:rPr lang="en-US" altLang="ja-JP" sz="2800" dirty="0" smtClean="0"/>
              <a:t>-</a:t>
            </a:r>
            <a:r>
              <a:rPr lang="en-US" altLang="ja-JP" sz="2800" dirty="0" err="1" smtClean="0"/>
              <a:t>ø</a:t>
            </a:r>
            <a:r>
              <a:rPr lang="en-US" altLang="ja-JP" sz="2800" dirty="0" smtClean="0"/>
              <a:t>/	</a:t>
            </a:r>
            <a:r>
              <a:rPr lang="en-US" altLang="ja-JP" sz="2800" dirty="0"/>
              <a:t>	</a:t>
            </a:r>
            <a:r>
              <a:rPr lang="en-US" altLang="ja-JP" sz="2800" dirty="0" smtClean="0"/>
              <a:t>		[</a:t>
            </a:r>
            <a:r>
              <a:rPr lang="en-US" altLang="ja-JP" sz="2800" cap="small" dirty="0"/>
              <a:t>past</a:t>
            </a:r>
            <a:r>
              <a:rPr lang="en-US" altLang="ja-JP" sz="2800" dirty="0"/>
              <a:t>] </a:t>
            </a:r>
            <a:r>
              <a:rPr lang="en-US" altLang="ja-JP" sz="2800" dirty="0" smtClean="0"/>
              <a:t>	⇔ </a:t>
            </a:r>
            <a:r>
              <a:rPr lang="en-US" altLang="ja-JP" sz="2800" dirty="0"/>
              <a:t>	/-d/</a:t>
            </a:r>
            <a:endParaRPr lang="en-US" altLang="ja-JP" sz="2800" dirty="0" smtClean="0"/>
          </a:p>
          <a:p>
            <a:pPr marL="0" indent="0">
              <a:spcBef>
                <a:spcPts val="2424"/>
              </a:spcBef>
              <a:buNone/>
              <a:tabLst>
                <a:tab pos="904875" algn="l"/>
                <a:tab pos="1793875" algn="l"/>
                <a:tab pos="2698750" algn="l"/>
                <a:tab pos="5556250" algn="l"/>
                <a:tab pos="6286500" algn="l"/>
              </a:tabLst>
            </a:pPr>
            <a:r>
              <a:rPr lang="en-US" altLang="ja-JP" sz="2800" dirty="0" smtClean="0"/>
              <a:t>	b.	Fin	[2nd, </a:t>
            </a:r>
            <a:r>
              <a:rPr lang="en-US" altLang="ja-JP" sz="2800" cap="small" dirty="0" err="1" smtClean="0"/>
              <a:t>sg</a:t>
            </a:r>
            <a:r>
              <a:rPr lang="en-US" altLang="ja-JP" sz="2800" dirty="0" smtClean="0"/>
              <a:t>] 	⇔ 	</a:t>
            </a:r>
            <a:r>
              <a:rPr lang="en-US" altLang="ja-JP" sz="2800" dirty="0"/>
              <a:t>/-</a:t>
            </a:r>
            <a:r>
              <a:rPr lang="en-US" altLang="ja-JP" sz="2800" dirty="0" err="1"/>
              <a:t>st</a:t>
            </a:r>
            <a:r>
              <a:rPr lang="en-US" altLang="ja-JP" sz="2800" dirty="0"/>
              <a:t>/ </a:t>
            </a:r>
          </a:p>
          <a:p>
            <a:pPr marL="914400" lvl="2" indent="0">
              <a:buNone/>
              <a:tabLst>
                <a:tab pos="904875" algn="l"/>
                <a:tab pos="1793875" algn="l"/>
                <a:tab pos="2698750" algn="l"/>
                <a:tab pos="5556250" algn="l"/>
                <a:tab pos="6286500" algn="l"/>
              </a:tabLst>
            </a:pPr>
            <a:r>
              <a:rPr lang="en-US" altLang="ja-JP" sz="2800" dirty="0" smtClean="0"/>
              <a:t>		</a:t>
            </a:r>
            <a:r>
              <a:rPr lang="en-US" altLang="ja-JP" sz="2800" dirty="0"/>
              <a:t>[</a:t>
            </a:r>
            <a:r>
              <a:rPr lang="en-US" altLang="ja-JP" sz="2800" dirty="0" smtClean="0"/>
              <a:t>3rd, </a:t>
            </a:r>
            <a:r>
              <a:rPr lang="en-US" altLang="ja-JP" sz="2800" cap="small" dirty="0" err="1" smtClean="0"/>
              <a:t>sg</a:t>
            </a:r>
            <a:r>
              <a:rPr lang="en-US" altLang="ja-JP" sz="2800" dirty="0" smtClean="0"/>
              <a:t>] </a:t>
            </a:r>
            <a:r>
              <a:rPr lang="en-US" altLang="ja-JP" sz="2800" dirty="0"/>
              <a:t>/ [</a:t>
            </a:r>
            <a:r>
              <a:rPr lang="en-US" altLang="ja-JP" sz="2800" cap="small" dirty="0" err="1"/>
              <a:t>pres</a:t>
            </a:r>
            <a:r>
              <a:rPr lang="en-US" altLang="ja-JP" sz="2800" dirty="0" smtClean="0"/>
              <a:t>]</a:t>
            </a:r>
            <a:r>
              <a:rPr lang="en-US" altLang="ja-JP" sz="2800" dirty="0"/>
              <a:t>	</a:t>
            </a:r>
            <a:r>
              <a:rPr lang="en-US" altLang="ja-JP" sz="2800" dirty="0" smtClean="0"/>
              <a:t>⇔ 	</a:t>
            </a:r>
            <a:r>
              <a:rPr lang="en-US" altLang="ja-JP" sz="2800" dirty="0"/>
              <a:t>/-</a:t>
            </a:r>
            <a:r>
              <a:rPr lang="en-US" altLang="ja-JP" sz="2800" dirty="0" err="1"/>
              <a:t>th</a:t>
            </a:r>
            <a:r>
              <a:rPr lang="en-US" altLang="ja-JP" sz="2800" dirty="0"/>
              <a:t>/ </a:t>
            </a:r>
            <a:endParaRPr lang="en-US" altLang="ja-JP" sz="2800" dirty="0" smtClean="0"/>
          </a:p>
          <a:p>
            <a:pPr marL="914400" lvl="2" indent="0">
              <a:buNone/>
              <a:tabLst>
                <a:tab pos="904875" algn="l"/>
                <a:tab pos="1793875" algn="l"/>
                <a:tab pos="2698750" algn="l"/>
                <a:tab pos="5556250" algn="l"/>
                <a:tab pos="6286500" algn="l"/>
              </a:tabLst>
            </a:pPr>
            <a:r>
              <a:rPr lang="en-US" altLang="ja-JP" sz="2800" dirty="0" smtClean="0"/>
              <a:t>		elsewhere	⇔ 	</a:t>
            </a:r>
            <a:r>
              <a:rPr lang="en-US" altLang="ja-JP" sz="2800" dirty="0"/>
              <a:t>/-e</a:t>
            </a:r>
            <a:r>
              <a:rPr lang="en-US" altLang="ja-JP" sz="2800" dirty="0" smtClean="0"/>
              <a:t>/</a:t>
            </a:r>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51</a:t>
            </a:fld>
            <a:endParaRPr lang="en-US" altLang="ja-JP" dirty="0"/>
          </a:p>
        </p:txBody>
      </p:sp>
    </p:spTree>
    <p:extLst>
      <p:ext uri="{BB962C8B-B14F-4D97-AF65-F5344CB8AC3E}">
        <p14:creationId xmlns:p14="http://schemas.microsoft.com/office/powerpoint/2010/main" val="2637973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直線矢印コネクタ 62"/>
          <p:cNvCxnSpPr/>
          <p:nvPr/>
        </p:nvCxnSpPr>
        <p:spPr>
          <a:xfrm flipV="1">
            <a:off x="2627784" y="3156843"/>
            <a:ext cx="0" cy="2850704"/>
          </a:xfrm>
          <a:prstGeom prst="straightConnector1">
            <a:avLst/>
          </a:prstGeom>
          <a:ln>
            <a:tailEnd type="arrow"/>
          </a:ln>
          <a:effectLst/>
        </p:spPr>
        <p:style>
          <a:lnRef idx="2">
            <a:schemeClr val="accent6"/>
          </a:lnRef>
          <a:fillRef idx="0">
            <a:schemeClr val="accent6"/>
          </a:fillRef>
          <a:effectRef idx="1">
            <a:schemeClr val="accent6"/>
          </a:effectRef>
          <a:fontRef idx="minor">
            <a:schemeClr val="tx1"/>
          </a:fontRef>
        </p:style>
      </p:cxnSp>
      <p:sp>
        <p:nvSpPr>
          <p:cNvPr id="2" name="タイトル 1"/>
          <p:cNvSpPr>
            <a:spLocks noGrp="1"/>
          </p:cNvSpPr>
          <p:nvPr>
            <p:ph type="title"/>
          </p:nvPr>
        </p:nvSpPr>
        <p:spPr/>
        <p:txBody>
          <a:bodyPr/>
          <a:lstStyle/>
          <a:p>
            <a:r>
              <a:rPr lang="ja-JP" altLang="en-US" sz="3200" dirty="0" smtClean="0">
                <a:latin typeface="ヒラギノ角ゴ Pro W6"/>
                <a:ea typeface="ヒラギノ角ゴ Pro W6"/>
                <a:cs typeface="ヒラギノ角ゴ Pro W6"/>
              </a:rPr>
              <a:t>後期中英語</a:t>
            </a:r>
            <a:endParaRPr kumimoji="1" lang="ja-JP" altLang="en-US" sz="3200" dirty="0">
              <a:latin typeface="ヒラギノ角ゴ Pro W6"/>
              <a:ea typeface="ヒラギノ角ゴ Pro W6"/>
              <a:cs typeface="ヒラギノ角ゴ Pro W6"/>
            </a:endParaRPr>
          </a:p>
        </p:txBody>
      </p:sp>
      <p:sp>
        <p:nvSpPr>
          <p:cNvPr id="3" name="スライド番号プレースホルダー 2"/>
          <p:cNvSpPr>
            <a:spLocks noGrp="1"/>
          </p:cNvSpPr>
          <p:nvPr>
            <p:ph type="sldNum" sz="quarter" idx="12"/>
          </p:nvPr>
        </p:nvSpPr>
        <p:spPr/>
        <p:txBody>
          <a:bodyPr/>
          <a:lstStyle/>
          <a:p>
            <a:fld id="{969C9742-8686-AE41-AE6B-253DE1A0AC4E}" type="slidenum">
              <a:rPr lang="en-US" altLang="ja-JP" smtClean="0"/>
              <a:pPr/>
              <a:t>52</a:t>
            </a:fld>
            <a:endParaRPr lang="en-US" altLang="ja-JP"/>
          </a:p>
        </p:txBody>
      </p:sp>
      <p:sp>
        <p:nvSpPr>
          <p:cNvPr id="5" name="テキスト ボックス 4"/>
          <p:cNvSpPr txBox="1"/>
          <p:nvPr/>
        </p:nvSpPr>
        <p:spPr>
          <a:xfrm>
            <a:off x="2987824" y="1052736"/>
            <a:ext cx="1080120" cy="584776"/>
          </a:xfrm>
          <a:prstGeom prst="rect">
            <a:avLst/>
          </a:prstGeom>
          <a:noFill/>
        </p:spPr>
        <p:txBody>
          <a:bodyPr wrap="square" rtlCol="0">
            <a:spAutoFit/>
          </a:bodyPr>
          <a:lstStyle/>
          <a:p>
            <a:r>
              <a:rPr lang="en-US" altLang="ja-JP" sz="3200" dirty="0" err="1" smtClean="0"/>
              <a:t>Fin</a:t>
            </a:r>
            <a:r>
              <a:rPr kumimoji="1" lang="en-US" altLang="ja-JP" sz="3200" dirty="0" err="1" smtClean="0"/>
              <a:t>P</a:t>
            </a:r>
            <a:endParaRPr kumimoji="1" lang="ja-JP" altLang="en-US" sz="3200" dirty="0"/>
          </a:p>
        </p:txBody>
      </p:sp>
      <p:sp>
        <p:nvSpPr>
          <p:cNvPr id="13" name="テキスト ボックス 12"/>
          <p:cNvSpPr txBox="1"/>
          <p:nvPr/>
        </p:nvSpPr>
        <p:spPr>
          <a:xfrm>
            <a:off x="3203848" y="3218446"/>
            <a:ext cx="864096" cy="584776"/>
          </a:xfrm>
          <a:prstGeom prst="rect">
            <a:avLst/>
          </a:prstGeom>
          <a:noFill/>
        </p:spPr>
        <p:txBody>
          <a:bodyPr wrap="square" rtlCol="0">
            <a:spAutoFit/>
          </a:bodyPr>
          <a:lstStyle/>
          <a:p>
            <a:r>
              <a:rPr lang="en-US" altLang="ja-JP" sz="3200" dirty="0" smtClean="0"/>
              <a:t>Fin</a:t>
            </a:r>
            <a:endParaRPr kumimoji="1" lang="en-US" altLang="ja-JP" sz="3200" dirty="0" smtClean="0"/>
          </a:p>
        </p:txBody>
      </p:sp>
      <p:sp>
        <p:nvSpPr>
          <p:cNvPr id="14" name="テキスト ボックス 13"/>
          <p:cNvSpPr txBox="1"/>
          <p:nvPr/>
        </p:nvSpPr>
        <p:spPr>
          <a:xfrm>
            <a:off x="3995936" y="2132856"/>
            <a:ext cx="1138961" cy="584776"/>
          </a:xfrm>
          <a:prstGeom prst="rect">
            <a:avLst/>
          </a:prstGeom>
          <a:noFill/>
        </p:spPr>
        <p:txBody>
          <a:bodyPr wrap="square" rtlCol="0">
            <a:spAutoFit/>
          </a:bodyPr>
          <a:lstStyle/>
          <a:p>
            <a:r>
              <a:rPr lang="en-US" altLang="ja-JP" sz="3200" dirty="0" smtClean="0"/>
              <a:t> Fin´</a:t>
            </a:r>
            <a:endParaRPr kumimoji="1" lang="ja-JP" altLang="en-US" sz="3200" dirty="0"/>
          </a:p>
        </p:txBody>
      </p:sp>
      <p:sp>
        <p:nvSpPr>
          <p:cNvPr id="20" name="テキスト ボックス 19"/>
          <p:cNvSpPr txBox="1"/>
          <p:nvPr/>
        </p:nvSpPr>
        <p:spPr>
          <a:xfrm>
            <a:off x="2315369" y="2604021"/>
            <a:ext cx="864096" cy="461665"/>
          </a:xfrm>
          <a:prstGeom prst="rect">
            <a:avLst/>
          </a:prstGeom>
          <a:noFill/>
        </p:spPr>
        <p:txBody>
          <a:bodyPr wrap="square" rtlCol="0">
            <a:spAutoFit/>
          </a:bodyPr>
          <a:lstStyle/>
          <a:p>
            <a:r>
              <a:rPr kumimoji="1" lang="en-US" altLang="ja-JP" sz="2400" dirty="0" smtClean="0"/>
              <a:t>[</a:t>
            </a:r>
            <a:r>
              <a:rPr lang="en-US" altLang="ja-JP" sz="2400" cap="small" dirty="0" err="1" smtClean="0"/>
              <a:t>pl</a:t>
            </a:r>
            <a:r>
              <a:rPr kumimoji="1" lang="en-US" altLang="ja-JP" sz="2400" dirty="0" smtClean="0"/>
              <a:t>]</a:t>
            </a:r>
            <a:endParaRPr kumimoji="1" lang="ja-JP" altLang="en-US" sz="2400" dirty="0"/>
          </a:p>
        </p:txBody>
      </p:sp>
      <p:sp>
        <p:nvSpPr>
          <p:cNvPr id="21" name="テキスト ボックス 20"/>
          <p:cNvSpPr txBox="1"/>
          <p:nvPr/>
        </p:nvSpPr>
        <p:spPr>
          <a:xfrm>
            <a:off x="2195736" y="2132856"/>
            <a:ext cx="792088" cy="584776"/>
          </a:xfrm>
          <a:prstGeom prst="rect">
            <a:avLst/>
          </a:prstGeom>
          <a:noFill/>
        </p:spPr>
        <p:txBody>
          <a:bodyPr wrap="square" rtlCol="0">
            <a:spAutoFit/>
          </a:bodyPr>
          <a:lstStyle/>
          <a:p>
            <a:r>
              <a:rPr lang="en-US" altLang="ja-JP" sz="3200" dirty="0">
                <a:latin typeface="Symbol" charset="2"/>
                <a:cs typeface="Symbol" charset="2"/>
              </a:rPr>
              <a:t>F</a:t>
            </a:r>
            <a:r>
              <a:rPr kumimoji="1" lang="en-US" altLang="ja-JP" sz="3200" dirty="0" smtClean="0"/>
              <a:t>P</a:t>
            </a:r>
            <a:endParaRPr kumimoji="1" lang="ja-JP" altLang="en-US" sz="3200" dirty="0"/>
          </a:p>
        </p:txBody>
      </p:sp>
      <p:sp>
        <p:nvSpPr>
          <p:cNvPr id="22" name="テキスト ボックス 21"/>
          <p:cNvSpPr txBox="1"/>
          <p:nvPr/>
        </p:nvSpPr>
        <p:spPr>
          <a:xfrm>
            <a:off x="5004048" y="3212976"/>
            <a:ext cx="1080120" cy="584776"/>
          </a:xfrm>
          <a:prstGeom prst="rect">
            <a:avLst/>
          </a:prstGeom>
          <a:noFill/>
        </p:spPr>
        <p:txBody>
          <a:bodyPr wrap="square" rtlCol="0">
            <a:spAutoFit/>
          </a:bodyPr>
          <a:lstStyle/>
          <a:p>
            <a:r>
              <a:rPr lang="en-US" altLang="ja-JP" sz="3200" dirty="0" smtClean="0"/>
              <a:t>  TP</a:t>
            </a:r>
            <a:endParaRPr kumimoji="1" lang="ja-JP" altLang="en-US" sz="3200" dirty="0"/>
          </a:p>
        </p:txBody>
      </p:sp>
      <p:cxnSp>
        <p:nvCxnSpPr>
          <p:cNvPr id="6" name="直線矢印コネクタ 5"/>
          <p:cNvCxnSpPr>
            <a:stCxn id="21" idx="1"/>
          </p:cNvCxnSpPr>
          <p:nvPr/>
        </p:nvCxnSpPr>
        <p:spPr>
          <a:xfrm flipH="1" flipV="1">
            <a:off x="372445" y="2395062"/>
            <a:ext cx="1823291" cy="30182"/>
          </a:xfrm>
          <a:prstGeom prst="straightConnector1">
            <a:avLst/>
          </a:prstGeom>
          <a:ln>
            <a:prstDash val="dash"/>
            <a:tailEnd type="arrow"/>
          </a:ln>
        </p:spPr>
        <p:style>
          <a:lnRef idx="2">
            <a:schemeClr val="dk1"/>
          </a:lnRef>
          <a:fillRef idx="0">
            <a:schemeClr val="dk1"/>
          </a:fillRef>
          <a:effectRef idx="1">
            <a:schemeClr val="dk1"/>
          </a:effectRef>
          <a:fontRef idx="minor">
            <a:schemeClr val="tx1"/>
          </a:fontRef>
        </p:style>
      </p:cxnSp>
      <p:grpSp>
        <p:nvGrpSpPr>
          <p:cNvPr id="8" name="図形グループ 7"/>
          <p:cNvGrpSpPr/>
          <p:nvPr/>
        </p:nvGrpSpPr>
        <p:grpSpPr>
          <a:xfrm>
            <a:off x="2699792" y="1628800"/>
            <a:ext cx="1728191" cy="545276"/>
            <a:chOff x="3347864" y="1988840"/>
            <a:chExt cx="1869833" cy="648072"/>
          </a:xfrm>
        </p:grpSpPr>
        <p:cxnSp>
          <p:nvCxnSpPr>
            <p:cNvPr id="7" name="直線コネクタ 6"/>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19" name="直線コネクタ 18"/>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sp>
        <p:nvSpPr>
          <p:cNvPr id="25" name="角丸四角形吹き出し 24"/>
          <p:cNvSpPr/>
          <p:nvPr/>
        </p:nvSpPr>
        <p:spPr>
          <a:xfrm>
            <a:off x="251520" y="3429000"/>
            <a:ext cx="2808312" cy="1800200"/>
          </a:xfrm>
          <a:prstGeom prst="wedgeRoundRectCallout">
            <a:avLst>
              <a:gd name="adj1" fmla="val -9903"/>
              <a:gd name="adj2" fmla="val -107046"/>
              <a:gd name="adj3" fmla="val 16667"/>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kumimoji="1" lang="ja-JP" altLang="en-US" sz="2000" dirty="0" smtClean="0">
                <a:latin typeface="メイリオ"/>
                <a:ea typeface="メイリオ"/>
                <a:cs typeface="メイリオ"/>
              </a:rPr>
              <a:t>談話連結不可能</a:t>
            </a:r>
            <a:endParaRPr kumimoji="1" lang="en-US" altLang="ja-JP" sz="2000" dirty="0" smtClean="0">
              <a:latin typeface="メイリオ"/>
              <a:ea typeface="メイリオ"/>
              <a:cs typeface="メイリオ"/>
            </a:endParaRPr>
          </a:p>
          <a:p>
            <a:pPr algn="ctr"/>
            <a:r>
              <a:rPr lang="en-US" altLang="ja-JP" sz="2000" dirty="0" smtClean="0">
                <a:latin typeface="メイリオ"/>
                <a:ea typeface="メイリオ"/>
                <a:cs typeface="メイリオ"/>
              </a:rPr>
              <a:t>↓</a:t>
            </a:r>
          </a:p>
          <a:p>
            <a:pPr algn="ctr"/>
            <a:r>
              <a:rPr lang="en-US" altLang="ja-JP" sz="2000" dirty="0">
                <a:latin typeface="Symbol" charset="2"/>
                <a:ea typeface="メイリオ"/>
                <a:cs typeface="Symbol" charset="2"/>
              </a:rPr>
              <a:t>F</a:t>
            </a:r>
            <a:r>
              <a:rPr lang="en-US" altLang="ja-JP" sz="2000" dirty="0">
                <a:latin typeface="メイリオ"/>
                <a:ea typeface="メイリオ"/>
                <a:cs typeface="メイリオ"/>
              </a:rPr>
              <a:t>P</a:t>
            </a:r>
            <a:r>
              <a:rPr lang="ja-JP" altLang="en-US" sz="2000" dirty="0">
                <a:latin typeface="メイリオ"/>
                <a:ea typeface="メイリオ"/>
                <a:cs typeface="メイリオ"/>
              </a:rPr>
              <a:t>が</a:t>
            </a:r>
            <a:r>
              <a:rPr lang="en-US" altLang="ja-JP" sz="2000" dirty="0">
                <a:latin typeface="メイリオ"/>
                <a:ea typeface="メイリオ"/>
                <a:cs typeface="メイリオ"/>
              </a:rPr>
              <a:t>C-I</a:t>
            </a:r>
            <a:r>
              <a:rPr lang="ja-JP" altLang="en-US" sz="2000" dirty="0">
                <a:latin typeface="メイリオ"/>
                <a:ea typeface="メイリオ"/>
                <a:cs typeface="メイリオ"/>
              </a:rPr>
              <a:t>インターフェイスで適切</a:t>
            </a:r>
            <a:r>
              <a:rPr lang="ja-JP" altLang="en-US" sz="2000" dirty="0" smtClean="0">
                <a:latin typeface="メイリオ"/>
                <a:ea typeface="メイリオ"/>
                <a:cs typeface="メイリオ"/>
              </a:rPr>
              <a:t>に</a:t>
            </a:r>
            <a:endParaRPr lang="en-US" altLang="ja-JP" sz="2000" dirty="0" smtClean="0">
              <a:latin typeface="メイリオ"/>
              <a:ea typeface="メイリオ"/>
              <a:cs typeface="メイリオ"/>
            </a:endParaRPr>
          </a:p>
          <a:p>
            <a:pPr algn="ctr"/>
            <a:r>
              <a:rPr lang="ja-JP" altLang="en-US" sz="2000" dirty="0" smtClean="0">
                <a:latin typeface="メイリオ"/>
                <a:ea typeface="メイリオ"/>
                <a:cs typeface="メイリオ"/>
              </a:rPr>
              <a:t>解釈されない</a:t>
            </a:r>
            <a:endParaRPr lang="ja-JP" altLang="en-US" sz="2000" dirty="0">
              <a:latin typeface="メイリオ"/>
              <a:ea typeface="メイリオ"/>
              <a:cs typeface="メイリオ"/>
            </a:endParaRPr>
          </a:p>
          <a:p>
            <a:pPr algn="ctr"/>
            <a:endParaRPr kumimoji="1" lang="ja-JP" altLang="en-US" dirty="0"/>
          </a:p>
        </p:txBody>
      </p:sp>
      <p:cxnSp>
        <p:nvCxnSpPr>
          <p:cNvPr id="28" name="直線コネクタ 27"/>
          <p:cNvCxnSpPr/>
          <p:nvPr/>
        </p:nvCxnSpPr>
        <p:spPr>
          <a:xfrm flipV="1">
            <a:off x="4644008" y="3789040"/>
            <a:ext cx="941426" cy="648072"/>
          </a:xfrm>
          <a:prstGeom prst="line">
            <a:avLst/>
          </a:prstGeom>
          <a:ln>
            <a:prstDash val="solid"/>
          </a:ln>
          <a:effectLst/>
        </p:spPr>
        <p:style>
          <a:lnRef idx="3">
            <a:schemeClr val="dk1"/>
          </a:lnRef>
          <a:fillRef idx="0">
            <a:schemeClr val="dk1"/>
          </a:fillRef>
          <a:effectRef idx="2">
            <a:schemeClr val="dk1"/>
          </a:effectRef>
          <a:fontRef idx="minor">
            <a:schemeClr val="tx1"/>
          </a:fontRef>
        </p:style>
      </p:cxnSp>
      <p:cxnSp>
        <p:nvCxnSpPr>
          <p:cNvPr id="29" name="直線コネクタ 28"/>
          <p:cNvCxnSpPr/>
          <p:nvPr/>
        </p:nvCxnSpPr>
        <p:spPr>
          <a:xfrm flipH="1" flipV="1">
            <a:off x="5572415" y="3789040"/>
            <a:ext cx="941426" cy="648072"/>
          </a:xfrm>
          <a:prstGeom prst="line">
            <a:avLst/>
          </a:prstGeom>
          <a:ln>
            <a:prstDash val="solid"/>
          </a:ln>
          <a:effectLst/>
        </p:spPr>
        <p:style>
          <a:lnRef idx="3">
            <a:schemeClr val="dk1"/>
          </a:lnRef>
          <a:fillRef idx="0">
            <a:schemeClr val="dk1"/>
          </a:fillRef>
          <a:effectRef idx="2">
            <a:schemeClr val="dk1"/>
          </a:effectRef>
          <a:fontRef idx="minor">
            <a:schemeClr val="tx1"/>
          </a:fontRef>
        </p:style>
      </p:cxnSp>
      <p:sp>
        <p:nvSpPr>
          <p:cNvPr id="30" name="テキスト ボックス 29"/>
          <p:cNvSpPr txBox="1"/>
          <p:nvPr/>
        </p:nvSpPr>
        <p:spPr>
          <a:xfrm>
            <a:off x="4211960" y="4437112"/>
            <a:ext cx="864096" cy="584776"/>
          </a:xfrm>
          <a:prstGeom prst="rect">
            <a:avLst/>
          </a:prstGeom>
          <a:noFill/>
        </p:spPr>
        <p:txBody>
          <a:bodyPr wrap="square" rtlCol="0">
            <a:spAutoFit/>
          </a:bodyPr>
          <a:lstStyle/>
          <a:p>
            <a:r>
              <a:rPr lang="en-US" altLang="ja-JP" sz="3200" dirty="0" smtClean="0"/>
              <a:t>  T</a:t>
            </a:r>
            <a:endParaRPr kumimoji="1" lang="en-US" altLang="ja-JP" sz="3200" dirty="0" smtClean="0"/>
          </a:p>
        </p:txBody>
      </p:sp>
      <p:sp>
        <p:nvSpPr>
          <p:cNvPr id="32" name="テキスト ボックス 31"/>
          <p:cNvSpPr txBox="1"/>
          <p:nvPr/>
        </p:nvSpPr>
        <p:spPr>
          <a:xfrm>
            <a:off x="6228184" y="4437112"/>
            <a:ext cx="864096" cy="584776"/>
          </a:xfrm>
          <a:prstGeom prst="rect">
            <a:avLst/>
          </a:prstGeom>
          <a:noFill/>
        </p:spPr>
        <p:txBody>
          <a:bodyPr wrap="square" rtlCol="0">
            <a:spAutoFit/>
          </a:bodyPr>
          <a:lstStyle/>
          <a:p>
            <a:r>
              <a:rPr lang="en-US" altLang="ja-JP" sz="3200" dirty="0" smtClean="0"/>
              <a:t> </a:t>
            </a:r>
            <a:r>
              <a:rPr lang="en-US" altLang="ja-JP" sz="3200" dirty="0" err="1" smtClean="0"/>
              <a:t>vP</a:t>
            </a:r>
            <a:endParaRPr kumimoji="1" lang="en-US" altLang="ja-JP" sz="3200" dirty="0" smtClean="0"/>
          </a:p>
        </p:txBody>
      </p:sp>
      <p:grpSp>
        <p:nvGrpSpPr>
          <p:cNvPr id="36" name="図形グループ 35"/>
          <p:cNvGrpSpPr/>
          <p:nvPr/>
        </p:nvGrpSpPr>
        <p:grpSpPr>
          <a:xfrm>
            <a:off x="5724128" y="5013176"/>
            <a:ext cx="1869833" cy="648072"/>
            <a:chOff x="3347864" y="1988840"/>
            <a:chExt cx="1869833" cy="648072"/>
          </a:xfrm>
        </p:grpSpPr>
        <p:cxnSp>
          <p:nvCxnSpPr>
            <p:cNvPr id="37" name="直線コネクタ 36"/>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38" name="直線コネクタ 37"/>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sp>
        <p:nvSpPr>
          <p:cNvPr id="39" name="テキスト ボックス 38"/>
          <p:cNvSpPr txBox="1"/>
          <p:nvPr/>
        </p:nvSpPr>
        <p:spPr>
          <a:xfrm>
            <a:off x="5364088" y="5661248"/>
            <a:ext cx="792088" cy="584776"/>
          </a:xfrm>
          <a:prstGeom prst="rect">
            <a:avLst/>
          </a:prstGeom>
          <a:noFill/>
        </p:spPr>
        <p:txBody>
          <a:bodyPr wrap="square" rtlCol="0">
            <a:spAutoFit/>
          </a:bodyPr>
          <a:lstStyle/>
          <a:p>
            <a:r>
              <a:rPr lang="en-US" altLang="ja-JP" sz="3200" dirty="0">
                <a:latin typeface="Symbol" charset="2"/>
                <a:cs typeface="Symbol" charset="2"/>
              </a:rPr>
              <a:t>F</a:t>
            </a:r>
            <a:r>
              <a:rPr kumimoji="1" lang="en-US" altLang="ja-JP" sz="3200" dirty="0" smtClean="0"/>
              <a:t>P</a:t>
            </a:r>
            <a:endParaRPr kumimoji="1" lang="ja-JP" altLang="en-US" sz="3200" dirty="0"/>
          </a:p>
        </p:txBody>
      </p:sp>
      <p:grpSp>
        <p:nvGrpSpPr>
          <p:cNvPr id="40" name="図形グループ 39"/>
          <p:cNvGrpSpPr/>
          <p:nvPr/>
        </p:nvGrpSpPr>
        <p:grpSpPr>
          <a:xfrm>
            <a:off x="3707904" y="2708920"/>
            <a:ext cx="1728191" cy="545276"/>
            <a:chOff x="3347864" y="1988840"/>
            <a:chExt cx="1869833" cy="648072"/>
          </a:xfrm>
        </p:grpSpPr>
        <p:cxnSp>
          <p:nvCxnSpPr>
            <p:cNvPr id="41" name="直線コネクタ 40"/>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42" name="直線コネクタ 41"/>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sp>
        <p:nvSpPr>
          <p:cNvPr id="43" name="テキスト ボックス 42"/>
          <p:cNvSpPr txBox="1"/>
          <p:nvPr/>
        </p:nvSpPr>
        <p:spPr>
          <a:xfrm>
            <a:off x="3059832" y="3789040"/>
            <a:ext cx="1368152" cy="461665"/>
          </a:xfrm>
          <a:prstGeom prst="rect">
            <a:avLst/>
          </a:prstGeom>
          <a:noFill/>
        </p:spPr>
        <p:txBody>
          <a:bodyPr wrap="square" rtlCol="0">
            <a:spAutoFit/>
          </a:bodyPr>
          <a:lstStyle/>
          <a:p>
            <a:r>
              <a:rPr lang="en-US" altLang="ja-JP" sz="2400" dirty="0" smtClean="0"/>
              <a:t>[</a:t>
            </a:r>
            <a:r>
              <a:rPr lang="en-US" altLang="ja-JP" sz="2400" i="1" dirty="0" smtClean="0"/>
              <a:t>u</a:t>
            </a:r>
            <a:r>
              <a:rPr lang="en-US" altLang="ja-JP" sz="2400" dirty="0" smtClean="0"/>
              <a:t>n, </a:t>
            </a:r>
            <a:r>
              <a:rPr lang="en-US" altLang="ja-JP" sz="2400" i="1" dirty="0" smtClean="0"/>
              <a:t>u</a:t>
            </a:r>
            <a:r>
              <a:rPr lang="en-US" altLang="ja-JP" sz="2400" dirty="0" smtClean="0"/>
              <a:t>p]</a:t>
            </a:r>
            <a:endParaRPr kumimoji="1" lang="en-US" altLang="ja-JP" sz="2400" dirty="0" smtClean="0"/>
          </a:p>
        </p:txBody>
      </p:sp>
      <p:sp>
        <p:nvSpPr>
          <p:cNvPr id="45" name="テキスト ボックス 44"/>
          <p:cNvSpPr txBox="1"/>
          <p:nvPr/>
        </p:nvSpPr>
        <p:spPr>
          <a:xfrm>
            <a:off x="5364088" y="6221437"/>
            <a:ext cx="792088" cy="461665"/>
          </a:xfrm>
          <a:prstGeom prst="rect">
            <a:avLst/>
          </a:prstGeom>
          <a:noFill/>
        </p:spPr>
        <p:txBody>
          <a:bodyPr wrap="square" rtlCol="0">
            <a:spAutoFit/>
          </a:bodyPr>
          <a:lstStyle/>
          <a:p>
            <a:r>
              <a:rPr kumimoji="1" lang="en-US" altLang="ja-JP" sz="2400" dirty="0" smtClean="0"/>
              <a:t>[</a:t>
            </a:r>
            <a:r>
              <a:rPr lang="en-US" altLang="ja-JP" sz="2400" cap="small" dirty="0" err="1" smtClean="0"/>
              <a:t>pl</a:t>
            </a:r>
            <a:r>
              <a:rPr kumimoji="1" lang="en-US" altLang="ja-JP" sz="2400" dirty="0" smtClean="0"/>
              <a:t>]</a:t>
            </a:r>
            <a:endParaRPr kumimoji="1" lang="ja-JP" altLang="en-US" sz="2400" dirty="0"/>
          </a:p>
        </p:txBody>
      </p:sp>
      <p:cxnSp>
        <p:nvCxnSpPr>
          <p:cNvPr id="55" name="直線コネクタ 54"/>
          <p:cNvCxnSpPr/>
          <p:nvPr/>
        </p:nvCxnSpPr>
        <p:spPr>
          <a:xfrm>
            <a:off x="3635896" y="4293096"/>
            <a:ext cx="0" cy="2160240"/>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57" name="直線矢印コネクタ 56"/>
          <p:cNvCxnSpPr>
            <a:endCxn id="45" idx="1"/>
          </p:cNvCxnSpPr>
          <p:nvPr/>
        </p:nvCxnSpPr>
        <p:spPr>
          <a:xfrm>
            <a:off x="3635896" y="6437461"/>
            <a:ext cx="1728192" cy="14809"/>
          </a:xfrm>
          <a:prstGeom prst="straightConnector1">
            <a:avLst/>
          </a:prstGeom>
          <a:ln>
            <a:tailEnd type="arrow"/>
          </a:ln>
          <a:effectLst/>
        </p:spPr>
        <p:style>
          <a:lnRef idx="2">
            <a:schemeClr val="accent4"/>
          </a:lnRef>
          <a:fillRef idx="0">
            <a:schemeClr val="accent4"/>
          </a:fillRef>
          <a:effectRef idx="1">
            <a:schemeClr val="accent4"/>
          </a:effectRef>
          <a:fontRef idx="minor">
            <a:schemeClr val="tx1"/>
          </a:fontRef>
        </p:style>
      </p:cxnSp>
      <p:cxnSp>
        <p:nvCxnSpPr>
          <p:cNvPr id="61" name="直線コネクタ 60"/>
          <p:cNvCxnSpPr/>
          <p:nvPr/>
        </p:nvCxnSpPr>
        <p:spPr>
          <a:xfrm flipH="1">
            <a:off x="2627784" y="6021288"/>
            <a:ext cx="2664296" cy="0"/>
          </a:xfrm>
          <a:prstGeom prst="line">
            <a:avLst/>
          </a:prstGeom>
          <a:effectLst/>
        </p:spPr>
        <p:style>
          <a:lnRef idx="2">
            <a:schemeClr val="accent6"/>
          </a:lnRef>
          <a:fillRef idx="0">
            <a:schemeClr val="accent6"/>
          </a:fillRef>
          <a:effectRef idx="1">
            <a:schemeClr val="accent6"/>
          </a:effectRef>
          <a:fontRef idx="minor">
            <a:schemeClr val="tx1"/>
          </a:fontRef>
        </p:style>
      </p:cxnSp>
      <p:sp>
        <p:nvSpPr>
          <p:cNvPr id="35" name="テキスト ボックス 34"/>
          <p:cNvSpPr txBox="1"/>
          <p:nvPr/>
        </p:nvSpPr>
        <p:spPr>
          <a:xfrm>
            <a:off x="1076018" y="2062291"/>
            <a:ext cx="648072" cy="646331"/>
          </a:xfrm>
          <a:prstGeom prst="rect">
            <a:avLst/>
          </a:prstGeom>
          <a:noFill/>
        </p:spPr>
        <p:txBody>
          <a:bodyPr wrap="square" rtlCol="0">
            <a:spAutoFit/>
          </a:bodyPr>
          <a:lstStyle/>
          <a:p>
            <a:r>
              <a:rPr lang="ja-JP" altLang="en-US" sz="3600" dirty="0" smtClean="0"/>
              <a:t>＊</a:t>
            </a:r>
            <a:endParaRPr lang="ja-JP" altLang="en-US" sz="3600" dirty="0"/>
          </a:p>
        </p:txBody>
      </p:sp>
      <p:sp>
        <p:nvSpPr>
          <p:cNvPr id="46" name="テキスト ボックス 45"/>
          <p:cNvSpPr txBox="1"/>
          <p:nvPr/>
        </p:nvSpPr>
        <p:spPr>
          <a:xfrm>
            <a:off x="4211960" y="6104920"/>
            <a:ext cx="648072" cy="646331"/>
          </a:xfrm>
          <a:prstGeom prst="rect">
            <a:avLst/>
          </a:prstGeom>
          <a:noFill/>
        </p:spPr>
        <p:txBody>
          <a:bodyPr wrap="square" rtlCol="0">
            <a:spAutoFit/>
          </a:bodyPr>
          <a:lstStyle/>
          <a:p>
            <a:r>
              <a:rPr lang="ja-JP" altLang="en-US" sz="3600" dirty="0" smtClean="0"/>
              <a:t>＊</a:t>
            </a:r>
            <a:endParaRPr lang="ja-JP" altLang="en-US" sz="3600" dirty="0"/>
          </a:p>
        </p:txBody>
      </p:sp>
      <p:sp>
        <p:nvSpPr>
          <p:cNvPr id="47" name="テキスト ボックス 46"/>
          <p:cNvSpPr txBox="1"/>
          <p:nvPr/>
        </p:nvSpPr>
        <p:spPr>
          <a:xfrm>
            <a:off x="798116" y="974502"/>
            <a:ext cx="936104" cy="584776"/>
          </a:xfrm>
          <a:prstGeom prst="rect">
            <a:avLst/>
          </a:prstGeom>
          <a:noFill/>
        </p:spPr>
        <p:txBody>
          <a:bodyPr wrap="square" rtlCol="0">
            <a:spAutoFit/>
          </a:bodyPr>
          <a:lstStyle/>
          <a:p>
            <a:r>
              <a:rPr kumimoji="1" lang="en-US" altLang="ja-JP" sz="3200" dirty="0" smtClean="0"/>
              <a:t>(</a:t>
            </a:r>
            <a:r>
              <a:rPr lang="en-US" altLang="ja-JP" sz="3200" dirty="0" smtClean="0"/>
              <a:t>28</a:t>
            </a:r>
            <a:r>
              <a:rPr kumimoji="1" lang="en-US" altLang="ja-JP" sz="3200" dirty="0" smtClean="0"/>
              <a:t>)</a:t>
            </a:r>
            <a:endParaRPr kumimoji="1" lang="ja-JP" altLang="en-US" sz="3200" dirty="0"/>
          </a:p>
        </p:txBody>
      </p:sp>
    </p:spTree>
    <p:extLst>
      <p:ext uri="{BB962C8B-B14F-4D97-AF65-F5344CB8AC3E}">
        <p14:creationId xmlns:p14="http://schemas.microsoft.com/office/powerpoint/2010/main" val="41068129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latin typeface="ヒラギノ角ゴ Pro W6"/>
                <a:ea typeface="ヒラギノ角ゴ Pro W6"/>
                <a:cs typeface="ヒラギノ角ゴ Pro W6"/>
              </a:rPr>
              <a:t>後期中英語における</a:t>
            </a:r>
            <a:r>
              <a:rPr lang="en-US" altLang="ja-JP" sz="3200" dirty="0" smtClean="0">
                <a:latin typeface="ヒラギノ角ゴ Pro W6"/>
                <a:ea typeface="ヒラギノ角ゴ Pro W6"/>
                <a:cs typeface="ヒラギノ角ゴ Pro W6"/>
              </a:rPr>
              <a:t>pro</a:t>
            </a:r>
            <a:r>
              <a:rPr lang="ja-JP" altLang="en-US" sz="3200" dirty="0" smtClean="0">
                <a:latin typeface="ヒラギノ角ゴ Pro W6"/>
                <a:ea typeface="ヒラギノ角ゴ Pro W6"/>
                <a:cs typeface="ヒラギノ角ゴ Pro W6"/>
              </a:rPr>
              <a:t>の消失</a:t>
            </a:r>
            <a:endParaRPr kumimoji="1" lang="ja-JP" altLang="en-US" sz="3200" dirty="0">
              <a:latin typeface="ヒラギノ角ゴ Pro W6"/>
              <a:ea typeface="ヒラギノ角ゴ Pro W6"/>
              <a:cs typeface="ヒラギノ角ゴ Pro W6"/>
            </a:endParaRPr>
          </a:p>
        </p:txBody>
      </p:sp>
      <p:sp>
        <p:nvSpPr>
          <p:cNvPr id="3" name="スライド番号プレースホルダー 2"/>
          <p:cNvSpPr>
            <a:spLocks noGrp="1"/>
          </p:cNvSpPr>
          <p:nvPr>
            <p:ph type="sldNum" sz="quarter" idx="12"/>
          </p:nvPr>
        </p:nvSpPr>
        <p:spPr/>
        <p:txBody>
          <a:bodyPr/>
          <a:lstStyle/>
          <a:p>
            <a:fld id="{969C9742-8686-AE41-AE6B-253DE1A0AC4E}" type="slidenum">
              <a:rPr lang="en-US" altLang="ja-JP" smtClean="0"/>
              <a:pPr/>
              <a:t>53</a:t>
            </a:fld>
            <a:endParaRPr lang="en-US" altLang="ja-JP"/>
          </a:p>
        </p:txBody>
      </p:sp>
      <p:sp>
        <p:nvSpPr>
          <p:cNvPr id="4" name="角丸四角形 3"/>
          <p:cNvSpPr/>
          <p:nvPr/>
        </p:nvSpPr>
        <p:spPr>
          <a:xfrm>
            <a:off x="467544" y="1340768"/>
            <a:ext cx="8064896" cy="151216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719138" indent="-719138">
              <a:lnSpc>
                <a:spcPct val="120000"/>
              </a:lnSpc>
              <a:tabLst>
                <a:tab pos="719138" algn="l"/>
              </a:tabLst>
            </a:pPr>
            <a:r>
              <a:rPr lang="en-US" altLang="ja-JP" sz="2800" dirty="0" smtClean="0">
                <a:ea typeface="メイリオ"/>
                <a:cs typeface="メイリオ"/>
              </a:rPr>
              <a:t>Q4:	</a:t>
            </a:r>
            <a:r>
              <a:rPr lang="ja-JP" altLang="en-US" sz="2800" dirty="0" smtClean="0">
                <a:ea typeface="メイリオ"/>
                <a:cs typeface="メイリオ"/>
              </a:rPr>
              <a:t>なぜ</a:t>
            </a:r>
            <a:r>
              <a:rPr lang="ja-JP" altLang="en-US" sz="2800" dirty="0">
                <a:ea typeface="メイリオ"/>
                <a:cs typeface="メイリオ"/>
              </a:rPr>
              <a:t>初期中英語に許容された</a:t>
            </a:r>
            <a:r>
              <a:rPr lang="en-US" altLang="ja-JP" sz="2800" dirty="0">
                <a:ea typeface="メイリオ"/>
                <a:cs typeface="メイリオ"/>
              </a:rPr>
              <a:t>pro</a:t>
            </a:r>
            <a:r>
              <a:rPr lang="ja-JP" altLang="en-US" sz="2800" dirty="0" smtClean="0">
                <a:ea typeface="メイリオ"/>
                <a:cs typeface="メイリオ"/>
              </a:rPr>
              <a:t>は</a:t>
            </a:r>
            <a:r>
              <a:rPr lang="en-US" altLang="en-US" sz="2800" dirty="0" smtClean="0">
                <a:ea typeface="メイリオ"/>
                <a:cs typeface="メイリオ"/>
              </a:rPr>
              <a:t>後期</a:t>
            </a:r>
            <a:r>
              <a:rPr lang="ja-JP" altLang="en-US" sz="2800" dirty="0" smtClean="0">
                <a:ea typeface="メイリオ"/>
                <a:cs typeface="メイリオ"/>
              </a:rPr>
              <a:t>中英語</a:t>
            </a:r>
            <a:r>
              <a:rPr lang="ja-JP" altLang="en-US" sz="2800" dirty="0">
                <a:ea typeface="メイリオ"/>
                <a:cs typeface="メイリオ"/>
              </a:rPr>
              <a:t>に消失したのか</a:t>
            </a:r>
            <a:r>
              <a:rPr lang="ja-JP" altLang="en-US" sz="2800" dirty="0" smtClean="0">
                <a:ea typeface="メイリオ"/>
                <a:cs typeface="メイリオ"/>
              </a:rPr>
              <a:t>。</a:t>
            </a:r>
            <a:endParaRPr lang="ja-JP" altLang="en-US" sz="2800" dirty="0">
              <a:ea typeface="メイリオ"/>
              <a:cs typeface="メイリオ"/>
            </a:endParaRPr>
          </a:p>
        </p:txBody>
      </p:sp>
      <p:sp>
        <p:nvSpPr>
          <p:cNvPr id="5" name="下矢印 4"/>
          <p:cNvSpPr/>
          <p:nvPr/>
        </p:nvSpPr>
        <p:spPr>
          <a:xfrm>
            <a:off x="3707904" y="2996952"/>
            <a:ext cx="1368152" cy="79208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6" name="角丸四角形 5"/>
          <p:cNvSpPr/>
          <p:nvPr/>
        </p:nvSpPr>
        <p:spPr>
          <a:xfrm>
            <a:off x="539552" y="3933056"/>
            <a:ext cx="8064896" cy="2448272"/>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627063" lvl="0" indent="-627063">
              <a:lnSpc>
                <a:spcPct val="120000"/>
              </a:lnSpc>
              <a:tabLst>
                <a:tab pos="627063" algn="l"/>
              </a:tabLst>
            </a:pPr>
            <a:r>
              <a:rPr lang="en-US" altLang="ja-JP" sz="2800" dirty="0" smtClean="0">
                <a:latin typeface="メイリオ"/>
                <a:ea typeface="メイリオ"/>
                <a:cs typeface="メイリオ"/>
              </a:rPr>
              <a:t>A4:</a:t>
            </a:r>
            <a:r>
              <a:rPr lang="ja-JP" altLang="en-US" sz="2800" dirty="0" smtClean="0">
                <a:latin typeface="メイリオ"/>
                <a:ea typeface="メイリオ"/>
                <a:cs typeface="メイリオ"/>
              </a:rPr>
              <a:t>複数一致形態素が衰退したことで素性継承パラメターが変化し，それとともに人称素性を欠いた</a:t>
            </a:r>
            <a:r>
              <a:rPr lang="en-US" altLang="ja-JP" sz="2800" dirty="0" smtClean="0">
                <a:latin typeface="Symbol" charset="2"/>
                <a:ea typeface="メイリオ"/>
                <a:cs typeface="Symbol" charset="2"/>
              </a:rPr>
              <a:t>F</a:t>
            </a:r>
            <a:r>
              <a:rPr lang="en-US" altLang="ja-JP" sz="2800" dirty="0" smtClean="0">
                <a:latin typeface="メイリオ"/>
                <a:ea typeface="メイリオ"/>
                <a:cs typeface="メイリオ"/>
              </a:rPr>
              <a:t>P</a:t>
            </a:r>
            <a:r>
              <a:rPr lang="ja-JP" altLang="en-US" sz="2800" dirty="0" smtClean="0">
                <a:latin typeface="メイリオ"/>
                <a:ea typeface="メイリオ"/>
                <a:cs typeface="メイリオ"/>
              </a:rPr>
              <a:t>が</a:t>
            </a:r>
            <a:r>
              <a:rPr lang="en-US" altLang="ja-JP" sz="2800" dirty="0" smtClean="0">
                <a:latin typeface="メイリオ"/>
                <a:ea typeface="メイリオ"/>
                <a:cs typeface="メイリオ"/>
              </a:rPr>
              <a:t>C-I</a:t>
            </a:r>
            <a:r>
              <a:rPr lang="ja-JP" altLang="en-US" sz="2800" dirty="0" smtClean="0">
                <a:latin typeface="メイリオ"/>
                <a:ea typeface="メイリオ"/>
                <a:cs typeface="メイリオ"/>
              </a:rPr>
              <a:t>インターフェイスで適切に認可されなくなったから。</a:t>
            </a:r>
            <a:endParaRPr lang="ja-JP" altLang="en-US" sz="2800" dirty="0">
              <a:latin typeface="メイリオ"/>
              <a:ea typeface="メイリオ"/>
              <a:cs typeface="メイリオ"/>
            </a:endParaRPr>
          </a:p>
        </p:txBody>
      </p:sp>
    </p:spTree>
    <p:extLst>
      <p:ext uri="{BB962C8B-B14F-4D97-AF65-F5344CB8AC3E}">
        <p14:creationId xmlns:p14="http://schemas.microsoft.com/office/powerpoint/2010/main" val="29383168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latin typeface="ヒラギノ角ゴ Pro W6"/>
                <a:ea typeface="ヒラギノ角ゴ Pro W6"/>
                <a:cs typeface="ヒラギノ角ゴ Pro W6"/>
              </a:rPr>
              <a:t>初期中英語から後期中英語への変化</a:t>
            </a:r>
            <a:endParaRPr lang="ja-JP" altLang="en-US" sz="3200" dirty="0">
              <a:latin typeface="ヒラギノ角ゴ Pro W6"/>
              <a:ea typeface="ヒラギノ角ゴ Pro W6"/>
              <a:cs typeface="ヒラギノ角ゴ Pro W6"/>
            </a:endParaRPr>
          </a:p>
        </p:txBody>
      </p:sp>
      <p:graphicFrame>
        <p:nvGraphicFramePr>
          <p:cNvPr id="5" name="コンテンツ プレースホルダ 4"/>
          <p:cNvGraphicFramePr>
            <a:graphicFrameLocks noGrp="1"/>
          </p:cNvGraphicFramePr>
          <p:nvPr>
            <p:ph idx="1"/>
            <p:extLst>
              <p:ext uri="{D42A27DB-BD31-4B8C-83A1-F6EECF244321}">
                <p14:modId xmlns:p14="http://schemas.microsoft.com/office/powerpoint/2010/main" val="2207739694"/>
              </p:ext>
            </p:extLst>
          </p:nvPr>
        </p:nvGraphicFramePr>
        <p:xfrm>
          <a:off x="457200" y="1196975"/>
          <a:ext cx="822960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 3"/>
          <p:cNvSpPr>
            <a:spLocks noGrp="1"/>
          </p:cNvSpPr>
          <p:nvPr>
            <p:ph type="sldNum" sz="quarter" idx="12"/>
          </p:nvPr>
        </p:nvSpPr>
        <p:spPr/>
        <p:txBody>
          <a:bodyPr/>
          <a:lstStyle/>
          <a:p>
            <a:fld id="{DF5DBA67-1E75-8B4D-AC9F-010B2B9B2963}" type="slidenum">
              <a:rPr lang="en-US" altLang="ja-JP" smtClean="0"/>
              <a:pPr/>
              <a:t>54</a:t>
            </a:fld>
            <a:endParaRPr lang="en-US" altLang="ja-JP"/>
          </a:p>
        </p:txBody>
      </p:sp>
      <p:sp>
        <p:nvSpPr>
          <p:cNvPr id="6" name="テキスト ボックス 5"/>
          <p:cNvSpPr txBox="1"/>
          <p:nvPr/>
        </p:nvSpPr>
        <p:spPr>
          <a:xfrm>
            <a:off x="611560" y="1916832"/>
            <a:ext cx="936104" cy="461665"/>
          </a:xfrm>
          <a:prstGeom prst="rect">
            <a:avLst/>
          </a:prstGeom>
          <a:noFill/>
        </p:spPr>
        <p:txBody>
          <a:bodyPr wrap="square" rtlCol="0">
            <a:spAutoFit/>
          </a:bodyPr>
          <a:lstStyle/>
          <a:p>
            <a:r>
              <a:rPr kumimoji="1" lang="en-US" altLang="ja-JP" sz="2400" dirty="0" smtClean="0"/>
              <a:t>(</a:t>
            </a:r>
            <a:r>
              <a:rPr lang="en-US" altLang="ja-JP" sz="2400" dirty="0" smtClean="0"/>
              <a:t>29</a:t>
            </a:r>
            <a:r>
              <a:rPr kumimoji="1" lang="en-US" altLang="ja-JP" sz="2400" dirty="0" smtClean="0"/>
              <a:t>)</a:t>
            </a:r>
            <a:endParaRPr kumimoji="1" lang="ja-JP" alt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0" dirty="0" smtClean="0">
                <a:latin typeface="ヒラギノ角ゴ Pro W6"/>
                <a:ea typeface="ヒラギノ角ゴ Pro W6"/>
                <a:cs typeface="ヒラギノ角ゴ Pro W6"/>
              </a:rPr>
              <a:t>結語</a:t>
            </a:r>
            <a:endParaRPr kumimoji="1" lang="ja-JP" altLang="en-US" b="0" dirty="0">
              <a:latin typeface="ヒラギノ角ゴ Pro W6"/>
              <a:ea typeface="ヒラギノ角ゴ Pro W6"/>
              <a:cs typeface="ヒラギノ角ゴ Pro W6"/>
            </a:endParaRPr>
          </a:p>
        </p:txBody>
      </p:sp>
      <p:sp>
        <p:nvSpPr>
          <p:cNvPr id="3" name="テキスト プレースホルダー 2"/>
          <p:cNvSpPr>
            <a:spLocks noGrp="1"/>
          </p:cNvSpPr>
          <p:nvPr>
            <p:ph type="body" idx="1"/>
          </p:nvPr>
        </p:nvSpPr>
        <p:spPr/>
        <p:txBody>
          <a:bodyPr/>
          <a:lstStyle/>
          <a:p>
            <a:r>
              <a:rPr kumimoji="1" lang="ja-JP" altLang="en-US" dirty="0" smtClean="0"/>
              <a:t>第</a:t>
            </a:r>
            <a:r>
              <a:rPr lang="en-US" altLang="ja-JP" dirty="0"/>
              <a:t>5</a:t>
            </a:r>
            <a:r>
              <a:rPr kumimoji="1" lang="ja-JP" altLang="en-US" dirty="0" smtClean="0"/>
              <a:t>節</a:t>
            </a:r>
            <a:endParaRPr kumimoji="1" lang="ja-JP" altLang="en-US" dirty="0"/>
          </a:p>
        </p:txBody>
      </p:sp>
      <p:sp>
        <p:nvSpPr>
          <p:cNvPr id="4" name="スライド番号プレースホルダー 3"/>
          <p:cNvSpPr>
            <a:spLocks noGrp="1"/>
          </p:cNvSpPr>
          <p:nvPr>
            <p:ph type="sldNum" sz="quarter" idx="12"/>
          </p:nvPr>
        </p:nvSpPr>
        <p:spPr/>
        <p:txBody>
          <a:bodyPr/>
          <a:lstStyle/>
          <a:p>
            <a:fld id="{92E3B286-A1FF-7348-8C9C-3BDD6B119ECF}" type="slidenum">
              <a:rPr lang="en-US" altLang="ja-JP" smtClean="0"/>
              <a:pPr/>
              <a:t>55</a:t>
            </a:fld>
            <a:endParaRPr lang="en-US" altLang="ja-JP"/>
          </a:p>
        </p:txBody>
      </p:sp>
    </p:spTree>
    <p:extLst>
      <p:ext uri="{BB962C8B-B14F-4D97-AF65-F5344CB8AC3E}">
        <p14:creationId xmlns:p14="http://schemas.microsoft.com/office/powerpoint/2010/main" val="3858482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a:latin typeface="ヒラギノ角ゴ Pro W6"/>
                <a:ea typeface="ヒラギノ角ゴ Pro W6"/>
                <a:cs typeface="ヒラギノ角ゴ Pro W6"/>
              </a:rPr>
              <a:t>人称代名詞</a:t>
            </a:r>
            <a:r>
              <a:rPr lang="ja-JP" altLang="en-US" sz="3200" dirty="0" smtClean="0">
                <a:latin typeface="ヒラギノ角ゴ Pro W6"/>
                <a:ea typeface="ヒラギノ角ゴ Pro W6"/>
                <a:cs typeface="ヒラギノ角ゴ Pro W6"/>
              </a:rPr>
              <a:t>の接語分析</a:t>
            </a:r>
            <a:endParaRPr kumimoji="1" lang="ja-JP" altLang="en-US" sz="3200" dirty="0">
              <a:latin typeface="ヒラギノ角ゴ Pro W6"/>
              <a:ea typeface="ヒラギノ角ゴ Pro W6"/>
              <a:cs typeface="ヒラギノ角ゴ Pro W6"/>
            </a:endParaRPr>
          </a:p>
        </p:txBody>
      </p:sp>
      <p:sp>
        <p:nvSpPr>
          <p:cNvPr id="3" name="スライド番号プレースホルダー 2"/>
          <p:cNvSpPr>
            <a:spLocks noGrp="1"/>
          </p:cNvSpPr>
          <p:nvPr>
            <p:ph type="sldNum" sz="quarter" idx="12"/>
          </p:nvPr>
        </p:nvSpPr>
        <p:spPr/>
        <p:txBody>
          <a:bodyPr/>
          <a:lstStyle/>
          <a:p>
            <a:fld id="{969C9742-8686-AE41-AE6B-253DE1A0AC4E}" type="slidenum">
              <a:rPr lang="en-US" altLang="ja-JP" smtClean="0"/>
              <a:pPr/>
              <a:t>56</a:t>
            </a:fld>
            <a:endParaRPr lang="en-US" altLang="ja-JP"/>
          </a:p>
        </p:txBody>
      </p:sp>
      <p:sp>
        <p:nvSpPr>
          <p:cNvPr id="4" name="テキスト ボックス 3"/>
          <p:cNvSpPr txBox="1"/>
          <p:nvPr/>
        </p:nvSpPr>
        <p:spPr>
          <a:xfrm>
            <a:off x="2267744" y="980728"/>
            <a:ext cx="936104" cy="461665"/>
          </a:xfrm>
          <a:prstGeom prst="rect">
            <a:avLst/>
          </a:prstGeom>
          <a:noFill/>
        </p:spPr>
        <p:txBody>
          <a:bodyPr wrap="square" rtlCol="0">
            <a:spAutoFit/>
          </a:bodyPr>
          <a:lstStyle/>
          <a:p>
            <a:r>
              <a:rPr lang="en-US" altLang="ja-JP" dirty="0" smtClean="0"/>
              <a:t>  </a:t>
            </a:r>
            <a:r>
              <a:rPr lang="en-US" altLang="ja-JP" sz="2400" dirty="0" smtClean="0"/>
              <a:t>CP</a:t>
            </a:r>
            <a:endParaRPr kumimoji="1" lang="ja-JP" altLang="en-US" sz="2000" dirty="0"/>
          </a:p>
        </p:txBody>
      </p:sp>
      <p:grpSp>
        <p:nvGrpSpPr>
          <p:cNvPr id="9" name="図形グループ 8"/>
          <p:cNvGrpSpPr/>
          <p:nvPr/>
        </p:nvGrpSpPr>
        <p:grpSpPr>
          <a:xfrm>
            <a:off x="1835696" y="1412776"/>
            <a:ext cx="1728191" cy="545276"/>
            <a:chOff x="3347864" y="1988840"/>
            <a:chExt cx="1869833" cy="648072"/>
          </a:xfrm>
        </p:grpSpPr>
        <p:cxnSp>
          <p:nvCxnSpPr>
            <p:cNvPr id="10" name="直線コネクタ 9"/>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11" name="直線コネクタ 10"/>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sp>
        <p:nvSpPr>
          <p:cNvPr id="12" name="テキスト ボックス 11"/>
          <p:cNvSpPr txBox="1"/>
          <p:nvPr/>
        </p:nvSpPr>
        <p:spPr>
          <a:xfrm>
            <a:off x="3203848" y="1988840"/>
            <a:ext cx="792088" cy="461665"/>
          </a:xfrm>
          <a:prstGeom prst="rect">
            <a:avLst/>
          </a:prstGeom>
          <a:noFill/>
        </p:spPr>
        <p:txBody>
          <a:bodyPr wrap="square" rtlCol="0">
            <a:spAutoFit/>
          </a:bodyPr>
          <a:lstStyle/>
          <a:p>
            <a:r>
              <a:rPr lang="en-US" altLang="ja-JP" dirty="0" smtClean="0"/>
              <a:t>   </a:t>
            </a:r>
            <a:r>
              <a:rPr lang="en-US" altLang="ja-JP" sz="2400" dirty="0" smtClean="0"/>
              <a:t>C´</a:t>
            </a:r>
            <a:endParaRPr kumimoji="1" lang="ja-JP" altLang="en-US" sz="2000" dirty="0"/>
          </a:p>
        </p:txBody>
      </p:sp>
      <p:grpSp>
        <p:nvGrpSpPr>
          <p:cNvPr id="13" name="図形グループ 12"/>
          <p:cNvGrpSpPr/>
          <p:nvPr/>
        </p:nvGrpSpPr>
        <p:grpSpPr>
          <a:xfrm>
            <a:off x="2771800" y="2492896"/>
            <a:ext cx="1728191" cy="545276"/>
            <a:chOff x="3347864" y="1988840"/>
            <a:chExt cx="1869833" cy="648072"/>
          </a:xfrm>
        </p:grpSpPr>
        <p:cxnSp>
          <p:nvCxnSpPr>
            <p:cNvPr id="14" name="直線コネクタ 13"/>
            <p:cNvCxnSpPr/>
            <p:nvPr/>
          </p:nvCxnSpPr>
          <p:spPr>
            <a:xfrm flipV="1">
              <a:off x="3347864"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cxnSp>
          <p:nvCxnSpPr>
            <p:cNvPr id="15" name="直線コネクタ 14"/>
            <p:cNvCxnSpPr/>
            <p:nvPr/>
          </p:nvCxnSpPr>
          <p:spPr>
            <a:xfrm flipH="1" flipV="1">
              <a:off x="4276271" y="1988840"/>
              <a:ext cx="941426" cy="648072"/>
            </a:xfrm>
            <a:prstGeom prst="line">
              <a:avLst/>
            </a:prstGeom>
            <a:effectLst/>
          </p:spPr>
          <p:style>
            <a:lnRef idx="3">
              <a:schemeClr val="dk1"/>
            </a:lnRef>
            <a:fillRef idx="0">
              <a:schemeClr val="dk1"/>
            </a:fillRef>
            <a:effectRef idx="2">
              <a:schemeClr val="dk1"/>
            </a:effectRef>
            <a:fontRef idx="minor">
              <a:schemeClr val="tx1"/>
            </a:fontRef>
          </p:style>
        </p:cxnSp>
      </p:grpSp>
      <p:sp>
        <p:nvSpPr>
          <p:cNvPr id="16" name="テキスト ボックス 15"/>
          <p:cNvSpPr txBox="1"/>
          <p:nvPr/>
        </p:nvSpPr>
        <p:spPr>
          <a:xfrm>
            <a:off x="2339752" y="3140968"/>
            <a:ext cx="792088" cy="461665"/>
          </a:xfrm>
          <a:prstGeom prst="rect">
            <a:avLst/>
          </a:prstGeom>
          <a:noFill/>
        </p:spPr>
        <p:txBody>
          <a:bodyPr wrap="square" rtlCol="0">
            <a:spAutoFit/>
          </a:bodyPr>
          <a:lstStyle/>
          <a:p>
            <a:r>
              <a:rPr lang="en-US" altLang="ja-JP" dirty="0" smtClean="0"/>
              <a:t>   </a:t>
            </a:r>
            <a:r>
              <a:rPr lang="en-US" altLang="ja-JP" sz="2400" dirty="0" smtClean="0"/>
              <a:t>C</a:t>
            </a:r>
            <a:endParaRPr kumimoji="1" lang="ja-JP" altLang="en-US" sz="2000" dirty="0"/>
          </a:p>
        </p:txBody>
      </p:sp>
      <p:sp>
        <p:nvSpPr>
          <p:cNvPr id="17" name="テキスト ボックス 16"/>
          <p:cNvSpPr txBox="1"/>
          <p:nvPr/>
        </p:nvSpPr>
        <p:spPr>
          <a:xfrm>
            <a:off x="4139952" y="3140968"/>
            <a:ext cx="792088" cy="461665"/>
          </a:xfrm>
          <a:prstGeom prst="rect">
            <a:avLst/>
          </a:prstGeom>
          <a:noFill/>
        </p:spPr>
        <p:txBody>
          <a:bodyPr wrap="square" rtlCol="0">
            <a:spAutoFit/>
          </a:bodyPr>
          <a:lstStyle/>
          <a:p>
            <a:r>
              <a:rPr lang="en-US" altLang="ja-JP" dirty="0" smtClean="0"/>
              <a:t>   </a:t>
            </a:r>
            <a:r>
              <a:rPr lang="en-US" altLang="ja-JP" sz="2400" dirty="0"/>
              <a:t>I</a:t>
            </a:r>
            <a:r>
              <a:rPr lang="en-US" altLang="ja-JP" sz="2400" dirty="0" smtClean="0"/>
              <a:t>P</a:t>
            </a:r>
            <a:endParaRPr kumimoji="1" lang="ja-JP" altLang="en-US" sz="2000" dirty="0"/>
          </a:p>
        </p:txBody>
      </p:sp>
      <p:sp>
        <p:nvSpPr>
          <p:cNvPr id="18" name="テキスト ボックス 17"/>
          <p:cNvSpPr txBox="1"/>
          <p:nvPr/>
        </p:nvSpPr>
        <p:spPr>
          <a:xfrm>
            <a:off x="1331640" y="1959244"/>
            <a:ext cx="936104" cy="461665"/>
          </a:xfrm>
          <a:prstGeom prst="rect">
            <a:avLst/>
          </a:prstGeom>
          <a:noFill/>
        </p:spPr>
        <p:txBody>
          <a:bodyPr wrap="square" rtlCol="0">
            <a:spAutoFit/>
          </a:bodyPr>
          <a:lstStyle/>
          <a:p>
            <a:r>
              <a:rPr kumimoji="1" lang="en-US" altLang="ja-JP" sz="2400" dirty="0" smtClean="0">
                <a:solidFill>
                  <a:srgbClr val="FF0000"/>
                </a:solidFill>
              </a:rPr>
              <a:t>Topic</a:t>
            </a:r>
            <a:endParaRPr kumimoji="1" lang="ja-JP" altLang="en-US" sz="2400" dirty="0">
              <a:solidFill>
                <a:srgbClr val="FF0000"/>
              </a:solidFill>
            </a:endParaRPr>
          </a:p>
        </p:txBody>
      </p:sp>
      <p:grpSp>
        <p:nvGrpSpPr>
          <p:cNvPr id="20" name="図形グループ 19"/>
          <p:cNvGrpSpPr/>
          <p:nvPr/>
        </p:nvGrpSpPr>
        <p:grpSpPr>
          <a:xfrm>
            <a:off x="2051720" y="3645024"/>
            <a:ext cx="1368152" cy="429192"/>
            <a:chOff x="4355976" y="5373216"/>
            <a:chExt cx="864096" cy="216024"/>
          </a:xfrm>
        </p:grpSpPr>
        <p:cxnSp>
          <p:nvCxnSpPr>
            <p:cNvPr id="21" name="直線コネクタ 20"/>
            <p:cNvCxnSpPr/>
            <p:nvPr/>
          </p:nvCxnSpPr>
          <p:spPr>
            <a:xfrm flipH="1">
              <a:off x="4355976" y="5373216"/>
              <a:ext cx="432048" cy="216024"/>
            </a:xfrm>
            <a:prstGeom prst="line">
              <a:avLst/>
            </a:prstGeom>
            <a:effectLst/>
          </p:spPr>
          <p:style>
            <a:lnRef idx="3">
              <a:schemeClr val="accent4"/>
            </a:lnRef>
            <a:fillRef idx="0">
              <a:schemeClr val="accent4"/>
            </a:fillRef>
            <a:effectRef idx="2">
              <a:schemeClr val="accent4"/>
            </a:effectRef>
            <a:fontRef idx="minor">
              <a:schemeClr val="tx1"/>
            </a:fontRef>
          </p:style>
        </p:cxnSp>
        <p:cxnSp>
          <p:nvCxnSpPr>
            <p:cNvPr id="22" name="直線コネクタ 21"/>
            <p:cNvCxnSpPr/>
            <p:nvPr/>
          </p:nvCxnSpPr>
          <p:spPr>
            <a:xfrm>
              <a:off x="4772630" y="5373216"/>
              <a:ext cx="447442" cy="216024"/>
            </a:xfrm>
            <a:prstGeom prst="line">
              <a:avLst/>
            </a:prstGeom>
            <a:effectLst/>
          </p:spPr>
          <p:style>
            <a:lnRef idx="3">
              <a:schemeClr val="accent4"/>
            </a:lnRef>
            <a:fillRef idx="0">
              <a:schemeClr val="accent4"/>
            </a:fillRef>
            <a:effectRef idx="2">
              <a:schemeClr val="accent4"/>
            </a:effectRef>
            <a:fontRef idx="minor">
              <a:schemeClr val="tx1"/>
            </a:fontRef>
          </p:style>
        </p:cxnSp>
      </p:grpSp>
      <p:sp>
        <p:nvSpPr>
          <p:cNvPr id="23" name="テキスト ボックス 22"/>
          <p:cNvSpPr txBox="1"/>
          <p:nvPr/>
        </p:nvSpPr>
        <p:spPr>
          <a:xfrm>
            <a:off x="1403648" y="4077072"/>
            <a:ext cx="1368152" cy="461665"/>
          </a:xfrm>
          <a:prstGeom prst="rect">
            <a:avLst/>
          </a:prstGeom>
          <a:noFill/>
        </p:spPr>
        <p:txBody>
          <a:bodyPr wrap="square" rtlCol="0">
            <a:spAutoFit/>
          </a:bodyPr>
          <a:lstStyle/>
          <a:p>
            <a:r>
              <a:rPr lang="en-US" altLang="ja-JP" sz="2400" dirty="0" smtClean="0">
                <a:solidFill>
                  <a:srgbClr val="FF0000"/>
                </a:solidFill>
              </a:rPr>
              <a:t>pronoun</a:t>
            </a:r>
            <a:endParaRPr kumimoji="1" lang="ja-JP" altLang="en-US" sz="2400" dirty="0">
              <a:solidFill>
                <a:srgbClr val="FF0000"/>
              </a:solidFill>
            </a:endParaRPr>
          </a:p>
        </p:txBody>
      </p:sp>
      <p:sp>
        <p:nvSpPr>
          <p:cNvPr id="24" name="テキスト ボックス 23"/>
          <p:cNvSpPr txBox="1"/>
          <p:nvPr/>
        </p:nvSpPr>
        <p:spPr>
          <a:xfrm>
            <a:off x="3275856" y="4077072"/>
            <a:ext cx="648072" cy="461665"/>
          </a:xfrm>
          <a:prstGeom prst="rect">
            <a:avLst/>
          </a:prstGeom>
          <a:noFill/>
        </p:spPr>
        <p:txBody>
          <a:bodyPr wrap="square" rtlCol="0">
            <a:spAutoFit/>
          </a:bodyPr>
          <a:lstStyle/>
          <a:p>
            <a:r>
              <a:rPr lang="en-US" altLang="ja-JP" sz="2400" dirty="0" err="1" smtClean="0">
                <a:solidFill>
                  <a:srgbClr val="FF0000"/>
                </a:solidFill>
              </a:rPr>
              <a:t>Vf</a:t>
            </a:r>
            <a:endParaRPr kumimoji="1" lang="ja-JP" altLang="en-US" sz="2400" dirty="0">
              <a:solidFill>
                <a:srgbClr val="FF0000"/>
              </a:solidFill>
            </a:endParaRPr>
          </a:p>
        </p:txBody>
      </p:sp>
      <p:sp>
        <p:nvSpPr>
          <p:cNvPr id="25" name="テキスト ボックス 24"/>
          <p:cNvSpPr txBox="1"/>
          <p:nvPr/>
        </p:nvSpPr>
        <p:spPr>
          <a:xfrm>
            <a:off x="5724128" y="4149080"/>
            <a:ext cx="2736304" cy="461665"/>
          </a:xfrm>
          <a:prstGeom prst="rect">
            <a:avLst/>
          </a:prstGeom>
          <a:noFill/>
        </p:spPr>
        <p:txBody>
          <a:bodyPr wrap="square" rtlCol="0">
            <a:spAutoFit/>
          </a:bodyPr>
          <a:lstStyle/>
          <a:p>
            <a:r>
              <a:rPr lang="en-US" altLang="ja-JP" sz="2400" dirty="0" smtClean="0"/>
              <a:t>(</a:t>
            </a:r>
            <a:r>
              <a:rPr lang="en-US" altLang="ja-JP" sz="2400" dirty="0" err="1" smtClean="0"/>
              <a:t>Kemenade</a:t>
            </a:r>
            <a:r>
              <a:rPr lang="en-US" altLang="ja-JP" sz="2400" dirty="0"/>
              <a:t> </a:t>
            </a:r>
            <a:r>
              <a:rPr lang="en-US" altLang="ja-JP" sz="2400" dirty="0" smtClean="0"/>
              <a:t>1987)</a:t>
            </a:r>
            <a:endParaRPr kumimoji="1" lang="ja-JP" altLang="en-US" sz="2400" dirty="0"/>
          </a:p>
        </p:txBody>
      </p:sp>
      <p:sp>
        <p:nvSpPr>
          <p:cNvPr id="27" name="テキスト ボックス 26"/>
          <p:cNvSpPr txBox="1"/>
          <p:nvPr/>
        </p:nvSpPr>
        <p:spPr>
          <a:xfrm>
            <a:off x="755576" y="980728"/>
            <a:ext cx="869181" cy="461665"/>
          </a:xfrm>
          <a:prstGeom prst="rect">
            <a:avLst/>
          </a:prstGeom>
          <a:noFill/>
        </p:spPr>
        <p:txBody>
          <a:bodyPr wrap="square" rtlCol="0">
            <a:spAutoFit/>
          </a:bodyPr>
          <a:lstStyle/>
          <a:p>
            <a:r>
              <a:rPr kumimoji="1" lang="en-US" altLang="ja-JP" sz="2400" dirty="0" smtClean="0"/>
              <a:t>(</a:t>
            </a:r>
            <a:r>
              <a:rPr lang="en-US" altLang="ja-JP" sz="2400" dirty="0" smtClean="0"/>
              <a:t>30</a:t>
            </a:r>
            <a:r>
              <a:rPr kumimoji="1" lang="en-US" altLang="ja-JP" sz="2400" dirty="0" smtClean="0"/>
              <a:t>)</a:t>
            </a:r>
            <a:endParaRPr kumimoji="1" lang="ja-JP" altLang="en-US" sz="2400" dirty="0"/>
          </a:p>
        </p:txBody>
      </p:sp>
      <p:sp>
        <p:nvSpPr>
          <p:cNvPr id="28" name="テキスト ボックス 27"/>
          <p:cNvSpPr txBox="1"/>
          <p:nvPr/>
        </p:nvSpPr>
        <p:spPr>
          <a:xfrm>
            <a:off x="611560" y="5013176"/>
            <a:ext cx="7920880" cy="1200328"/>
          </a:xfrm>
          <a:prstGeom prst="rect">
            <a:avLst/>
          </a:prstGeom>
          <a:noFill/>
        </p:spPr>
        <p:txBody>
          <a:bodyPr wrap="square" rtlCol="0">
            <a:spAutoFit/>
          </a:bodyPr>
          <a:lstStyle/>
          <a:p>
            <a:pPr marL="285750" indent="-285750" algn="just">
              <a:buFont typeface="Wingdings" charset="2"/>
              <a:buChar char="Ø"/>
            </a:pPr>
            <a:r>
              <a:rPr kumimoji="1" lang="ja-JP" altLang="en-US" sz="2400" dirty="0" smtClean="0">
                <a:latin typeface="メイリオ"/>
                <a:ea typeface="メイリオ"/>
                <a:cs typeface="メイリオ"/>
              </a:rPr>
              <a:t>古英語・初期中英語の</a:t>
            </a:r>
            <a:r>
              <a:rPr kumimoji="1" lang="en-US" altLang="ja-JP" sz="2400" dirty="0" smtClean="0">
                <a:latin typeface="メイリオ"/>
                <a:ea typeface="メイリオ"/>
                <a:cs typeface="メイリオ"/>
              </a:rPr>
              <a:t>pro</a:t>
            </a:r>
            <a:r>
              <a:rPr kumimoji="1" lang="ja-JP" altLang="en-US" sz="2400" dirty="0" smtClean="0">
                <a:latin typeface="メイリオ"/>
                <a:ea typeface="メイリオ"/>
                <a:cs typeface="メイリオ"/>
              </a:rPr>
              <a:t>は，接語として生じた人称代名詞が発音されないことで生じたと分析できるかもしれない。</a:t>
            </a:r>
            <a:endParaRPr kumimoji="1" lang="ja-JP" altLang="en-US" sz="2400" dirty="0">
              <a:latin typeface="メイリオ"/>
              <a:ea typeface="メイリオ"/>
              <a:cs typeface="メイリオ"/>
            </a:endParaRPr>
          </a:p>
        </p:txBody>
      </p:sp>
    </p:spTree>
    <p:extLst>
      <p:ext uri="{BB962C8B-B14F-4D97-AF65-F5344CB8AC3E}">
        <p14:creationId xmlns:p14="http://schemas.microsoft.com/office/powerpoint/2010/main" val="25789580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latin typeface="ヒラギノ角ゴ Pro W6"/>
                <a:ea typeface="ヒラギノ角ゴ Pro W6"/>
                <a:cs typeface="ヒラギノ角ゴ Pro W6"/>
              </a:rPr>
              <a:t>本発表の帰結：「</a:t>
            </a:r>
            <a:r>
              <a:rPr lang="ja-JP" altLang="en-US" sz="3200" dirty="0">
                <a:latin typeface="ヒラギノ角ゴ Pro W6"/>
                <a:ea typeface="ヒラギノ角ゴ Pro W6"/>
                <a:cs typeface="ヒラギノ角ゴ Pro W6"/>
              </a:rPr>
              <a:t>脱文法化</a:t>
            </a:r>
            <a:r>
              <a:rPr lang="ja-JP" altLang="en-US" sz="3200" dirty="0" smtClean="0">
                <a:latin typeface="ヒラギノ角ゴ Pro W6"/>
                <a:ea typeface="ヒラギノ角ゴ Pro W6"/>
                <a:cs typeface="ヒラギノ角ゴ Pro W6"/>
              </a:rPr>
              <a:t>」への反論</a:t>
            </a:r>
            <a:endParaRPr kumimoji="1" lang="ja-JP" altLang="en-US" sz="3200" dirty="0"/>
          </a:p>
        </p:txBody>
      </p:sp>
      <p:sp>
        <p:nvSpPr>
          <p:cNvPr id="3" name="コンテンツ プレースホルダー 2"/>
          <p:cNvSpPr>
            <a:spLocks noGrp="1"/>
          </p:cNvSpPr>
          <p:nvPr>
            <p:ph idx="1"/>
          </p:nvPr>
        </p:nvSpPr>
        <p:spPr/>
        <p:txBody>
          <a:bodyPr/>
          <a:lstStyle/>
          <a:p>
            <a:pPr>
              <a:lnSpc>
                <a:spcPct val="120000"/>
              </a:lnSpc>
              <a:buFont typeface="Wingdings" charset="2"/>
              <a:buChar char="Ø"/>
            </a:pPr>
            <a:r>
              <a:rPr lang="ja-JP" altLang="en-US" sz="2800" dirty="0" smtClean="0">
                <a:ea typeface="メイリオ"/>
                <a:cs typeface="メイリオ"/>
              </a:rPr>
              <a:t>古英語・初期中英語の人称代名詞を接語とみなす分析には問題がある。</a:t>
            </a:r>
            <a:endParaRPr lang="en-US" altLang="ja-JP" sz="2800" dirty="0" smtClean="0">
              <a:ea typeface="メイリオ"/>
              <a:cs typeface="メイリオ"/>
            </a:endParaRPr>
          </a:p>
          <a:p>
            <a:pPr lvl="1">
              <a:lnSpc>
                <a:spcPct val="120000"/>
              </a:lnSpc>
              <a:spcBef>
                <a:spcPts val="1224"/>
              </a:spcBef>
              <a:buFont typeface="ヒラギノ角ゴ ProN W3"/>
              <a:buChar char="–"/>
            </a:pPr>
            <a:r>
              <a:rPr lang="ja-JP" altLang="en-US" sz="2400" dirty="0" smtClean="0">
                <a:ea typeface="メイリオ"/>
                <a:cs typeface="メイリオ"/>
              </a:rPr>
              <a:t>後期中英語以降</a:t>
            </a:r>
            <a:r>
              <a:rPr kumimoji="1" lang="ja-JP" altLang="en-US" sz="2400" dirty="0" smtClean="0">
                <a:ea typeface="メイリオ"/>
                <a:cs typeface="メイリオ"/>
              </a:rPr>
              <a:t>の通時的発達は文法化の一方向性仮説 </a:t>
            </a:r>
            <a:r>
              <a:rPr kumimoji="1" lang="en-US" altLang="ja-JP" sz="2400" dirty="0" smtClean="0">
                <a:ea typeface="メイリオ"/>
                <a:cs typeface="メイリオ"/>
              </a:rPr>
              <a:t>(Hopper and </a:t>
            </a:r>
            <a:r>
              <a:rPr kumimoji="1" lang="en-US" altLang="ja-JP" sz="2400" dirty="0" err="1" smtClean="0">
                <a:ea typeface="メイリオ"/>
                <a:cs typeface="メイリオ"/>
              </a:rPr>
              <a:t>Traugott</a:t>
            </a:r>
            <a:r>
              <a:rPr kumimoji="1" lang="en-US" altLang="ja-JP" sz="2400" dirty="0" smtClean="0">
                <a:ea typeface="メイリオ"/>
                <a:cs typeface="メイリオ"/>
              </a:rPr>
              <a:t> 2003)</a:t>
            </a:r>
            <a:r>
              <a:rPr lang="ja-JP" altLang="en-US" sz="2400" dirty="0">
                <a:ea typeface="メイリオ"/>
                <a:cs typeface="メイリオ"/>
              </a:rPr>
              <a:t>に反する</a:t>
            </a:r>
            <a:r>
              <a:rPr lang="en-US" altLang="ja-JP" sz="2400" dirty="0">
                <a:ea typeface="メイリオ"/>
                <a:cs typeface="メイリオ"/>
              </a:rPr>
              <a:t> </a:t>
            </a:r>
            <a:r>
              <a:rPr lang="ja-JP" altLang="en-US" sz="2400" dirty="0" smtClean="0">
                <a:ea typeface="メイリオ"/>
                <a:cs typeface="メイリオ"/>
              </a:rPr>
              <a:t>。</a:t>
            </a:r>
            <a:endParaRPr lang="en-US" altLang="ja-JP" sz="2400" dirty="0" smtClean="0">
              <a:ea typeface="メイリオ"/>
              <a:cs typeface="メイリオ"/>
            </a:endParaRPr>
          </a:p>
          <a:p>
            <a:pPr lvl="1">
              <a:lnSpc>
                <a:spcPct val="120000"/>
              </a:lnSpc>
              <a:buFont typeface="ヒラギノ角ゴ ProN W3"/>
              <a:buChar char="–"/>
            </a:pPr>
            <a:r>
              <a:rPr lang="en-US" altLang="en-US" sz="2400" dirty="0" smtClean="0">
                <a:ea typeface="メイリオ"/>
                <a:cs typeface="メイリオ"/>
              </a:rPr>
              <a:t>人称代名詞の文法化は通例1</a:t>
            </a:r>
            <a:r>
              <a:rPr lang="ja-JP" altLang="en-US" sz="2400" dirty="0" smtClean="0">
                <a:ea typeface="メイリオ"/>
                <a:cs typeface="メイリオ"/>
              </a:rPr>
              <a:t>・</a:t>
            </a:r>
            <a:r>
              <a:rPr lang="en-US" altLang="ja-JP" sz="2400" dirty="0" smtClean="0">
                <a:ea typeface="メイリオ"/>
                <a:cs typeface="メイリオ"/>
              </a:rPr>
              <a:t>2</a:t>
            </a:r>
            <a:r>
              <a:rPr lang="ja-JP" altLang="en-US" sz="2400" dirty="0" smtClean="0">
                <a:ea typeface="メイリオ"/>
                <a:cs typeface="メイリオ"/>
              </a:rPr>
              <a:t>人称が</a:t>
            </a:r>
            <a:r>
              <a:rPr lang="en-US" altLang="ja-JP" sz="2400" dirty="0" smtClean="0">
                <a:ea typeface="メイリオ"/>
                <a:cs typeface="メイリオ"/>
              </a:rPr>
              <a:t>3</a:t>
            </a:r>
            <a:r>
              <a:rPr lang="ja-JP" altLang="en-US" sz="2400" dirty="0" smtClean="0">
                <a:ea typeface="メイリオ"/>
                <a:cs typeface="メイリオ"/>
              </a:rPr>
              <a:t>人称に先行する</a:t>
            </a:r>
            <a:r>
              <a:rPr lang="en-US" altLang="ja-JP" sz="2400" dirty="0" smtClean="0">
                <a:ea typeface="メイリオ"/>
                <a:cs typeface="メイリオ"/>
              </a:rPr>
              <a:t>(</a:t>
            </a:r>
            <a:r>
              <a:rPr lang="en-US" altLang="ja-JP" sz="2400" dirty="0" err="1" smtClean="0">
                <a:ea typeface="メイリオ"/>
                <a:cs typeface="メイリオ"/>
              </a:rPr>
              <a:t>Fuß</a:t>
            </a:r>
            <a:r>
              <a:rPr lang="en-US" altLang="ja-JP" sz="2400" dirty="0" smtClean="0">
                <a:ea typeface="メイリオ"/>
                <a:cs typeface="メイリオ"/>
              </a:rPr>
              <a:t> 2005) </a:t>
            </a:r>
            <a:r>
              <a:rPr lang="ja-JP" altLang="en-US" sz="2400" dirty="0" smtClean="0">
                <a:ea typeface="メイリオ"/>
                <a:cs typeface="メイリオ"/>
              </a:rPr>
              <a:t>が，古英語・初期中英語では</a:t>
            </a:r>
            <a:r>
              <a:rPr lang="en-US" altLang="en-US" sz="2400" dirty="0">
                <a:ea typeface="メイリオ"/>
                <a:cs typeface="メイリオ"/>
              </a:rPr>
              <a:t>1</a:t>
            </a:r>
            <a:r>
              <a:rPr lang="ja-JP" altLang="en-US" sz="2400" dirty="0">
                <a:ea typeface="メイリオ"/>
                <a:cs typeface="メイリオ"/>
              </a:rPr>
              <a:t>・</a:t>
            </a:r>
            <a:r>
              <a:rPr lang="en-US" altLang="ja-JP" sz="2400" dirty="0">
                <a:ea typeface="メイリオ"/>
                <a:cs typeface="メイリオ"/>
              </a:rPr>
              <a:t>2</a:t>
            </a:r>
            <a:r>
              <a:rPr lang="ja-JP" altLang="en-US" sz="2400" dirty="0" smtClean="0">
                <a:ea typeface="メイリオ"/>
                <a:cs typeface="メイリオ"/>
              </a:rPr>
              <a:t>人称よりも</a:t>
            </a:r>
            <a:r>
              <a:rPr lang="en-US" altLang="ja-JP" sz="2400" dirty="0" smtClean="0">
                <a:ea typeface="メイリオ"/>
                <a:cs typeface="メイリオ"/>
              </a:rPr>
              <a:t>3</a:t>
            </a:r>
            <a:r>
              <a:rPr lang="ja-JP" altLang="en-US" sz="2400" dirty="0" smtClean="0">
                <a:ea typeface="メイリオ"/>
                <a:cs typeface="メイリオ"/>
              </a:rPr>
              <a:t>人称代名詞の方が脱落しやすかった。</a:t>
            </a:r>
            <a:endParaRPr lang="en-US" altLang="ja-JP" sz="2400" dirty="0" smtClean="0">
              <a:ea typeface="メイリオ"/>
              <a:cs typeface="メイリオ"/>
            </a:endParaRPr>
          </a:p>
          <a:p>
            <a:pPr>
              <a:lnSpc>
                <a:spcPct val="120000"/>
              </a:lnSpc>
              <a:spcBef>
                <a:spcPts val="2424"/>
              </a:spcBef>
              <a:buFont typeface="Wingdings" charset="2"/>
              <a:buChar char="Ø"/>
            </a:pPr>
            <a:r>
              <a:rPr kumimoji="1" lang="ja-JP" altLang="en-US" sz="2800" dirty="0" smtClean="0">
                <a:ea typeface="メイリオ"/>
                <a:cs typeface="メイリオ"/>
              </a:rPr>
              <a:t>本発表の分析が正しければ，英語の人称代名詞は脱文法化を受けていないことになる。</a:t>
            </a:r>
            <a:endParaRPr kumimoji="1" lang="en-US" altLang="ja-JP" sz="2800" dirty="0">
              <a:ea typeface="メイリオ"/>
              <a:cs typeface="メイリオ"/>
            </a:endParaRPr>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57</a:t>
            </a:fld>
            <a:endParaRPr lang="en-US" altLang="ja-JP"/>
          </a:p>
        </p:txBody>
      </p:sp>
    </p:spTree>
    <p:extLst>
      <p:ext uri="{BB962C8B-B14F-4D97-AF65-F5344CB8AC3E}">
        <p14:creationId xmlns:p14="http://schemas.microsoft.com/office/powerpoint/2010/main" val="34971965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latin typeface="ヒラギノ角ゴ Pro W6"/>
                <a:ea typeface="ヒラギノ角ゴ Pro W6"/>
                <a:cs typeface="ヒラギノ角ゴ Pro W6"/>
              </a:rPr>
              <a:t>参考文献</a:t>
            </a:r>
            <a:endParaRPr kumimoji="1" lang="ja-JP" altLang="en-US" sz="3200" dirty="0">
              <a:latin typeface="ヒラギノ角ゴ Pro W6"/>
              <a:ea typeface="ヒラギノ角ゴ Pro W6"/>
              <a:cs typeface="ヒラギノ角ゴ Pro W6"/>
            </a:endParaRPr>
          </a:p>
        </p:txBody>
      </p:sp>
      <p:sp>
        <p:nvSpPr>
          <p:cNvPr id="3" name="コンテンツ プレースホルダー 2"/>
          <p:cNvSpPr>
            <a:spLocks noGrp="1"/>
          </p:cNvSpPr>
          <p:nvPr>
            <p:ph idx="1"/>
          </p:nvPr>
        </p:nvSpPr>
        <p:spPr/>
        <p:txBody>
          <a:bodyPr>
            <a:noAutofit/>
          </a:bodyPr>
          <a:lstStyle/>
          <a:p>
            <a:pPr marL="365125" indent="-365125" algn="just">
              <a:buNone/>
            </a:pPr>
            <a:r>
              <a:rPr lang="en-US" altLang="ja-JP" sz="1400" dirty="0"/>
              <a:t>Berwick, Robert and Noam Chomsky (2011) “The </a:t>
            </a:r>
            <a:r>
              <a:rPr lang="en-US" altLang="ja-JP" sz="1400" dirty="0" err="1"/>
              <a:t>Biolinguistic</a:t>
            </a:r>
            <a:r>
              <a:rPr lang="en-US" altLang="ja-JP" sz="1400" dirty="0"/>
              <a:t> Program: The Current State of its Development,” </a:t>
            </a:r>
            <a:r>
              <a:rPr lang="en-US" altLang="ja-JP" sz="1400" i="1" dirty="0"/>
              <a:t>The </a:t>
            </a:r>
            <a:r>
              <a:rPr lang="en-US" altLang="ja-JP" sz="1400" i="1" dirty="0" err="1"/>
              <a:t>Biiolinguistic</a:t>
            </a:r>
            <a:r>
              <a:rPr lang="en-US" altLang="ja-JP" sz="1400" i="1" dirty="0"/>
              <a:t> Enterprise: New Perspectives on the Evolution and Nature of the Human Language Faculty</a:t>
            </a:r>
            <a:r>
              <a:rPr lang="en-US" altLang="ja-JP" sz="1400" dirty="0"/>
              <a:t>, ed. by Anna Maria </a:t>
            </a:r>
            <a:r>
              <a:rPr lang="en-US" altLang="ja-JP" sz="1400" dirty="0" err="1"/>
              <a:t>DiSciullo</a:t>
            </a:r>
            <a:r>
              <a:rPr lang="en-US" altLang="ja-JP" sz="1400" dirty="0"/>
              <a:t> and Cedric </a:t>
            </a:r>
            <a:r>
              <a:rPr lang="en-US" altLang="ja-JP" sz="1400" dirty="0" err="1"/>
              <a:t>Boeckx</a:t>
            </a:r>
            <a:r>
              <a:rPr lang="en-US" altLang="ja-JP" sz="1400" dirty="0"/>
              <a:t>, 19–41, Oxford University Press, Oxford.</a:t>
            </a:r>
            <a:endParaRPr lang="ja-JP" altLang="ja-JP" sz="1400" dirty="0"/>
          </a:p>
          <a:p>
            <a:pPr marL="365125" indent="-365125" algn="just">
              <a:buNone/>
            </a:pPr>
            <a:r>
              <a:rPr lang="en-US" altLang="ja-JP" sz="1400" dirty="0" err="1"/>
              <a:t>Bobaljik</a:t>
            </a:r>
            <a:r>
              <a:rPr lang="en-US" altLang="ja-JP" sz="1400" dirty="0"/>
              <a:t>, Jonathan David (2002) “Realizing Germanic Inflection: Why Morphology Does Not Drive Syntax,” </a:t>
            </a:r>
            <a:r>
              <a:rPr lang="en-US" altLang="ja-JP" sz="1400" i="1" dirty="0"/>
              <a:t>The Journal of Comparative Germanic Linguistics</a:t>
            </a:r>
            <a:r>
              <a:rPr lang="en-US" altLang="ja-JP" sz="1400" dirty="0"/>
              <a:t> 6, 129–167.</a:t>
            </a:r>
            <a:endParaRPr lang="ja-JP" altLang="ja-JP" sz="1400" dirty="0"/>
          </a:p>
          <a:p>
            <a:pPr marL="365125" indent="-365125" algn="just">
              <a:buNone/>
            </a:pPr>
            <a:r>
              <a:rPr lang="en-US" altLang="ja-JP" sz="1400" dirty="0"/>
              <a:t>Chomsky, Noam (2000) “Minimalist Inquiries: The Framework,” </a:t>
            </a:r>
            <a:r>
              <a:rPr lang="en-US" altLang="ja-JP" sz="1400" i="1" dirty="0"/>
              <a:t>Step by Step: Essays on Minimalist Syntax in Honor of Howard </a:t>
            </a:r>
            <a:r>
              <a:rPr lang="en-US" altLang="ja-JP" sz="1400" i="1" dirty="0" err="1"/>
              <a:t>Lasnik</a:t>
            </a:r>
            <a:r>
              <a:rPr lang="en-US" altLang="ja-JP" sz="1400" dirty="0"/>
              <a:t>, ed. by Roger Martin, David Michaels and Juan </a:t>
            </a:r>
            <a:r>
              <a:rPr lang="en-US" altLang="ja-JP" sz="1400" dirty="0" err="1"/>
              <a:t>Uriagereka</a:t>
            </a:r>
            <a:r>
              <a:rPr lang="en-US" altLang="ja-JP" sz="1400" dirty="0"/>
              <a:t>, 1-52, MIT Press, Cambridge, MA.</a:t>
            </a:r>
            <a:endParaRPr lang="ja-JP" altLang="ja-JP" sz="1400" dirty="0"/>
          </a:p>
          <a:p>
            <a:pPr marL="365125" indent="-365125" algn="just">
              <a:buNone/>
            </a:pPr>
            <a:r>
              <a:rPr lang="en-US" altLang="ja-JP" sz="1400" dirty="0"/>
              <a:t>Chomsky, Noam (2008) “On Phases,” </a:t>
            </a:r>
            <a:r>
              <a:rPr lang="en-US" altLang="ja-JP" sz="1400" i="1" dirty="0"/>
              <a:t>Foundational Issues in Linguistic Theory: Essays in Honor of Jean-Roger </a:t>
            </a:r>
            <a:r>
              <a:rPr lang="en-US" altLang="ja-JP" sz="1400" i="1" dirty="0" err="1"/>
              <a:t>Vergnaud</a:t>
            </a:r>
            <a:r>
              <a:rPr lang="en-US" altLang="ja-JP" sz="1400" dirty="0"/>
              <a:t>, ed. by Robert </a:t>
            </a:r>
            <a:r>
              <a:rPr lang="en-US" altLang="ja-JP" sz="1400" dirty="0" err="1"/>
              <a:t>Freidin</a:t>
            </a:r>
            <a:r>
              <a:rPr lang="en-US" altLang="ja-JP" sz="1400" dirty="0"/>
              <a:t>, Carlos P. Otero, and Maria Luisa </a:t>
            </a:r>
            <a:r>
              <a:rPr lang="en-US" altLang="ja-JP" sz="1400" dirty="0" err="1"/>
              <a:t>Zubizarreta</a:t>
            </a:r>
            <a:r>
              <a:rPr lang="en-US" altLang="ja-JP" sz="1400" dirty="0"/>
              <a:t>, 133–166, MIT Press, Cambridge, MA.</a:t>
            </a:r>
            <a:endParaRPr lang="ja-JP" altLang="ja-JP" sz="1400" dirty="0"/>
          </a:p>
          <a:p>
            <a:pPr marL="365125" indent="-365125" algn="just">
              <a:buNone/>
            </a:pPr>
            <a:r>
              <a:rPr lang="en-US" altLang="ja-JP" sz="1400" dirty="0" err="1"/>
              <a:t>Embick</a:t>
            </a:r>
            <a:r>
              <a:rPr lang="en-US" altLang="ja-JP" sz="1400" dirty="0"/>
              <a:t>, David and Rolf </a:t>
            </a:r>
            <a:r>
              <a:rPr lang="en-US" altLang="ja-JP" sz="1400" dirty="0" err="1"/>
              <a:t>Noyer</a:t>
            </a:r>
            <a:r>
              <a:rPr lang="en-US" altLang="ja-JP" sz="1400" dirty="0"/>
              <a:t> (2007) “Distributed Morphology and the Syntax–Morphology Interfaces,” </a:t>
            </a:r>
            <a:r>
              <a:rPr lang="en-US" altLang="ja-JP" sz="1400" i="1" dirty="0"/>
              <a:t>The </a:t>
            </a:r>
            <a:r>
              <a:rPr lang="en-US" altLang="ja-JP" sz="1400" i="1" dirty="0" smtClean="0"/>
              <a:t>Oxford Handbook </a:t>
            </a:r>
            <a:r>
              <a:rPr lang="en-US" altLang="ja-JP" sz="1400" i="1" dirty="0"/>
              <a:t>of Linguistic Interfaces</a:t>
            </a:r>
            <a:r>
              <a:rPr lang="en-US" altLang="ja-JP" sz="1400" dirty="0"/>
              <a:t>, ed. by Gillian </a:t>
            </a:r>
            <a:r>
              <a:rPr lang="en-US" altLang="ja-JP" sz="1400" dirty="0" err="1"/>
              <a:t>Ramchand</a:t>
            </a:r>
            <a:r>
              <a:rPr lang="en-US" altLang="ja-JP" sz="1400" dirty="0"/>
              <a:t> and Charles Reiss, 289–324, Oxford University Press, Oxford.</a:t>
            </a:r>
            <a:endParaRPr lang="ja-JP" altLang="ja-JP" sz="1400" dirty="0"/>
          </a:p>
          <a:p>
            <a:pPr marL="365125" indent="-365125" algn="just">
              <a:buNone/>
            </a:pPr>
            <a:r>
              <a:rPr lang="en-US" altLang="ja-JP" sz="1400" dirty="0" err="1"/>
              <a:t>Fuß</a:t>
            </a:r>
            <a:r>
              <a:rPr lang="en-US" altLang="ja-JP" sz="1400" dirty="0"/>
              <a:t>, Eric (2005) </a:t>
            </a:r>
            <a:r>
              <a:rPr lang="en-US" altLang="ja-JP" sz="1400" i="1" dirty="0"/>
              <a:t>The Rise of Agreement: A Formal Approach to the Syntax and </a:t>
            </a:r>
            <a:r>
              <a:rPr lang="en-US" altLang="ja-JP" sz="1400" i="1" dirty="0" err="1"/>
              <a:t>Grammaticalization</a:t>
            </a:r>
            <a:r>
              <a:rPr lang="en-US" altLang="ja-JP" sz="1400" i="1" dirty="0"/>
              <a:t> of Verbal Inflection</a:t>
            </a:r>
            <a:r>
              <a:rPr lang="en-US" altLang="ja-JP" sz="1400" dirty="0"/>
              <a:t>, John </a:t>
            </a:r>
            <a:r>
              <a:rPr lang="en-US" altLang="ja-JP" sz="1400" dirty="0" err="1"/>
              <a:t>Benjamines</a:t>
            </a:r>
            <a:r>
              <a:rPr lang="en-US" altLang="ja-JP" sz="1400" dirty="0"/>
              <a:t>, Amsterdam. </a:t>
            </a:r>
            <a:endParaRPr lang="en-US" altLang="ja-JP" sz="1400" dirty="0" smtClean="0"/>
          </a:p>
          <a:p>
            <a:pPr marL="365125" indent="-365125" algn="just">
              <a:buNone/>
            </a:pPr>
            <a:r>
              <a:rPr lang="en-US" altLang="ja-JP" sz="1400" dirty="0" err="1" smtClean="0"/>
              <a:t>Gelderen</a:t>
            </a:r>
            <a:r>
              <a:rPr lang="en-US" altLang="ja-JP" sz="1400" dirty="0"/>
              <a:t>, </a:t>
            </a:r>
            <a:r>
              <a:rPr lang="en-US" altLang="ja-JP" sz="1400" dirty="0" err="1"/>
              <a:t>Elly</a:t>
            </a:r>
            <a:r>
              <a:rPr lang="en-US" altLang="ja-JP" sz="1400" dirty="0"/>
              <a:t> van (2000) </a:t>
            </a:r>
            <a:r>
              <a:rPr lang="en-US" altLang="ja-JP" sz="1400" i="1" dirty="0"/>
              <a:t>A History of English Reflexive Pronouns: Person, </a:t>
            </a:r>
            <a:r>
              <a:rPr lang="en-US" altLang="ja-JP" sz="1400" dirty="0"/>
              <a:t>Self</a:t>
            </a:r>
            <a:r>
              <a:rPr lang="en-US" altLang="ja-JP" sz="1400" i="1" dirty="0"/>
              <a:t>, and Interpretability</a:t>
            </a:r>
            <a:r>
              <a:rPr lang="en-US" altLang="ja-JP" sz="1400" dirty="0"/>
              <a:t>, John </a:t>
            </a:r>
            <a:r>
              <a:rPr lang="en-US" altLang="ja-JP" sz="1400" dirty="0" err="1"/>
              <a:t>Benjamins</a:t>
            </a:r>
            <a:r>
              <a:rPr lang="en-US" altLang="ja-JP" sz="1400" dirty="0"/>
              <a:t>, Amsterdam.</a:t>
            </a:r>
            <a:endParaRPr lang="ja-JP" altLang="ja-JP" sz="1400" dirty="0"/>
          </a:p>
          <a:p>
            <a:pPr marL="365125" indent="-365125" algn="just">
              <a:buNone/>
            </a:pPr>
            <a:r>
              <a:rPr lang="en-US" altLang="ja-JP" sz="1400" dirty="0" err="1"/>
              <a:t>Gelderen</a:t>
            </a:r>
            <a:r>
              <a:rPr lang="en-US" altLang="ja-JP" sz="1400" dirty="0"/>
              <a:t>, </a:t>
            </a:r>
            <a:r>
              <a:rPr lang="en-US" altLang="ja-JP" sz="1400" dirty="0" err="1"/>
              <a:t>Elly</a:t>
            </a:r>
            <a:r>
              <a:rPr lang="en-US" altLang="ja-JP" sz="1400" dirty="0"/>
              <a:t> van (2011) </a:t>
            </a:r>
            <a:r>
              <a:rPr lang="en-US" altLang="ja-JP" sz="1400" i="1" dirty="0"/>
              <a:t>The Linguistic Cycle: Language Change and the Language Faculty</a:t>
            </a:r>
            <a:r>
              <a:rPr lang="en-US" altLang="ja-JP" sz="1400" dirty="0"/>
              <a:t>, Oxford University Press, Oxford</a:t>
            </a:r>
            <a:r>
              <a:rPr lang="en-US" altLang="ja-JP" sz="1400" dirty="0" smtClean="0"/>
              <a:t>.</a:t>
            </a:r>
            <a:endParaRPr lang="ja-JP" altLang="ja-JP" sz="1400" dirty="0"/>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58</a:t>
            </a:fld>
            <a:endParaRPr lang="en-US" altLang="ja-JP"/>
          </a:p>
        </p:txBody>
      </p:sp>
    </p:spTree>
    <p:extLst>
      <p:ext uri="{BB962C8B-B14F-4D97-AF65-F5344CB8AC3E}">
        <p14:creationId xmlns:p14="http://schemas.microsoft.com/office/powerpoint/2010/main" val="325708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ja-JP" altLang="en-US" sz="3200" dirty="0" smtClean="0">
                <a:latin typeface="ヒラギノ角ゴ Pro W6"/>
                <a:ea typeface="ヒラギノ角ゴ Pro W6"/>
                <a:cs typeface="ヒラギノ角ゴ Pro W6"/>
              </a:rPr>
              <a:t>本発表の構成</a:t>
            </a:r>
            <a:endParaRPr lang="ja-JP" altLang="en-US" sz="3200" dirty="0">
              <a:latin typeface="ヒラギノ角ゴ Pro W6"/>
              <a:ea typeface="ヒラギノ角ゴ Pro W6"/>
              <a:cs typeface="ヒラギノ角ゴ Pro W6"/>
            </a:endParaRPr>
          </a:p>
        </p:txBody>
      </p:sp>
      <p:sp>
        <p:nvSpPr>
          <p:cNvPr id="8" name="コンテンツ プレースホルダ 7"/>
          <p:cNvSpPr>
            <a:spLocks noGrp="1"/>
          </p:cNvSpPr>
          <p:nvPr>
            <p:ph idx="1"/>
          </p:nvPr>
        </p:nvSpPr>
        <p:spPr/>
        <p:txBody>
          <a:bodyPr>
            <a:normAutofit fontScale="92500" lnSpcReduction="10000"/>
          </a:bodyPr>
          <a:lstStyle/>
          <a:p>
            <a:pPr marL="0" indent="0">
              <a:buNone/>
            </a:pPr>
            <a:r>
              <a:rPr lang="ja-JP" altLang="en-US" sz="2000" dirty="0" smtClean="0">
                <a:latin typeface="メイリオ"/>
                <a:ea typeface="メイリオ"/>
                <a:cs typeface="メイリオ"/>
              </a:rPr>
              <a:t>第</a:t>
            </a:r>
            <a:r>
              <a:rPr lang="en-US" altLang="ja-JP" sz="2000" dirty="0" smtClean="0">
                <a:latin typeface="メイリオ"/>
                <a:ea typeface="メイリオ"/>
                <a:cs typeface="メイリオ"/>
              </a:rPr>
              <a:t>2</a:t>
            </a:r>
            <a:r>
              <a:rPr lang="ja-JP" altLang="en-US" sz="2000" dirty="0" smtClean="0">
                <a:latin typeface="メイリオ"/>
                <a:ea typeface="メイリオ"/>
                <a:cs typeface="メイリオ"/>
              </a:rPr>
              <a:t>節　基本事実と論点の概観</a:t>
            </a:r>
            <a:endParaRPr lang="en-US" altLang="ja-JP" sz="2000" dirty="0" smtClean="0">
              <a:latin typeface="メイリオ"/>
              <a:ea typeface="メイリオ"/>
              <a:cs typeface="メイリオ"/>
            </a:endParaRPr>
          </a:p>
          <a:p>
            <a:pPr marL="0" indent="0">
              <a:buNone/>
            </a:pPr>
            <a:r>
              <a:rPr lang="en-US" altLang="ja-JP" sz="2000" dirty="0">
                <a:latin typeface="メイリオ"/>
                <a:ea typeface="メイリオ"/>
                <a:cs typeface="メイリオ"/>
              </a:rPr>
              <a:t>	</a:t>
            </a:r>
            <a:r>
              <a:rPr lang="ja-JP" altLang="en-US" sz="2000" dirty="0" smtClean="0">
                <a:latin typeface="メイリオ"/>
                <a:ea typeface="メイリオ"/>
                <a:cs typeface="メイリオ"/>
              </a:rPr>
              <a:t>　　</a:t>
            </a:r>
            <a:r>
              <a:rPr lang="en-US" altLang="ja-JP" sz="2000" dirty="0" smtClean="0">
                <a:latin typeface="メイリオ"/>
                <a:ea typeface="メイリオ"/>
                <a:cs typeface="メイリオ"/>
              </a:rPr>
              <a:t>2.1. </a:t>
            </a:r>
            <a:r>
              <a:rPr lang="ja-JP" altLang="en-US" sz="2000" dirty="0" smtClean="0">
                <a:latin typeface="メイリオ"/>
                <a:ea typeface="メイリオ"/>
                <a:cs typeface="メイリオ"/>
              </a:rPr>
              <a:t>古英語：先行研究概観</a:t>
            </a:r>
            <a:endParaRPr lang="en-US" altLang="ja-JP" sz="2000" dirty="0" smtClean="0">
              <a:latin typeface="メイリオ"/>
              <a:ea typeface="メイリオ"/>
              <a:cs typeface="メイリオ"/>
            </a:endParaRPr>
          </a:p>
          <a:p>
            <a:pPr marL="0" indent="0">
              <a:buNone/>
            </a:pPr>
            <a:r>
              <a:rPr lang="en-US" altLang="ja-JP" sz="2000" dirty="0">
                <a:latin typeface="メイリオ"/>
                <a:ea typeface="メイリオ"/>
                <a:cs typeface="メイリオ"/>
              </a:rPr>
              <a:t>	</a:t>
            </a:r>
            <a:r>
              <a:rPr lang="ja-JP" altLang="en-US" sz="2000" dirty="0" smtClean="0">
                <a:latin typeface="メイリオ"/>
                <a:ea typeface="メイリオ"/>
                <a:cs typeface="メイリオ"/>
              </a:rPr>
              <a:t>　　</a:t>
            </a:r>
            <a:r>
              <a:rPr lang="en-US" altLang="ja-JP" sz="2000" dirty="0" smtClean="0">
                <a:latin typeface="メイリオ"/>
                <a:ea typeface="メイリオ"/>
                <a:cs typeface="メイリオ"/>
              </a:rPr>
              <a:t>2.2. </a:t>
            </a:r>
            <a:r>
              <a:rPr lang="ja-JP" altLang="en-US" sz="2000" dirty="0" smtClean="0">
                <a:latin typeface="メイリオ"/>
                <a:ea typeface="メイリオ"/>
                <a:cs typeface="メイリオ"/>
              </a:rPr>
              <a:t>中英語：コーパス調査</a:t>
            </a:r>
            <a:endParaRPr lang="en-US" altLang="ja-JP" sz="2000" dirty="0" smtClean="0">
              <a:latin typeface="メイリオ"/>
              <a:ea typeface="メイリオ"/>
              <a:cs typeface="メイリオ"/>
            </a:endParaRPr>
          </a:p>
          <a:p>
            <a:pPr marL="0" indent="0">
              <a:spcBef>
                <a:spcPts val="1224"/>
              </a:spcBef>
              <a:buNone/>
            </a:pPr>
            <a:r>
              <a:rPr lang="ja-JP" altLang="en-US" sz="2000" dirty="0" smtClean="0">
                <a:latin typeface="メイリオ"/>
                <a:ea typeface="メイリオ"/>
                <a:cs typeface="メイリオ"/>
              </a:rPr>
              <a:t>第</a:t>
            </a:r>
            <a:r>
              <a:rPr lang="en-US" altLang="ja-JP" sz="2000" dirty="0" smtClean="0">
                <a:latin typeface="メイリオ"/>
                <a:ea typeface="メイリオ"/>
                <a:cs typeface="メイリオ"/>
              </a:rPr>
              <a:t>3</a:t>
            </a:r>
            <a:r>
              <a:rPr lang="ja-JP" altLang="en-US" sz="2000" dirty="0" smtClean="0">
                <a:latin typeface="メイリオ"/>
                <a:ea typeface="メイリオ"/>
                <a:cs typeface="メイリオ"/>
              </a:rPr>
              <a:t>節　</a:t>
            </a:r>
            <a:r>
              <a:rPr lang="en-US" altLang="en-US" sz="2000" dirty="0" smtClean="0">
                <a:latin typeface="メイリオ"/>
                <a:ea typeface="メイリオ"/>
                <a:cs typeface="メイリオ"/>
              </a:rPr>
              <a:t>古英語・中</a:t>
            </a:r>
            <a:r>
              <a:rPr lang="ja-JP" altLang="en-US" sz="2000" dirty="0" smtClean="0">
                <a:latin typeface="メイリオ"/>
                <a:ea typeface="メイリオ"/>
                <a:cs typeface="メイリオ"/>
              </a:rPr>
              <a:t>英語の形態統語論</a:t>
            </a:r>
            <a:endParaRPr lang="en-US" altLang="ja-JP" sz="2000" dirty="0" smtClean="0">
              <a:latin typeface="メイリオ"/>
              <a:ea typeface="メイリオ"/>
              <a:cs typeface="メイリオ"/>
            </a:endParaRPr>
          </a:p>
          <a:p>
            <a:pPr marL="0" indent="0">
              <a:buNone/>
            </a:pPr>
            <a:r>
              <a:rPr lang="en-US" altLang="ja-JP" sz="2000" dirty="0">
                <a:latin typeface="メイリオ"/>
                <a:ea typeface="メイリオ"/>
                <a:cs typeface="メイリオ"/>
              </a:rPr>
              <a:t>	</a:t>
            </a:r>
            <a:r>
              <a:rPr lang="ja-JP" altLang="en-US" sz="2000" dirty="0" smtClean="0">
                <a:latin typeface="メイリオ"/>
                <a:ea typeface="メイリオ"/>
                <a:cs typeface="メイリオ"/>
              </a:rPr>
              <a:t>　　</a:t>
            </a:r>
            <a:r>
              <a:rPr lang="en-US" altLang="ja-JP" sz="2000" dirty="0" smtClean="0">
                <a:latin typeface="メイリオ"/>
                <a:ea typeface="メイリオ"/>
                <a:cs typeface="メイリオ"/>
              </a:rPr>
              <a:t>3.1. </a:t>
            </a:r>
            <a:r>
              <a:rPr lang="ja-JP" altLang="en-US" sz="2000" dirty="0" smtClean="0">
                <a:latin typeface="メイリオ"/>
                <a:ea typeface="メイリオ"/>
                <a:cs typeface="メイリオ"/>
              </a:rPr>
              <a:t>基本句構造</a:t>
            </a:r>
            <a:endParaRPr lang="en-US" altLang="ja-JP" sz="2000" dirty="0" smtClean="0">
              <a:latin typeface="メイリオ"/>
              <a:ea typeface="メイリオ"/>
              <a:cs typeface="メイリオ"/>
            </a:endParaRPr>
          </a:p>
          <a:p>
            <a:pPr marL="0" indent="0">
              <a:buNone/>
            </a:pPr>
            <a:r>
              <a:rPr lang="en-US" altLang="ja-JP" sz="2000" dirty="0">
                <a:latin typeface="メイリオ"/>
                <a:ea typeface="メイリオ"/>
                <a:cs typeface="メイリオ"/>
              </a:rPr>
              <a:t>	</a:t>
            </a:r>
            <a:r>
              <a:rPr lang="ja-JP" altLang="en-US" sz="2000" dirty="0" smtClean="0">
                <a:latin typeface="メイリオ"/>
                <a:ea typeface="メイリオ"/>
                <a:cs typeface="メイリオ"/>
              </a:rPr>
              <a:t>　　</a:t>
            </a:r>
            <a:r>
              <a:rPr lang="en-US" altLang="ja-JP" sz="2000" dirty="0" smtClean="0">
                <a:latin typeface="メイリオ"/>
                <a:ea typeface="メイリオ"/>
                <a:cs typeface="メイリオ"/>
              </a:rPr>
              <a:t>3.2. </a:t>
            </a:r>
            <a:r>
              <a:rPr lang="ja-JP" altLang="en-US" sz="2000" dirty="0" smtClean="0">
                <a:latin typeface="メイリオ"/>
                <a:ea typeface="メイリオ"/>
                <a:cs typeface="メイリオ"/>
              </a:rPr>
              <a:t>素性継承パラメター</a:t>
            </a:r>
            <a:endParaRPr lang="en-US" altLang="ja-JP" sz="2000" dirty="0" smtClean="0">
              <a:latin typeface="メイリオ"/>
              <a:ea typeface="メイリオ"/>
              <a:cs typeface="メイリオ"/>
            </a:endParaRPr>
          </a:p>
          <a:p>
            <a:pPr marL="0" indent="0">
              <a:buNone/>
            </a:pPr>
            <a:r>
              <a:rPr lang="en-US" altLang="ja-JP" sz="2000" dirty="0" smtClean="0">
                <a:latin typeface="メイリオ"/>
                <a:ea typeface="メイリオ"/>
                <a:cs typeface="メイリオ"/>
              </a:rPr>
              <a:t>	</a:t>
            </a:r>
            <a:r>
              <a:rPr lang="ja-JP" altLang="en-US" sz="2000" dirty="0" smtClean="0">
                <a:latin typeface="メイリオ"/>
                <a:ea typeface="メイリオ"/>
                <a:cs typeface="メイリオ"/>
              </a:rPr>
              <a:t>　　</a:t>
            </a:r>
            <a:r>
              <a:rPr lang="en-US" altLang="ja-JP" sz="2000" dirty="0" smtClean="0">
                <a:latin typeface="メイリオ"/>
                <a:ea typeface="メイリオ"/>
                <a:cs typeface="メイリオ"/>
              </a:rPr>
              <a:t>3.3. </a:t>
            </a:r>
            <a:r>
              <a:rPr lang="ja-JP" altLang="en-US" sz="2000" dirty="0" smtClean="0">
                <a:latin typeface="メイリオ"/>
                <a:ea typeface="メイリオ"/>
                <a:cs typeface="メイリオ"/>
              </a:rPr>
              <a:t>動詞屈折の形態的具現化</a:t>
            </a:r>
            <a:endParaRPr lang="en-US" altLang="ja-JP" sz="2000" dirty="0" smtClean="0">
              <a:latin typeface="メイリオ"/>
              <a:ea typeface="メイリオ"/>
              <a:cs typeface="メイリオ"/>
            </a:endParaRPr>
          </a:p>
          <a:p>
            <a:pPr marL="0" indent="0">
              <a:spcBef>
                <a:spcPts val="1224"/>
              </a:spcBef>
              <a:buNone/>
            </a:pPr>
            <a:r>
              <a:rPr lang="ja-JP" altLang="en-US" sz="2000" dirty="0" smtClean="0">
                <a:latin typeface="メイリオ"/>
                <a:ea typeface="メイリオ"/>
                <a:cs typeface="メイリオ"/>
              </a:rPr>
              <a:t>第</a:t>
            </a:r>
            <a:r>
              <a:rPr lang="en-US" altLang="ja-JP" sz="2000" dirty="0" smtClean="0">
                <a:latin typeface="メイリオ"/>
                <a:ea typeface="メイリオ"/>
                <a:cs typeface="メイリオ"/>
              </a:rPr>
              <a:t>4</a:t>
            </a:r>
            <a:r>
              <a:rPr lang="ja-JP" altLang="en-US" sz="2000" dirty="0" smtClean="0">
                <a:latin typeface="メイリオ"/>
                <a:ea typeface="メイリオ"/>
                <a:cs typeface="メイリオ"/>
              </a:rPr>
              <a:t>節　「空主語」の認可とその消失</a:t>
            </a:r>
            <a:endParaRPr lang="en-US" altLang="ja-JP" sz="2000" dirty="0" smtClean="0">
              <a:latin typeface="メイリオ"/>
              <a:ea typeface="メイリオ"/>
              <a:cs typeface="メイリオ"/>
            </a:endParaRPr>
          </a:p>
          <a:p>
            <a:pPr marL="0" indent="0">
              <a:buNone/>
            </a:pPr>
            <a:r>
              <a:rPr lang="en-US" altLang="ja-JP" sz="2000" dirty="0" smtClean="0">
                <a:latin typeface="メイリオ"/>
                <a:ea typeface="メイリオ"/>
                <a:cs typeface="メイリオ"/>
              </a:rPr>
              <a:t>	</a:t>
            </a:r>
            <a:r>
              <a:rPr lang="ja-JP" altLang="en-US" sz="2000" dirty="0" smtClean="0">
                <a:latin typeface="メイリオ"/>
                <a:ea typeface="メイリオ"/>
                <a:cs typeface="メイリオ"/>
              </a:rPr>
              <a:t>　　</a:t>
            </a:r>
            <a:r>
              <a:rPr lang="en-US" altLang="ja-JP" sz="2000" dirty="0" smtClean="0">
                <a:latin typeface="メイリオ"/>
                <a:ea typeface="メイリオ"/>
                <a:cs typeface="メイリオ"/>
              </a:rPr>
              <a:t>4.1. pro</a:t>
            </a:r>
            <a:r>
              <a:rPr lang="ja-JP" altLang="en-US" sz="2000" dirty="0">
                <a:latin typeface="メイリオ"/>
                <a:ea typeface="メイリオ"/>
                <a:cs typeface="メイリオ"/>
              </a:rPr>
              <a:t>の認可条件</a:t>
            </a:r>
            <a:endParaRPr lang="en-US" altLang="ja-JP" sz="2000" dirty="0" smtClean="0">
              <a:latin typeface="メイリオ"/>
              <a:ea typeface="メイリオ"/>
              <a:cs typeface="メイリオ"/>
            </a:endParaRPr>
          </a:p>
          <a:p>
            <a:pPr marL="0" indent="0">
              <a:buNone/>
            </a:pPr>
            <a:r>
              <a:rPr lang="en-US" altLang="ja-JP" sz="2000" dirty="0" smtClean="0">
                <a:latin typeface="メイリオ"/>
                <a:ea typeface="メイリオ"/>
                <a:cs typeface="メイリオ"/>
              </a:rPr>
              <a:t>	</a:t>
            </a:r>
            <a:r>
              <a:rPr lang="ja-JP" altLang="en-US" sz="2000" dirty="0" smtClean="0">
                <a:latin typeface="メイリオ"/>
                <a:ea typeface="メイリオ"/>
                <a:cs typeface="メイリオ"/>
              </a:rPr>
              <a:t>　　</a:t>
            </a:r>
            <a:r>
              <a:rPr lang="en-US" altLang="ja-JP" sz="2000" dirty="0">
                <a:latin typeface="メイリオ"/>
                <a:ea typeface="メイリオ"/>
                <a:cs typeface="メイリオ"/>
              </a:rPr>
              <a:t>4</a:t>
            </a:r>
            <a:r>
              <a:rPr lang="en-US" altLang="ja-JP" sz="2000" dirty="0" smtClean="0">
                <a:latin typeface="メイリオ"/>
                <a:ea typeface="メイリオ"/>
                <a:cs typeface="メイリオ"/>
              </a:rPr>
              <a:t>.2. </a:t>
            </a:r>
            <a:r>
              <a:rPr lang="ja-JP" altLang="en-US" sz="2000" dirty="0" smtClean="0">
                <a:latin typeface="メイリオ"/>
                <a:ea typeface="メイリオ"/>
                <a:cs typeface="メイリオ"/>
              </a:rPr>
              <a:t>人称の非対称性</a:t>
            </a:r>
            <a:endParaRPr lang="en-US" altLang="ja-JP" sz="2000" dirty="0" smtClean="0">
              <a:latin typeface="メイリオ"/>
              <a:ea typeface="メイリオ"/>
              <a:cs typeface="メイリオ"/>
            </a:endParaRPr>
          </a:p>
          <a:p>
            <a:pPr marL="0" indent="0">
              <a:buNone/>
            </a:pPr>
            <a:r>
              <a:rPr lang="en-US" altLang="ja-JP" sz="2000" dirty="0" smtClean="0">
                <a:latin typeface="メイリオ"/>
                <a:ea typeface="メイリオ"/>
                <a:cs typeface="メイリオ"/>
              </a:rPr>
              <a:t>	</a:t>
            </a:r>
            <a:r>
              <a:rPr lang="ja-JP" altLang="en-US" sz="2000" dirty="0" smtClean="0">
                <a:latin typeface="メイリオ"/>
                <a:ea typeface="メイリオ"/>
                <a:cs typeface="メイリオ"/>
              </a:rPr>
              <a:t>　　</a:t>
            </a:r>
            <a:r>
              <a:rPr lang="en-US" altLang="ja-JP" sz="2000" dirty="0" smtClean="0">
                <a:latin typeface="メイリオ"/>
                <a:ea typeface="メイリオ"/>
                <a:cs typeface="メイリオ"/>
              </a:rPr>
              <a:t>4.3. </a:t>
            </a:r>
            <a:r>
              <a:rPr lang="ja-JP" altLang="en-US" sz="2000" dirty="0" smtClean="0">
                <a:latin typeface="メイリオ"/>
                <a:ea typeface="メイリオ"/>
                <a:cs typeface="メイリオ"/>
              </a:rPr>
              <a:t>話者の非対称性</a:t>
            </a:r>
            <a:endParaRPr lang="en-US" altLang="ja-JP" sz="2000" dirty="0" smtClean="0">
              <a:latin typeface="メイリオ"/>
              <a:ea typeface="メイリオ"/>
              <a:cs typeface="メイリオ"/>
            </a:endParaRPr>
          </a:p>
          <a:p>
            <a:pPr marL="0" indent="0">
              <a:buNone/>
            </a:pPr>
            <a:r>
              <a:rPr lang="en-US" altLang="ja-JP" sz="2000" dirty="0" smtClean="0">
                <a:latin typeface="メイリオ"/>
                <a:ea typeface="メイリオ"/>
                <a:cs typeface="メイリオ"/>
              </a:rPr>
              <a:t>	</a:t>
            </a:r>
            <a:r>
              <a:rPr lang="ja-JP" altLang="en-US" sz="2000" dirty="0" smtClean="0">
                <a:latin typeface="メイリオ"/>
                <a:ea typeface="メイリオ"/>
                <a:cs typeface="メイリオ"/>
              </a:rPr>
              <a:t>　　</a:t>
            </a:r>
            <a:r>
              <a:rPr lang="en-US" altLang="ja-JP" sz="2000" dirty="0" smtClean="0">
                <a:latin typeface="メイリオ"/>
                <a:ea typeface="メイリオ"/>
                <a:cs typeface="メイリオ"/>
              </a:rPr>
              <a:t>4.4. </a:t>
            </a:r>
            <a:r>
              <a:rPr lang="ja-JP" altLang="en-US" sz="2000" dirty="0" smtClean="0">
                <a:latin typeface="メイリオ"/>
                <a:ea typeface="メイリオ"/>
                <a:cs typeface="メイリオ"/>
              </a:rPr>
              <a:t>主節と従属節の非対称性</a:t>
            </a:r>
            <a:endParaRPr lang="en-US" altLang="ja-JP" sz="2000" dirty="0" smtClean="0">
              <a:latin typeface="メイリオ"/>
              <a:ea typeface="メイリオ"/>
              <a:cs typeface="メイリオ"/>
            </a:endParaRPr>
          </a:p>
          <a:p>
            <a:pPr marL="0" indent="0">
              <a:buNone/>
            </a:pPr>
            <a:r>
              <a:rPr lang="en-US" altLang="ja-JP" sz="2000" dirty="0">
                <a:latin typeface="メイリオ"/>
                <a:ea typeface="メイリオ"/>
                <a:cs typeface="メイリオ"/>
              </a:rPr>
              <a:t>	</a:t>
            </a:r>
            <a:r>
              <a:rPr lang="ja-JP" altLang="en-US" sz="2000" dirty="0" smtClean="0">
                <a:latin typeface="メイリオ"/>
                <a:ea typeface="メイリオ"/>
                <a:cs typeface="メイリオ"/>
              </a:rPr>
              <a:t>　　</a:t>
            </a:r>
            <a:r>
              <a:rPr lang="en-US" altLang="ja-JP" sz="2000" dirty="0" smtClean="0">
                <a:latin typeface="メイリオ"/>
                <a:ea typeface="メイリオ"/>
                <a:cs typeface="メイリオ"/>
              </a:rPr>
              <a:t>4.5. </a:t>
            </a:r>
            <a:r>
              <a:rPr lang="ja-JP" altLang="en-US" sz="2000" dirty="0" smtClean="0">
                <a:latin typeface="メイリオ"/>
                <a:ea typeface="メイリオ"/>
                <a:cs typeface="メイリオ"/>
              </a:rPr>
              <a:t>後期中英語における</a:t>
            </a:r>
            <a:r>
              <a:rPr lang="en-US" altLang="ja-JP" sz="2000" dirty="0" smtClean="0">
                <a:latin typeface="メイリオ"/>
                <a:ea typeface="メイリオ"/>
                <a:cs typeface="メイリオ"/>
              </a:rPr>
              <a:t>pro</a:t>
            </a:r>
            <a:r>
              <a:rPr lang="ja-JP" altLang="en-US" sz="2000" dirty="0" smtClean="0">
                <a:latin typeface="メイリオ"/>
                <a:ea typeface="メイリオ"/>
                <a:cs typeface="メイリオ"/>
              </a:rPr>
              <a:t>の消失</a:t>
            </a:r>
            <a:endParaRPr lang="en-US" altLang="ja-JP" sz="2000" dirty="0" smtClean="0">
              <a:latin typeface="メイリオ"/>
              <a:ea typeface="メイリオ"/>
              <a:cs typeface="メイリオ"/>
            </a:endParaRPr>
          </a:p>
          <a:p>
            <a:pPr marL="0" indent="0">
              <a:spcBef>
                <a:spcPts val="1224"/>
              </a:spcBef>
              <a:buNone/>
            </a:pPr>
            <a:r>
              <a:rPr lang="ja-JP" altLang="en-US" sz="2000" dirty="0" smtClean="0">
                <a:latin typeface="メイリオ"/>
                <a:ea typeface="メイリオ"/>
                <a:cs typeface="メイリオ"/>
              </a:rPr>
              <a:t>第</a:t>
            </a:r>
            <a:r>
              <a:rPr lang="en-US" altLang="ja-JP" sz="2000" dirty="0" smtClean="0">
                <a:latin typeface="メイリオ"/>
                <a:ea typeface="メイリオ"/>
                <a:cs typeface="メイリオ"/>
              </a:rPr>
              <a:t>5</a:t>
            </a:r>
            <a:r>
              <a:rPr lang="ja-JP" altLang="en-US" sz="2000" dirty="0" smtClean="0">
                <a:latin typeface="メイリオ"/>
                <a:ea typeface="メイリオ"/>
                <a:cs typeface="メイリオ"/>
              </a:rPr>
              <a:t>節　</a:t>
            </a:r>
            <a:r>
              <a:rPr lang="en-US" altLang="en-US" sz="2000" dirty="0" smtClean="0">
                <a:latin typeface="メイリオ"/>
                <a:ea typeface="メイリオ"/>
                <a:cs typeface="メイリオ"/>
              </a:rPr>
              <a:t>結語</a:t>
            </a:r>
            <a:r>
              <a:rPr lang="ja-JP" altLang="en-US" sz="2000" dirty="0" smtClean="0">
                <a:latin typeface="メイリオ"/>
                <a:ea typeface="メイリオ"/>
                <a:cs typeface="メイリオ"/>
              </a:rPr>
              <a:t>：人称代名詞の「脱文法化」</a:t>
            </a:r>
            <a:endParaRPr lang="en-US" altLang="ja-JP" sz="2000" dirty="0" smtClean="0">
              <a:latin typeface="メイリオ"/>
              <a:ea typeface="メイリオ"/>
              <a:cs typeface="メイリオ"/>
            </a:endParaRPr>
          </a:p>
        </p:txBody>
      </p:sp>
      <p:sp>
        <p:nvSpPr>
          <p:cNvPr id="5" name="スライド番号プレースホルダ 5"/>
          <p:cNvSpPr>
            <a:spLocks noGrp="1"/>
          </p:cNvSpPr>
          <p:nvPr>
            <p:ph type="sldNum" sz="quarter" idx="12"/>
          </p:nvPr>
        </p:nvSpPr>
        <p:spPr/>
        <p:txBody>
          <a:bodyPr/>
          <a:lstStyle/>
          <a:p>
            <a:fld id="{38016DF5-3431-9B4C-A360-A8DA4CA3DEB1}" type="slidenum">
              <a:rPr lang="en-US" altLang="ja-JP" smtClean="0"/>
              <a:pPr/>
              <a:t>5</a:t>
            </a:fld>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latin typeface="ヒラギノ角ゴ Pro W6"/>
                <a:ea typeface="ヒラギノ角ゴ Pro W6"/>
                <a:cs typeface="ヒラギノ角ゴ Pro W6"/>
              </a:rPr>
              <a:t>参考文献</a:t>
            </a:r>
            <a:endParaRPr kumimoji="1" lang="ja-JP" altLang="en-US" sz="3200" dirty="0">
              <a:latin typeface="ヒラギノ角ゴ Pro W6"/>
              <a:ea typeface="ヒラギノ角ゴ Pro W6"/>
              <a:cs typeface="ヒラギノ角ゴ Pro W6"/>
            </a:endParaRPr>
          </a:p>
        </p:txBody>
      </p:sp>
      <p:sp>
        <p:nvSpPr>
          <p:cNvPr id="3" name="コンテンツ プレースホルダー 2"/>
          <p:cNvSpPr>
            <a:spLocks noGrp="1"/>
          </p:cNvSpPr>
          <p:nvPr>
            <p:ph idx="1"/>
          </p:nvPr>
        </p:nvSpPr>
        <p:spPr/>
        <p:txBody>
          <a:bodyPr>
            <a:noAutofit/>
          </a:bodyPr>
          <a:lstStyle/>
          <a:p>
            <a:pPr marL="365125" indent="-365125" algn="just">
              <a:buNone/>
            </a:pPr>
            <a:r>
              <a:rPr lang="en-US" altLang="ja-JP" sz="1400" dirty="0"/>
              <a:t>Halle, Morris and Alec Marantz (1993) “Distributed Morphology and the Pieces of Inflection,” </a:t>
            </a:r>
            <a:r>
              <a:rPr lang="en-US" altLang="ja-JP" sz="1400" i="1" dirty="0"/>
              <a:t>The View </a:t>
            </a:r>
            <a:r>
              <a:rPr lang="en-US" altLang="ja-JP" sz="1400" i="1" dirty="0" smtClean="0"/>
              <a:t>     from </a:t>
            </a:r>
            <a:r>
              <a:rPr lang="en-US" altLang="ja-JP" sz="1400" i="1" dirty="0"/>
              <a:t>Building 20: Essays in Linguistics in Honor of Sylvain </a:t>
            </a:r>
            <a:r>
              <a:rPr lang="en-US" altLang="ja-JP" sz="1400" i="1" dirty="0" err="1"/>
              <a:t>Bromberger</a:t>
            </a:r>
            <a:r>
              <a:rPr lang="en-US" altLang="ja-JP" sz="1400" dirty="0"/>
              <a:t>, ed. by Kenneth Hale and Samuel Jay Keyser, 111–176, MIT Press, Cambridge, MA.</a:t>
            </a:r>
            <a:endParaRPr lang="ja-JP" altLang="ja-JP" sz="1400" dirty="0"/>
          </a:p>
          <a:p>
            <a:pPr marL="365125" indent="-365125" algn="just">
              <a:buNone/>
            </a:pPr>
            <a:r>
              <a:rPr lang="en-US" altLang="ja-JP" sz="1400" dirty="0"/>
              <a:t>Hopper, Paul J. and Elizabeth </a:t>
            </a:r>
            <a:r>
              <a:rPr lang="en-US" altLang="ja-JP" sz="1400" dirty="0" err="1"/>
              <a:t>Closs</a:t>
            </a:r>
            <a:r>
              <a:rPr lang="en-US" altLang="ja-JP" sz="1400" dirty="0"/>
              <a:t> </a:t>
            </a:r>
            <a:r>
              <a:rPr lang="en-US" altLang="ja-JP" sz="1400" dirty="0" err="1"/>
              <a:t>Traugott</a:t>
            </a:r>
            <a:r>
              <a:rPr lang="en-US" altLang="ja-JP" sz="1400" dirty="0"/>
              <a:t> (2003) </a:t>
            </a:r>
            <a:r>
              <a:rPr lang="en-US" altLang="ja-JP" sz="1400" i="1" dirty="0" err="1"/>
              <a:t>Grammalicalization</a:t>
            </a:r>
            <a:r>
              <a:rPr lang="en-US" altLang="ja-JP" sz="1400" dirty="0"/>
              <a:t>, Second Edition, Cambridge University Press, Cambridge.</a:t>
            </a:r>
            <a:endParaRPr lang="ja-JP" altLang="ja-JP" sz="1400" dirty="0"/>
          </a:p>
          <a:p>
            <a:pPr marL="365125" indent="-365125" algn="just">
              <a:buNone/>
            </a:pPr>
            <a:r>
              <a:rPr lang="en-US" altLang="ja-JP" sz="1400" dirty="0"/>
              <a:t>Huang, C.-T. James (1984) “On the Distribution and Reference of Empty Pronouns,” </a:t>
            </a:r>
            <a:r>
              <a:rPr lang="en-US" altLang="ja-JP" sz="1400" i="1" dirty="0"/>
              <a:t>Linguistic Inquiry</a:t>
            </a:r>
            <a:r>
              <a:rPr lang="en-US" altLang="ja-JP" sz="1400" dirty="0"/>
              <a:t> 15, 531–574.</a:t>
            </a:r>
            <a:endParaRPr lang="ja-JP" altLang="ja-JP" sz="1400" dirty="0"/>
          </a:p>
          <a:p>
            <a:pPr marL="365125" indent="-365125" algn="just">
              <a:buNone/>
            </a:pPr>
            <a:r>
              <a:rPr lang="en-US" altLang="ja-JP" sz="1400" dirty="0"/>
              <a:t>Huang, C.-T. James (1989) “Pro-Drop in Chinese: A Generalized Control Theory,” </a:t>
            </a:r>
            <a:r>
              <a:rPr lang="en-US" altLang="ja-JP" sz="1400" i="1" dirty="0"/>
              <a:t>The Null Subject Parameter</a:t>
            </a:r>
            <a:r>
              <a:rPr lang="en-US" altLang="ja-JP" sz="1400" dirty="0"/>
              <a:t>, ed. by Osvaldo </a:t>
            </a:r>
            <a:r>
              <a:rPr lang="en-US" altLang="ja-JP" sz="1400" dirty="0" err="1"/>
              <a:t>Jaeggli</a:t>
            </a:r>
            <a:r>
              <a:rPr lang="en-US" altLang="ja-JP" sz="1400" dirty="0"/>
              <a:t> and </a:t>
            </a:r>
            <a:r>
              <a:rPr lang="en-US" altLang="ja-JP" sz="1400" dirty="0" smtClean="0"/>
              <a:t>Kenneth J. </a:t>
            </a:r>
            <a:r>
              <a:rPr lang="en-US" altLang="ja-JP" sz="1400" dirty="0" err="1"/>
              <a:t>Safir</a:t>
            </a:r>
            <a:r>
              <a:rPr lang="en-US" altLang="ja-JP" sz="1400" dirty="0"/>
              <a:t>, 185–214, Kluwer, Dordrecht.</a:t>
            </a:r>
            <a:endParaRPr lang="ja-JP" altLang="ja-JP" sz="1400" dirty="0"/>
          </a:p>
          <a:p>
            <a:pPr marL="365125" indent="-365125" algn="just">
              <a:buNone/>
            </a:pPr>
            <a:r>
              <a:rPr lang="en-US" altLang="ja-JP" sz="1400" dirty="0"/>
              <a:t>Hulk, </a:t>
            </a:r>
            <a:r>
              <a:rPr lang="en-US" altLang="ja-JP" sz="1400" dirty="0" err="1"/>
              <a:t>Aafke</a:t>
            </a:r>
            <a:r>
              <a:rPr lang="en-US" altLang="ja-JP" sz="1400" dirty="0"/>
              <a:t> and </a:t>
            </a:r>
            <a:r>
              <a:rPr lang="en-US" altLang="ja-JP" sz="1400" dirty="0" err="1"/>
              <a:t>Ans</a:t>
            </a:r>
            <a:r>
              <a:rPr lang="en-US" altLang="ja-JP" sz="1400" dirty="0"/>
              <a:t> van </a:t>
            </a:r>
            <a:r>
              <a:rPr lang="en-US" altLang="ja-JP" sz="1400" dirty="0" err="1"/>
              <a:t>Kemenade</a:t>
            </a:r>
            <a:r>
              <a:rPr lang="en-US" altLang="ja-JP" sz="1400" dirty="0"/>
              <a:t> (1993) “Subjects, Nominative Case, Agreement and Functional Heads,” </a:t>
            </a:r>
            <a:r>
              <a:rPr lang="en-US" altLang="ja-JP" sz="1400" i="1" dirty="0"/>
              <a:t>Lingua</a:t>
            </a:r>
            <a:r>
              <a:rPr lang="en-US" altLang="ja-JP" sz="1400" dirty="0"/>
              <a:t> 89, 181–215.</a:t>
            </a:r>
            <a:endParaRPr lang="ja-JP" altLang="ja-JP" sz="1400" dirty="0"/>
          </a:p>
          <a:p>
            <a:pPr marL="365125" indent="-365125" algn="just">
              <a:buNone/>
            </a:pPr>
            <a:r>
              <a:rPr lang="en-US" altLang="ja-JP" sz="1400" dirty="0"/>
              <a:t>Hulk, </a:t>
            </a:r>
            <a:r>
              <a:rPr lang="en-US" altLang="ja-JP" sz="1400" dirty="0" err="1"/>
              <a:t>Aafke</a:t>
            </a:r>
            <a:r>
              <a:rPr lang="en-US" altLang="ja-JP" sz="1400" dirty="0"/>
              <a:t> and </a:t>
            </a:r>
            <a:r>
              <a:rPr lang="en-US" altLang="ja-JP" sz="1400" dirty="0" err="1"/>
              <a:t>Ans</a:t>
            </a:r>
            <a:r>
              <a:rPr lang="en-US" altLang="ja-JP" sz="1400" dirty="0"/>
              <a:t> van </a:t>
            </a:r>
            <a:r>
              <a:rPr lang="en-US" altLang="ja-JP" sz="1400" dirty="0" err="1"/>
              <a:t>Kemenade</a:t>
            </a:r>
            <a:r>
              <a:rPr lang="en-US" altLang="ja-JP" sz="1400" dirty="0"/>
              <a:t> (1995) “Verb Second, Pro-Drop, Functional Projections and Language Change,” </a:t>
            </a:r>
            <a:r>
              <a:rPr lang="en-US" altLang="ja-JP" sz="1400" i="1" dirty="0"/>
              <a:t>Clause Structure and Language Change</a:t>
            </a:r>
            <a:r>
              <a:rPr lang="en-US" altLang="ja-JP" sz="1400" dirty="0"/>
              <a:t>, ed. by Adrian </a:t>
            </a:r>
            <a:r>
              <a:rPr lang="en-US" altLang="ja-JP" sz="1400" dirty="0" err="1"/>
              <a:t>Battye</a:t>
            </a:r>
            <a:r>
              <a:rPr lang="en-US" altLang="ja-JP" sz="1400" dirty="0"/>
              <a:t> and Ian Roberts, 227–256, Oxford University Press, Oxford.</a:t>
            </a:r>
            <a:endParaRPr lang="ja-JP" altLang="ja-JP" sz="1400" dirty="0"/>
          </a:p>
          <a:p>
            <a:pPr marL="365125" indent="-365125" algn="just">
              <a:buNone/>
            </a:pPr>
            <a:r>
              <a:rPr lang="en-US" altLang="ja-JP" sz="1400" dirty="0" err="1"/>
              <a:t>Jaeggli</a:t>
            </a:r>
            <a:r>
              <a:rPr lang="en-US" altLang="ja-JP" sz="1400" dirty="0"/>
              <a:t>, Osvaldo and </a:t>
            </a:r>
            <a:r>
              <a:rPr lang="en-US" altLang="ja-JP" sz="1400" dirty="0" smtClean="0"/>
              <a:t>Kenneth J. </a:t>
            </a:r>
            <a:r>
              <a:rPr lang="en-US" altLang="ja-JP" sz="1400" dirty="0" err="1"/>
              <a:t>Safir</a:t>
            </a:r>
            <a:r>
              <a:rPr lang="en-US" altLang="ja-JP" sz="1400" dirty="0"/>
              <a:t> (1989) “The Null Subject Parameter and Parameter Theory,” </a:t>
            </a:r>
            <a:r>
              <a:rPr lang="en-US" altLang="ja-JP" sz="1400" i="1" dirty="0"/>
              <a:t>The Null Subject Parameter</a:t>
            </a:r>
            <a:r>
              <a:rPr lang="en-US" altLang="ja-JP" sz="1400" dirty="0"/>
              <a:t>, ed. by Osvaldo </a:t>
            </a:r>
            <a:r>
              <a:rPr lang="en-US" altLang="ja-JP" sz="1400" dirty="0" err="1"/>
              <a:t>Jaeggli</a:t>
            </a:r>
            <a:r>
              <a:rPr lang="en-US" altLang="ja-JP" sz="1400" dirty="0"/>
              <a:t> and </a:t>
            </a:r>
            <a:r>
              <a:rPr lang="en-US" altLang="ja-JP" sz="1400" dirty="0" smtClean="0"/>
              <a:t>Kenneth J. </a:t>
            </a:r>
            <a:r>
              <a:rPr lang="en-US" altLang="ja-JP" sz="1400" dirty="0" err="1"/>
              <a:t>Safir</a:t>
            </a:r>
            <a:r>
              <a:rPr lang="en-US" altLang="ja-JP" sz="1400" dirty="0"/>
              <a:t>, 1–44, Kluwer, Dordrecht.</a:t>
            </a:r>
            <a:endParaRPr lang="ja-JP" altLang="ja-JP" sz="1400" dirty="0"/>
          </a:p>
          <a:p>
            <a:pPr marL="365125" indent="-365125" algn="just">
              <a:buNone/>
            </a:pPr>
            <a:r>
              <a:rPr lang="en-US" altLang="ja-JP" sz="1400" dirty="0" err="1"/>
              <a:t>Kemenade</a:t>
            </a:r>
            <a:r>
              <a:rPr lang="en-US" altLang="ja-JP" sz="1400" dirty="0"/>
              <a:t>, </a:t>
            </a:r>
            <a:r>
              <a:rPr lang="en-US" altLang="ja-JP" sz="1400" dirty="0" err="1"/>
              <a:t>Ans</a:t>
            </a:r>
            <a:r>
              <a:rPr lang="en-US" altLang="ja-JP" sz="1400" dirty="0"/>
              <a:t> van (1987) </a:t>
            </a:r>
            <a:r>
              <a:rPr lang="en-US" altLang="ja-JP" sz="1400" i="1" dirty="0"/>
              <a:t>Syntactic Case and Morphological Case in the History of English</a:t>
            </a:r>
            <a:r>
              <a:rPr lang="en-US" altLang="ja-JP" sz="1400" dirty="0"/>
              <a:t>, </a:t>
            </a:r>
            <a:r>
              <a:rPr lang="en-US" altLang="ja-JP" sz="1400" dirty="0" err="1"/>
              <a:t>Foris</a:t>
            </a:r>
            <a:r>
              <a:rPr lang="en-US" altLang="ja-JP" sz="1400" dirty="0"/>
              <a:t>, Dordrecht.</a:t>
            </a:r>
            <a:endParaRPr lang="ja-JP" altLang="ja-JP" sz="1400" dirty="0"/>
          </a:p>
          <a:p>
            <a:pPr marL="365125" indent="-365125" algn="just">
              <a:buNone/>
            </a:pPr>
            <a:r>
              <a:rPr lang="en-US" altLang="ja-JP" sz="1400" dirty="0"/>
              <a:t>Kroch, Anthony and Ann Taylor (2000) </a:t>
            </a:r>
            <a:r>
              <a:rPr lang="en-US" altLang="ja-JP" sz="1400" i="1" dirty="0"/>
              <a:t>The</a:t>
            </a:r>
            <a:r>
              <a:rPr lang="en-US" altLang="ja-JP" sz="1400" dirty="0"/>
              <a:t> </a:t>
            </a:r>
            <a:r>
              <a:rPr lang="en-US" altLang="ja-JP" sz="1400" i="1" dirty="0"/>
              <a:t>Penn-Helsinki Parsed Corpus of Middle English</a:t>
            </a:r>
            <a:r>
              <a:rPr lang="en-US" altLang="ja-JP" sz="1400" dirty="0"/>
              <a:t>, </a:t>
            </a:r>
            <a:r>
              <a:rPr lang="en-US" altLang="ja-JP" sz="1400" dirty="0" smtClean="0"/>
              <a:t>Second </a:t>
            </a:r>
            <a:r>
              <a:rPr lang="en-US" altLang="ja-JP" sz="1400" dirty="0"/>
              <a:t>E</a:t>
            </a:r>
            <a:r>
              <a:rPr lang="en-US" altLang="ja-JP" sz="1400" dirty="0" smtClean="0"/>
              <a:t>dition</a:t>
            </a:r>
            <a:r>
              <a:rPr lang="en-US" altLang="ja-JP" sz="1400" dirty="0"/>
              <a:t>, University of Pennsylvania, Philadelphia</a:t>
            </a:r>
            <a:r>
              <a:rPr lang="en-US" altLang="ja-JP" sz="1400" dirty="0" smtClean="0"/>
              <a:t>.</a:t>
            </a:r>
          </a:p>
          <a:p>
            <a:pPr marL="365125" indent="-365125" algn="just">
              <a:buNone/>
            </a:pPr>
            <a:r>
              <a:rPr lang="en-US" altLang="ja-JP" sz="1400" dirty="0" err="1"/>
              <a:t>Nawata</a:t>
            </a:r>
            <a:r>
              <a:rPr lang="en-US" altLang="ja-JP" sz="1400" dirty="0"/>
              <a:t>, Hiroyuki (2009) “Clausal Architecture and Inflectional Paradigm: The Case of V2 in the History of English,” </a:t>
            </a:r>
            <a:r>
              <a:rPr lang="en-US" altLang="ja-JP" sz="1400" i="1" dirty="0"/>
              <a:t>English Linguistics</a:t>
            </a:r>
            <a:r>
              <a:rPr lang="en-US" altLang="ja-JP" sz="1400" dirty="0"/>
              <a:t> 26, 247–283.</a:t>
            </a:r>
          </a:p>
          <a:p>
            <a:pPr marL="365125" indent="-365125" algn="just">
              <a:buNone/>
            </a:pPr>
            <a:endParaRPr lang="ja-JP" altLang="ja-JP" sz="1400" dirty="0"/>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59</a:t>
            </a:fld>
            <a:endParaRPr lang="en-US" altLang="ja-JP"/>
          </a:p>
        </p:txBody>
      </p:sp>
    </p:spTree>
    <p:extLst>
      <p:ext uri="{BB962C8B-B14F-4D97-AF65-F5344CB8AC3E}">
        <p14:creationId xmlns:p14="http://schemas.microsoft.com/office/powerpoint/2010/main" val="29101081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latin typeface="ヒラギノ角ゴ Pro W6"/>
                <a:ea typeface="ヒラギノ角ゴ Pro W6"/>
                <a:cs typeface="ヒラギノ角ゴ Pro W6"/>
              </a:rPr>
              <a:t>参考文献</a:t>
            </a:r>
            <a:endParaRPr kumimoji="1" lang="ja-JP" altLang="en-US" sz="3200" dirty="0">
              <a:latin typeface="ヒラギノ角ゴ Pro W6"/>
              <a:ea typeface="ヒラギノ角ゴ Pro W6"/>
              <a:cs typeface="ヒラギノ角ゴ Pro W6"/>
            </a:endParaRPr>
          </a:p>
        </p:txBody>
      </p:sp>
      <p:sp>
        <p:nvSpPr>
          <p:cNvPr id="3" name="コンテンツ プレースホルダー 2"/>
          <p:cNvSpPr>
            <a:spLocks noGrp="1"/>
          </p:cNvSpPr>
          <p:nvPr>
            <p:ph idx="1"/>
          </p:nvPr>
        </p:nvSpPr>
        <p:spPr/>
        <p:txBody>
          <a:bodyPr>
            <a:noAutofit/>
          </a:bodyPr>
          <a:lstStyle/>
          <a:p>
            <a:pPr marL="365125" indent="-365125" algn="just">
              <a:buNone/>
            </a:pPr>
            <a:r>
              <a:rPr lang="en-US" altLang="ja-JP" sz="1400" dirty="0" err="1" smtClean="0"/>
              <a:t>Nawata</a:t>
            </a:r>
            <a:r>
              <a:rPr lang="en-US" altLang="ja-JP" sz="1400" dirty="0"/>
              <a:t>, Hiroyuki (2011) “Feature Inheritance as a Reflex of Diachronic Change: Evidence from Transitive Expletive Constructions in the History of English,” paper presented at the 13th International Diachronic Generative Syntax Conference.</a:t>
            </a:r>
            <a:r>
              <a:rPr lang="ja-JP" altLang="ja-JP" sz="1400" dirty="0"/>
              <a:t> </a:t>
            </a:r>
          </a:p>
          <a:p>
            <a:pPr marL="365125" indent="-365125" algn="just">
              <a:buNone/>
            </a:pPr>
            <a:r>
              <a:rPr lang="ja-JP" altLang="ja-JP" sz="1400" dirty="0" smtClean="0">
                <a:latin typeface="Arial"/>
                <a:ea typeface="メイリオ"/>
                <a:cs typeface="Arial"/>
              </a:rPr>
              <a:t>縄田</a:t>
            </a:r>
            <a:r>
              <a:rPr lang="ja-JP" altLang="ja-JP" sz="1400" dirty="0">
                <a:latin typeface="Arial"/>
                <a:ea typeface="メイリオ"/>
                <a:cs typeface="Arial"/>
              </a:rPr>
              <a:t>裕幸</a:t>
            </a:r>
            <a:r>
              <a:rPr lang="en-US" altLang="ja-JP" sz="1400" dirty="0">
                <a:latin typeface="Arial"/>
                <a:ea typeface="メイリオ"/>
                <a:cs typeface="Arial"/>
              </a:rPr>
              <a:t> (2012) </a:t>
            </a:r>
            <a:r>
              <a:rPr lang="ja-JP" altLang="ja-JP" sz="1400" dirty="0">
                <a:latin typeface="Arial"/>
                <a:ea typeface="メイリオ"/>
                <a:cs typeface="Arial"/>
              </a:rPr>
              <a:t>「古英語・中英語における「空主語」の認可と消失</a:t>
            </a:r>
            <a:r>
              <a:rPr lang="en-US" altLang="ja-JP" sz="1400" dirty="0">
                <a:latin typeface="Arial"/>
                <a:ea typeface="メイリオ"/>
                <a:cs typeface="Arial"/>
              </a:rPr>
              <a:t>—</a:t>
            </a:r>
            <a:r>
              <a:rPr lang="ja-JP" altLang="ja-JP" sz="1400" dirty="0">
                <a:latin typeface="Arial"/>
                <a:ea typeface="メイリオ"/>
                <a:cs typeface="Arial"/>
              </a:rPr>
              <a:t>話題卓立言語から主語卓立言語へ</a:t>
            </a:r>
            <a:r>
              <a:rPr lang="en-US" altLang="ja-JP" sz="1400" dirty="0">
                <a:latin typeface="Arial"/>
                <a:ea typeface="メイリオ"/>
                <a:cs typeface="Arial"/>
              </a:rPr>
              <a:t>—</a:t>
            </a:r>
            <a:r>
              <a:rPr lang="ja-JP" altLang="ja-JP" sz="1400" dirty="0">
                <a:latin typeface="Arial"/>
                <a:ea typeface="メイリオ"/>
                <a:cs typeface="Arial"/>
              </a:rPr>
              <a:t>」『島根大学教育学部紀要』第</a:t>
            </a:r>
            <a:r>
              <a:rPr lang="en-US" altLang="ja-JP" sz="1400" dirty="0">
                <a:latin typeface="Arial"/>
                <a:ea typeface="メイリオ"/>
                <a:cs typeface="Arial"/>
              </a:rPr>
              <a:t>46</a:t>
            </a:r>
            <a:r>
              <a:rPr lang="ja-JP" altLang="ja-JP" sz="1400" dirty="0">
                <a:latin typeface="Arial"/>
                <a:ea typeface="メイリオ"/>
                <a:cs typeface="Arial"/>
              </a:rPr>
              <a:t>巻</a:t>
            </a:r>
            <a:r>
              <a:rPr lang="en-US" altLang="ja-JP" sz="1400" dirty="0">
                <a:latin typeface="Arial"/>
                <a:ea typeface="メイリオ"/>
                <a:cs typeface="Arial"/>
              </a:rPr>
              <a:t>, 101–110.</a:t>
            </a:r>
            <a:endParaRPr lang="ja-JP" altLang="ja-JP" sz="1400" dirty="0">
              <a:latin typeface="Arial"/>
              <a:ea typeface="メイリオ"/>
              <a:cs typeface="Arial"/>
            </a:endParaRPr>
          </a:p>
          <a:p>
            <a:pPr marL="365125" indent="-365125" algn="just">
              <a:buNone/>
            </a:pPr>
            <a:r>
              <a:rPr lang="en-US" altLang="ja-JP" sz="1400" dirty="0" err="1"/>
              <a:t>Neeleman</a:t>
            </a:r>
            <a:r>
              <a:rPr lang="en-US" altLang="ja-JP" sz="1400" dirty="0"/>
              <a:t>, Ad and </a:t>
            </a:r>
            <a:r>
              <a:rPr lang="en-US" altLang="ja-JP" sz="1400" dirty="0" err="1"/>
              <a:t>Kriszta</a:t>
            </a:r>
            <a:r>
              <a:rPr lang="en-US" altLang="ja-JP" sz="1400" dirty="0"/>
              <a:t> </a:t>
            </a:r>
            <a:r>
              <a:rPr lang="en-US" altLang="ja-JP" sz="1400" dirty="0" err="1"/>
              <a:t>Szendrői</a:t>
            </a:r>
            <a:r>
              <a:rPr lang="en-US" altLang="ja-JP" sz="1400" dirty="0"/>
              <a:t> (2007) “Radical Pro Drop and the Morphology of Pronouns,” </a:t>
            </a:r>
            <a:r>
              <a:rPr lang="en-US" altLang="ja-JP" sz="1400" i="1" dirty="0"/>
              <a:t>Linguistic Inquiry</a:t>
            </a:r>
            <a:r>
              <a:rPr lang="en-US" altLang="ja-JP" sz="1400" dirty="0"/>
              <a:t> 38, 671–714.</a:t>
            </a:r>
            <a:endParaRPr lang="ja-JP" altLang="ja-JP" sz="1400" dirty="0"/>
          </a:p>
          <a:p>
            <a:pPr marL="365125" indent="-365125" algn="just">
              <a:buNone/>
            </a:pPr>
            <a:r>
              <a:rPr lang="en-US" altLang="ja-JP" sz="1400" dirty="0" err="1"/>
              <a:t>Pintzuk</a:t>
            </a:r>
            <a:r>
              <a:rPr lang="en-US" altLang="ja-JP" sz="1400" dirty="0"/>
              <a:t>, Susan and </a:t>
            </a:r>
            <a:r>
              <a:rPr lang="en-US" altLang="ja-JP" sz="1400" dirty="0" err="1"/>
              <a:t>Leendert</a:t>
            </a:r>
            <a:r>
              <a:rPr lang="en-US" altLang="ja-JP" sz="1400" dirty="0"/>
              <a:t> Plug (2001) </a:t>
            </a:r>
            <a:r>
              <a:rPr lang="en-US" altLang="ja-JP" sz="1400" i="1" dirty="0"/>
              <a:t>The York-Helsinki Parsed Corpus of Old English Poetry</a:t>
            </a:r>
            <a:r>
              <a:rPr lang="en-US" altLang="ja-JP" sz="1400" dirty="0"/>
              <a:t>, University of York, York.</a:t>
            </a:r>
            <a:endParaRPr lang="ja-JP" altLang="ja-JP" sz="1400" dirty="0"/>
          </a:p>
          <a:p>
            <a:pPr marL="365125" indent="-365125" algn="just">
              <a:buNone/>
            </a:pPr>
            <a:r>
              <a:rPr lang="en-US" altLang="ja-JP" sz="1400" dirty="0"/>
              <a:t>Richards, Marc D. (2007) “On Feature Inheritance: An Argument from the Phase Impenetrability Condition,” </a:t>
            </a:r>
            <a:r>
              <a:rPr lang="en-US" altLang="ja-JP" sz="1400" i="1" dirty="0"/>
              <a:t>Linguistic Inquiry</a:t>
            </a:r>
            <a:r>
              <a:rPr lang="en-US" altLang="ja-JP" sz="1400" dirty="0"/>
              <a:t> 38, 563–572.</a:t>
            </a:r>
            <a:endParaRPr lang="ja-JP" altLang="ja-JP" sz="1400" dirty="0"/>
          </a:p>
          <a:p>
            <a:pPr marL="365125" indent="-365125" algn="just">
              <a:buNone/>
            </a:pPr>
            <a:r>
              <a:rPr lang="en-US" altLang="ja-JP" sz="1400" dirty="0" err="1"/>
              <a:t>Rizzi</a:t>
            </a:r>
            <a:r>
              <a:rPr lang="en-US" altLang="ja-JP" sz="1400" dirty="0"/>
              <a:t>, Luigi (1982) </a:t>
            </a:r>
            <a:r>
              <a:rPr lang="en-US" altLang="ja-JP" sz="1400" i="1" dirty="0"/>
              <a:t>Issues in Italian Syntax</a:t>
            </a:r>
            <a:r>
              <a:rPr lang="en-US" altLang="ja-JP" sz="1400" dirty="0"/>
              <a:t>, </a:t>
            </a:r>
            <a:r>
              <a:rPr lang="en-US" altLang="ja-JP" sz="1400" dirty="0" err="1"/>
              <a:t>Foris</a:t>
            </a:r>
            <a:r>
              <a:rPr lang="en-US" altLang="ja-JP" sz="1400" dirty="0"/>
              <a:t>, Dordrecht.</a:t>
            </a:r>
            <a:endParaRPr lang="ja-JP" altLang="ja-JP" sz="1400" dirty="0"/>
          </a:p>
          <a:p>
            <a:pPr marL="365125" indent="-365125" algn="just">
              <a:buNone/>
            </a:pPr>
            <a:r>
              <a:rPr lang="en-US" altLang="ja-JP" sz="1400" dirty="0" err="1"/>
              <a:t>Rizzi</a:t>
            </a:r>
            <a:r>
              <a:rPr lang="en-US" altLang="ja-JP" sz="1400" dirty="0"/>
              <a:t>, Luigi (1986) “Null Objects in Italian and the Theory of </a:t>
            </a:r>
            <a:r>
              <a:rPr lang="en-US" altLang="ja-JP" sz="1400" i="1" dirty="0"/>
              <a:t>pro</a:t>
            </a:r>
            <a:r>
              <a:rPr lang="en-US" altLang="ja-JP" sz="1400" dirty="0"/>
              <a:t>,” </a:t>
            </a:r>
            <a:r>
              <a:rPr lang="en-US" altLang="ja-JP" sz="1400" i="1" dirty="0"/>
              <a:t>Linguistic Inquiry</a:t>
            </a:r>
            <a:r>
              <a:rPr lang="en-US" altLang="ja-JP" sz="1400" dirty="0"/>
              <a:t> 17, 501–557.</a:t>
            </a:r>
            <a:endParaRPr lang="ja-JP" altLang="ja-JP" sz="1400" dirty="0"/>
          </a:p>
          <a:p>
            <a:pPr marL="365125" indent="-365125" algn="just">
              <a:buNone/>
            </a:pPr>
            <a:r>
              <a:rPr lang="en-US" altLang="ja-JP" sz="1400" dirty="0" err="1"/>
              <a:t>Rizzi</a:t>
            </a:r>
            <a:r>
              <a:rPr lang="en-US" altLang="ja-JP" sz="1400" dirty="0"/>
              <a:t>, Luigi (1997) “The Fine Structure of the Left Periphery,” </a:t>
            </a:r>
            <a:r>
              <a:rPr lang="en-US" altLang="ja-JP" sz="1400" i="1" dirty="0"/>
              <a:t>Elements of Grammar: Handbook of Generative Syntax</a:t>
            </a:r>
            <a:r>
              <a:rPr lang="en-US" altLang="ja-JP" sz="1400" dirty="0"/>
              <a:t>, ed. by </a:t>
            </a:r>
            <a:r>
              <a:rPr lang="en-US" altLang="ja-JP" sz="1400" dirty="0" err="1"/>
              <a:t>Liliane</a:t>
            </a:r>
            <a:r>
              <a:rPr lang="en-US" altLang="ja-JP" sz="1400" dirty="0"/>
              <a:t> </a:t>
            </a:r>
            <a:r>
              <a:rPr lang="en-US" altLang="ja-JP" sz="1400" dirty="0" err="1"/>
              <a:t>Haegeman</a:t>
            </a:r>
            <a:r>
              <a:rPr lang="en-US" altLang="ja-JP" sz="1400" dirty="0"/>
              <a:t>, 281–337, Kluwer, Dordrecht.</a:t>
            </a:r>
            <a:endParaRPr lang="ja-JP" altLang="ja-JP" sz="1400" dirty="0"/>
          </a:p>
          <a:p>
            <a:pPr marL="365125" indent="-365125" algn="just">
              <a:buNone/>
            </a:pPr>
            <a:r>
              <a:rPr lang="en-US" altLang="ja-JP" sz="1400" dirty="0"/>
              <a:t>Roberts, Ian and Anders Holmberg (2010) “Introduction: Parameters in Minimalist Theory,” </a:t>
            </a:r>
            <a:r>
              <a:rPr lang="en-US" altLang="ja-JP" sz="1400" i="1" dirty="0"/>
              <a:t>Parametric Variation: Null Subjects in Minimalist Theory</a:t>
            </a:r>
            <a:r>
              <a:rPr lang="en-US" altLang="ja-JP" sz="1400" dirty="0"/>
              <a:t>, ed. by Theresa </a:t>
            </a:r>
            <a:r>
              <a:rPr lang="en-US" altLang="ja-JP" sz="1400" dirty="0" err="1"/>
              <a:t>Biberauer</a:t>
            </a:r>
            <a:r>
              <a:rPr lang="en-US" altLang="ja-JP" sz="1400" dirty="0"/>
              <a:t>, Anders Holmberg, Ian Roberts, and Michelle Sheehan, 1–57, Cambridge University Press, Cambridge.</a:t>
            </a:r>
            <a:endParaRPr lang="ja-JP" altLang="ja-JP" sz="1400" dirty="0"/>
          </a:p>
          <a:p>
            <a:pPr marL="365125" indent="-365125" algn="just">
              <a:buNone/>
            </a:pPr>
            <a:r>
              <a:rPr lang="en-US" altLang="ja-JP" sz="1400" dirty="0"/>
              <a:t>Taylor, Ann, Anthony Warner, Susan </a:t>
            </a:r>
            <a:r>
              <a:rPr lang="en-US" altLang="ja-JP" sz="1400" dirty="0" err="1"/>
              <a:t>Pintzuk</a:t>
            </a:r>
            <a:r>
              <a:rPr lang="en-US" altLang="ja-JP" sz="1400" dirty="0"/>
              <a:t>, and Frank </a:t>
            </a:r>
            <a:r>
              <a:rPr lang="en-US" altLang="ja-JP" sz="1400" dirty="0" err="1"/>
              <a:t>Beths</a:t>
            </a:r>
            <a:r>
              <a:rPr lang="en-US" altLang="ja-JP" sz="1400" dirty="0"/>
              <a:t> (2003) </a:t>
            </a:r>
            <a:r>
              <a:rPr lang="en-US" altLang="ja-JP" sz="1400" i="1" dirty="0"/>
              <a:t>The York-Toronto-Helsinki Parsed Corpus of Old English Prose</a:t>
            </a:r>
            <a:r>
              <a:rPr lang="en-US" altLang="ja-JP" sz="1400" dirty="0"/>
              <a:t>, University of York, York.</a:t>
            </a:r>
            <a:endParaRPr lang="ja-JP" altLang="ja-JP" sz="1400" dirty="0"/>
          </a:p>
          <a:p>
            <a:pPr marL="365125" indent="-365125" algn="just">
              <a:buNone/>
            </a:pPr>
            <a:r>
              <a:rPr lang="en-US" altLang="ja-JP" sz="1400" dirty="0" err="1"/>
              <a:t>Walkden</a:t>
            </a:r>
            <a:r>
              <a:rPr lang="en-US" altLang="ja-JP" sz="1400" dirty="0"/>
              <a:t>, George (2011) “Null Arguments in Old English,” paper presented at the 2011 Annual Meeting of the Linguistics Association of Great Britain.</a:t>
            </a:r>
            <a:r>
              <a:rPr lang="ja-JP" altLang="ja-JP" sz="1400" dirty="0"/>
              <a:t> </a:t>
            </a:r>
            <a:endParaRPr kumimoji="1" lang="ja-JP" altLang="en-US" sz="1300" dirty="0"/>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60</a:t>
            </a:fld>
            <a:endParaRPr lang="en-US" altLang="ja-JP"/>
          </a:p>
        </p:txBody>
      </p:sp>
    </p:spTree>
    <p:extLst>
      <p:ext uri="{BB962C8B-B14F-4D97-AF65-F5344CB8AC3E}">
        <p14:creationId xmlns:p14="http://schemas.microsoft.com/office/powerpoint/2010/main" val="1247972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0" dirty="0" smtClean="0">
                <a:latin typeface="ヒラギノ角ゴ Pro W6"/>
                <a:ea typeface="ヒラギノ角ゴ Pro W6"/>
                <a:cs typeface="ヒラギノ角ゴ Pro W6"/>
              </a:rPr>
              <a:t>基本事実と論点の概観</a:t>
            </a:r>
            <a:endParaRPr kumimoji="1" lang="ja-JP" altLang="en-US" b="0" dirty="0">
              <a:latin typeface="ヒラギノ角ゴ Pro W6"/>
              <a:ea typeface="ヒラギノ角ゴ Pro W6"/>
              <a:cs typeface="ヒラギノ角ゴ Pro W6"/>
            </a:endParaRPr>
          </a:p>
        </p:txBody>
      </p:sp>
      <p:sp>
        <p:nvSpPr>
          <p:cNvPr id="3" name="テキスト プレースホルダー 2"/>
          <p:cNvSpPr>
            <a:spLocks noGrp="1"/>
          </p:cNvSpPr>
          <p:nvPr>
            <p:ph type="body" idx="1"/>
          </p:nvPr>
        </p:nvSpPr>
        <p:spPr/>
        <p:txBody>
          <a:bodyPr/>
          <a:lstStyle/>
          <a:p>
            <a:r>
              <a:rPr kumimoji="1" lang="ja-JP" altLang="en-US" dirty="0" smtClean="0"/>
              <a:t>第</a:t>
            </a:r>
            <a:r>
              <a:rPr lang="en-US" altLang="ja-JP" dirty="0"/>
              <a:t>2</a:t>
            </a:r>
            <a:r>
              <a:rPr kumimoji="1" lang="ja-JP" altLang="en-US" dirty="0" smtClean="0"/>
              <a:t>節</a:t>
            </a:r>
            <a:endParaRPr kumimoji="1" lang="ja-JP" altLang="en-US" dirty="0"/>
          </a:p>
        </p:txBody>
      </p:sp>
      <p:sp>
        <p:nvSpPr>
          <p:cNvPr id="4" name="スライド番号プレースホルダー 3"/>
          <p:cNvSpPr>
            <a:spLocks noGrp="1"/>
          </p:cNvSpPr>
          <p:nvPr>
            <p:ph type="sldNum" sz="quarter" idx="12"/>
          </p:nvPr>
        </p:nvSpPr>
        <p:spPr/>
        <p:txBody>
          <a:bodyPr/>
          <a:lstStyle/>
          <a:p>
            <a:fld id="{92E3B286-A1FF-7348-8C9C-3BDD6B119ECF}" type="slidenum">
              <a:rPr lang="en-US" altLang="ja-JP" smtClean="0"/>
              <a:pPr/>
              <a:t>6</a:t>
            </a:fld>
            <a:endParaRPr lang="en-US" altLang="ja-JP"/>
          </a:p>
        </p:txBody>
      </p:sp>
    </p:spTree>
    <p:extLst>
      <p:ext uri="{BB962C8B-B14F-4D97-AF65-F5344CB8AC3E}">
        <p14:creationId xmlns:p14="http://schemas.microsoft.com/office/powerpoint/2010/main" val="1996838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latin typeface="ヒラギノ角ゴ Pro W6"/>
                <a:ea typeface="ヒラギノ角ゴ Pro W6"/>
                <a:cs typeface="ヒラギノ角ゴ Pro W6"/>
              </a:rPr>
              <a:t>古英語の空主語をめぐる議論</a:t>
            </a:r>
            <a:endParaRPr kumimoji="1" lang="ja-JP" altLang="en-US" sz="3200" dirty="0">
              <a:latin typeface="ヒラギノ角ゴ Pro W6"/>
              <a:ea typeface="ヒラギノ角ゴ Pro W6"/>
              <a:cs typeface="ヒラギノ角ゴ Pro W6"/>
            </a:endParaRPr>
          </a:p>
        </p:txBody>
      </p:sp>
      <p:sp>
        <p:nvSpPr>
          <p:cNvPr id="3" name="コンテンツ プレースホルダー 2"/>
          <p:cNvSpPr>
            <a:spLocks noGrp="1"/>
          </p:cNvSpPr>
          <p:nvPr>
            <p:ph idx="1"/>
          </p:nvPr>
        </p:nvSpPr>
        <p:spPr/>
        <p:txBody>
          <a:bodyPr/>
          <a:lstStyle/>
          <a:p>
            <a:pPr>
              <a:buFont typeface="Wingdings" charset="2"/>
              <a:buChar char="Ø"/>
            </a:pPr>
            <a:endParaRPr lang="en-US" altLang="ja-JP" sz="2800" dirty="0" smtClean="0"/>
          </a:p>
          <a:p>
            <a:pPr>
              <a:lnSpc>
                <a:spcPct val="120000"/>
              </a:lnSpc>
              <a:buFont typeface="Wingdings" charset="2"/>
              <a:buChar char="Ø"/>
            </a:pPr>
            <a:r>
              <a:rPr lang="en-US" altLang="ja-JP" sz="2800" dirty="0" smtClean="0">
                <a:ea typeface="メイリオ"/>
                <a:cs typeface="メイリオ"/>
              </a:rPr>
              <a:t>Hulk and </a:t>
            </a:r>
            <a:r>
              <a:rPr lang="en-US" altLang="ja-JP" sz="2800" dirty="0" err="1" smtClean="0">
                <a:ea typeface="メイリオ"/>
                <a:cs typeface="メイリオ"/>
              </a:rPr>
              <a:t>Kemenade</a:t>
            </a:r>
            <a:r>
              <a:rPr lang="en-US" altLang="ja-JP" sz="2800" dirty="0" smtClean="0">
                <a:ea typeface="メイリオ"/>
                <a:cs typeface="メイリオ"/>
              </a:rPr>
              <a:t> (1993, 1995)</a:t>
            </a:r>
          </a:p>
          <a:p>
            <a:pPr lvl="1">
              <a:lnSpc>
                <a:spcPct val="120000"/>
              </a:lnSpc>
              <a:buFont typeface="ヒラギノ角ゴ ProN W3"/>
              <a:buChar char="–"/>
            </a:pPr>
            <a:r>
              <a:rPr lang="ja-JP" altLang="en-US" sz="2400" dirty="0">
                <a:ea typeface="メイリオ"/>
                <a:cs typeface="メイリオ"/>
              </a:rPr>
              <a:t>古英語で</a:t>
            </a:r>
            <a:r>
              <a:rPr lang="ja-JP" altLang="en-US" sz="2400" dirty="0" smtClean="0">
                <a:ea typeface="メイリオ"/>
                <a:cs typeface="メイリオ"/>
              </a:rPr>
              <a:t>は</a:t>
            </a:r>
            <a:r>
              <a:rPr lang="en-US" altLang="en-US" sz="2400" dirty="0" smtClean="0">
                <a:ea typeface="メイリオ"/>
                <a:cs typeface="メイリオ"/>
              </a:rPr>
              <a:t>虚辞の</a:t>
            </a:r>
            <a:r>
              <a:rPr lang="ja-JP" altLang="en-US" sz="2400" dirty="0" smtClean="0">
                <a:ea typeface="メイリオ"/>
                <a:cs typeface="メイリオ"/>
              </a:rPr>
              <a:t>空</a:t>
            </a:r>
            <a:r>
              <a:rPr lang="ja-JP" altLang="en-US" sz="2400" dirty="0">
                <a:ea typeface="メイリオ"/>
                <a:cs typeface="メイリオ"/>
              </a:rPr>
              <a:t>主語のみが許された</a:t>
            </a:r>
            <a:r>
              <a:rPr lang="ja-JP" altLang="en-US" sz="2400" dirty="0" smtClean="0">
                <a:ea typeface="メイリオ"/>
                <a:cs typeface="メイリオ"/>
              </a:rPr>
              <a:t>。</a:t>
            </a:r>
            <a:endParaRPr lang="en-US" altLang="ja-JP" sz="2400" dirty="0" smtClean="0">
              <a:ea typeface="メイリオ"/>
              <a:cs typeface="メイリオ"/>
            </a:endParaRPr>
          </a:p>
          <a:p>
            <a:pPr>
              <a:lnSpc>
                <a:spcPct val="120000"/>
              </a:lnSpc>
              <a:spcBef>
                <a:spcPts val="2424"/>
              </a:spcBef>
              <a:buFont typeface="Wingdings" charset="2"/>
              <a:buChar char="Ø"/>
            </a:pPr>
            <a:r>
              <a:rPr lang="en-US" altLang="ja-JP" sz="2800" dirty="0" err="1" smtClean="0">
                <a:ea typeface="メイリオ"/>
                <a:cs typeface="メイリオ"/>
              </a:rPr>
              <a:t>Gelderen</a:t>
            </a:r>
            <a:r>
              <a:rPr lang="en-US" altLang="ja-JP" sz="2800" dirty="0" smtClean="0">
                <a:ea typeface="メイリオ"/>
                <a:cs typeface="メイリオ"/>
              </a:rPr>
              <a:t> (2000)</a:t>
            </a:r>
            <a:endParaRPr kumimoji="1" lang="en-US" altLang="ja-JP" sz="2800" dirty="0" smtClean="0">
              <a:ea typeface="メイリオ"/>
              <a:cs typeface="メイリオ"/>
            </a:endParaRPr>
          </a:p>
          <a:p>
            <a:pPr lvl="1">
              <a:lnSpc>
                <a:spcPct val="120000"/>
              </a:lnSpc>
              <a:buFont typeface="ヒラギノ角ゴ ProN W3"/>
              <a:buChar char="–"/>
            </a:pPr>
            <a:r>
              <a:rPr lang="ja-JP" altLang="en-US" sz="2400" dirty="0" smtClean="0">
                <a:ea typeface="メイリオ"/>
                <a:cs typeface="メイリオ"/>
              </a:rPr>
              <a:t>古英語は指示的な空主語も許した。</a:t>
            </a:r>
            <a:endParaRPr lang="en-US" altLang="ja-JP" sz="2400" dirty="0" smtClean="0">
              <a:ea typeface="メイリオ"/>
              <a:cs typeface="メイリオ"/>
            </a:endParaRPr>
          </a:p>
          <a:p>
            <a:pPr lvl="1">
              <a:lnSpc>
                <a:spcPct val="120000"/>
              </a:lnSpc>
            </a:pPr>
            <a:r>
              <a:rPr lang="ja-JP" altLang="en-US" sz="2400" dirty="0" smtClean="0">
                <a:ea typeface="メイリオ"/>
                <a:cs typeface="メイリオ"/>
              </a:rPr>
              <a:t>人称分離</a:t>
            </a:r>
            <a:r>
              <a:rPr lang="en-US" altLang="ja-JP" sz="2400" dirty="0" smtClean="0">
                <a:ea typeface="メイリオ"/>
                <a:cs typeface="メイリオ"/>
              </a:rPr>
              <a:t> (person split): </a:t>
            </a:r>
            <a:r>
              <a:rPr lang="ja-JP" altLang="en-US" sz="2400" dirty="0" smtClean="0">
                <a:ea typeface="メイリオ"/>
                <a:cs typeface="メイリオ"/>
              </a:rPr>
              <a:t>古英語で代名詞主語が脱落した場合には主として</a:t>
            </a:r>
            <a:r>
              <a:rPr lang="en-US" altLang="ja-JP" sz="2400" dirty="0" smtClean="0">
                <a:ea typeface="メイリオ"/>
                <a:cs typeface="メイリオ"/>
              </a:rPr>
              <a:t>3</a:t>
            </a:r>
            <a:r>
              <a:rPr lang="ja-JP" altLang="en-US" sz="2400" dirty="0" smtClean="0">
                <a:ea typeface="メイリオ"/>
                <a:cs typeface="メイリオ"/>
              </a:rPr>
              <a:t>人称として解釈され，</a:t>
            </a:r>
            <a:r>
              <a:rPr lang="en-US" altLang="ja-JP" sz="2400" dirty="0" smtClean="0">
                <a:ea typeface="メイリオ"/>
                <a:cs typeface="メイリオ"/>
              </a:rPr>
              <a:t>1</a:t>
            </a:r>
            <a:r>
              <a:rPr lang="ja-JP" altLang="en-US" sz="2400" dirty="0" smtClean="0">
                <a:ea typeface="メイリオ"/>
                <a:cs typeface="メイリオ"/>
              </a:rPr>
              <a:t>・</a:t>
            </a:r>
            <a:r>
              <a:rPr lang="en-US" altLang="ja-JP" sz="2400" dirty="0" smtClean="0">
                <a:ea typeface="メイリオ"/>
                <a:cs typeface="メイリオ"/>
              </a:rPr>
              <a:t>2</a:t>
            </a:r>
            <a:r>
              <a:rPr lang="ja-JP" altLang="en-US" sz="2400" dirty="0" smtClean="0">
                <a:ea typeface="メイリオ"/>
                <a:cs typeface="メイリオ"/>
              </a:rPr>
              <a:t>人称代名詞の脱落はまれであった。</a:t>
            </a:r>
            <a:endParaRPr kumimoji="1" lang="en-US" altLang="ja-JP" sz="2400" dirty="0" smtClean="0">
              <a:ea typeface="メイリオ"/>
              <a:cs typeface="メイリオ"/>
            </a:endParaRPr>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7</a:t>
            </a:fld>
            <a:endParaRPr lang="en-US" altLang="ja-JP"/>
          </a:p>
        </p:txBody>
      </p:sp>
    </p:spTree>
    <p:extLst>
      <p:ext uri="{BB962C8B-B14F-4D97-AF65-F5344CB8AC3E}">
        <p14:creationId xmlns:p14="http://schemas.microsoft.com/office/powerpoint/2010/main" val="4227429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3200" dirty="0" err="1" smtClean="0">
                <a:latin typeface="ヒラギノ角ゴ Pro W6"/>
                <a:ea typeface="ヒラギノ角ゴ Pro W6"/>
                <a:cs typeface="ヒラギノ角ゴ Pro W6"/>
              </a:rPr>
              <a:t>Walkden</a:t>
            </a:r>
            <a:r>
              <a:rPr kumimoji="1" lang="en-US" altLang="ja-JP" sz="3200" dirty="0" smtClean="0">
                <a:latin typeface="ヒラギノ角ゴ Pro W6"/>
                <a:ea typeface="ヒラギノ角ゴ Pro W6"/>
                <a:cs typeface="ヒラギノ角ゴ Pro W6"/>
              </a:rPr>
              <a:t> (2011)</a:t>
            </a:r>
            <a:endParaRPr kumimoji="1" lang="ja-JP" altLang="en-US" sz="3200" dirty="0">
              <a:latin typeface="ヒラギノ角ゴ Pro W6"/>
              <a:ea typeface="ヒラギノ角ゴ Pro W6"/>
              <a:cs typeface="ヒラギノ角ゴ Pro W6"/>
            </a:endParaRPr>
          </a:p>
        </p:txBody>
      </p:sp>
      <p:sp>
        <p:nvSpPr>
          <p:cNvPr id="3" name="コンテンツ プレースホルダー 2"/>
          <p:cNvSpPr>
            <a:spLocks noGrp="1"/>
          </p:cNvSpPr>
          <p:nvPr>
            <p:ph idx="1"/>
          </p:nvPr>
        </p:nvSpPr>
        <p:spPr/>
        <p:txBody>
          <a:bodyPr>
            <a:normAutofit fontScale="92500" lnSpcReduction="20000"/>
          </a:bodyPr>
          <a:lstStyle/>
          <a:p>
            <a:pPr>
              <a:spcBef>
                <a:spcPts val="2424"/>
              </a:spcBef>
              <a:buFont typeface="Wingdings" charset="2"/>
              <a:buChar char="Ø"/>
            </a:pPr>
            <a:r>
              <a:rPr lang="ja-JP" altLang="en-US" sz="3000" dirty="0" smtClean="0">
                <a:ea typeface="メイリオ"/>
                <a:cs typeface="メイリオ"/>
              </a:rPr>
              <a:t>資料</a:t>
            </a:r>
            <a:endParaRPr lang="en-US" altLang="ja-JP" sz="3000" dirty="0" smtClean="0">
              <a:ea typeface="メイリオ"/>
              <a:cs typeface="メイリオ"/>
            </a:endParaRPr>
          </a:p>
          <a:p>
            <a:pPr lvl="1">
              <a:buFont typeface="ヒラギノ角ゴ ProN W3"/>
              <a:buChar char="–"/>
            </a:pPr>
            <a:r>
              <a:rPr kumimoji="1" lang="en-US" altLang="ja-JP" sz="2600" dirty="0" smtClean="0">
                <a:ea typeface="メイリオ"/>
                <a:cs typeface="メイリオ"/>
              </a:rPr>
              <a:t>The York-Toronto-Helsinki Parsed Corpus of Old English Prose (YCOE)</a:t>
            </a:r>
          </a:p>
          <a:p>
            <a:pPr lvl="1"/>
            <a:r>
              <a:rPr kumimoji="1" lang="en-US" altLang="ja-JP" sz="2600" dirty="0" smtClean="0">
                <a:ea typeface="メイリオ"/>
                <a:cs typeface="メイリオ"/>
              </a:rPr>
              <a:t>The York-Helsinki Parsed Corpus of Old English Poetry (YCOEP)</a:t>
            </a:r>
          </a:p>
          <a:p>
            <a:pPr lvl="1"/>
            <a:endParaRPr kumimoji="1" lang="en-US" altLang="ja-JP" sz="2600" dirty="0" smtClean="0">
              <a:ea typeface="メイリオ"/>
              <a:cs typeface="メイリオ"/>
            </a:endParaRPr>
          </a:p>
          <a:p>
            <a:pPr>
              <a:buFont typeface="Wingdings" charset="2"/>
              <a:buChar char="Ø"/>
            </a:pPr>
            <a:r>
              <a:rPr lang="ja-JP" altLang="en-US" sz="3000" dirty="0" smtClean="0">
                <a:ea typeface="メイリオ"/>
                <a:cs typeface="メイリオ"/>
              </a:rPr>
              <a:t>観察</a:t>
            </a:r>
            <a:endParaRPr kumimoji="1" lang="en-US" altLang="ja-JP" sz="3000" dirty="0" smtClean="0">
              <a:ea typeface="メイリオ"/>
              <a:cs typeface="メイリオ"/>
            </a:endParaRPr>
          </a:p>
          <a:p>
            <a:pPr lvl="1"/>
            <a:r>
              <a:rPr lang="ja-JP" altLang="en-US" sz="2600" dirty="0" smtClean="0">
                <a:ea typeface="メイリオ"/>
                <a:cs typeface="メイリオ"/>
              </a:rPr>
              <a:t>古英語において，指示的人称代名詞は一定の頻度で脱落した。</a:t>
            </a:r>
            <a:endParaRPr lang="en-US" altLang="ja-JP" sz="2600" dirty="0" smtClean="0">
              <a:ea typeface="メイリオ"/>
              <a:cs typeface="メイリオ"/>
            </a:endParaRPr>
          </a:p>
          <a:p>
            <a:pPr lvl="1"/>
            <a:r>
              <a:rPr kumimoji="1" lang="ja-JP" altLang="en-US" sz="2600" dirty="0" smtClean="0">
                <a:ea typeface="メイリオ"/>
                <a:cs typeface="メイリオ"/>
              </a:rPr>
              <a:t>以下の非対称性が観察される。</a:t>
            </a:r>
            <a:endParaRPr kumimoji="1" lang="en-US" altLang="ja-JP" sz="2600" dirty="0" smtClean="0">
              <a:ea typeface="メイリオ"/>
              <a:cs typeface="メイリオ"/>
            </a:endParaRPr>
          </a:p>
          <a:p>
            <a:pPr lvl="2">
              <a:buFont typeface="Wingdings" charset="2"/>
              <a:buChar char="v"/>
            </a:pPr>
            <a:r>
              <a:rPr lang="en-US" altLang="ja-JP" sz="2200" dirty="0" smtClean="0">
                <a:ea typeface="メイリオ"/>
                <a:cs typeface="メイリオ"/>
              </a:rPr>
              <a:t>pro</a:t>
            </a:r>
            <a:r>
              <a:rPr lang="ja-JP" altLang="en-US" sz="2200" dirty="0" smtClean="0">
                <a:ea typeface="メイリオ"/>
                <a:cs typeface="メイリオ"/>
              </a:rPr>
              <a:t>の生産性はテキストによって異なる。</a:t>
            </a:r>
            <a:endParaRPr lang="en-US" altLang="ja-JP" sz="2200" dirty="0" smtClean="0">
              <a:ea typeface="メイリオ"/>
              <a:cs typeface="メイリオ"/>
            </a:endParaRPr>
          </a:p>
          <a:p>
            <a:pPr lvl="2">
              <a:buFont typeface="Wingdings" charset="2"/>
              <a:buChar char="v"/>
            </a:pPr>
            <a:r>
              <a:rPr kumimoji="1" lang="en-US" altLang="ja-JP" sz="2200" dirty="0" smtClean="0">
                <a:ea typeface="メイリオ"/>
                <a:cs typeface="メイリオ"/>
              </a:rPr>
              <a:t>pro</a:t>
            </a:r>
            <a:r>
              <a:rPr kumimoji="1" lang="ja-JP" altLang="en-US" sz="2200" dirty="0" smtClean="0">
                <a:ea typeface="メイリオ"/>
                <a:cs typeface="メイリオ"/>
              </a:rPr>
              <a:t>は従属節よりも主節において高い頻度で観察される。</a:t>
            </a:r>
            <a:endParaRPr kumimoji="1" lang="en-US" altLang="ja-JP" sz="2200" dirty="0" smtClean="0">
              <a:ea typeface="メイリオ"/>
              <a:cs typeface="メイリオ"/>
            </a:endParaRPr>
          </a:p>
          <a:p>
            <a:pPr lvl="2">
              <a:buFont typeface="Wingdings" charset="2"/>
              <a:buChar char="v"/>
            </a:pPr>
            <a:r>
              <a:rPr kumimoji="1" lang="en-US" altLang="ja-JP" sz="2200" dirty="0" smtClean="0">
                <a:ea typeface="メイリオ"/>
                <a:cs typeface="メイリオ"/>
              </a:rPr>
              <a:t>pro</a:t>
            </a:r>
            <a:r>
              <a:rPr kumimoji="1" lang="ja-JP" altLang="en-US" sz="2200" dirty="0" smtClean="0">
                <a:ea typeface="メイリオ"/>
                <a:cs typeface="メイリオ"/>
              </a:rPr>
              <a:t>の解釈に関する人称分離現象が認められる。</a:t>
            </a:r>
            <a:endParaRPr kumimoji="1" lang="en-US" altLang="ja-JP" sz="2200" dirty="0" smtClean="0">
              <a:ea typeface="メイリオ"/>
              <a:cs typeface="メイリオ"/>
            </a:endParaRPr>
          </a:p>
        </p:txBody>
      </p:sp>
      <p:sp>
        <p:nvSpPr>
          <p:cNvPr id="4" name="スライド番号プレースホルダー 3"/>
          <p:cNvSpPr>
            <a:spLocks noGrp="1"/>
          </p:cNvSpPr>
          <p:nvPr>
            <p:ph type="sldNum" sz="quarter" idx="12"/>
          </p:nvPr>
        </p:nvSpPr>
        <p:spPr/>
        <p:txBody>
          <a:bodyPr/>
          <a:lstStyle/>
          <a:p>
            <a:fld id="{DF5DBA67-1E75-8B4D-AC9F-010B2B9B2963}" type="slidenum">
              <a:rPr lang="en-US" altLang="ja-JP" smtClean="0"/>
              <a:pPr/>
              <a:t>8</a:t>
            </a:fld>
            <a:endParaRPr lang="en-US" altLang="ja-JP"/>
          </a:p>
        </p:txBody>
      </p:sp>
    </p:spTree>
    <p:extLst>
      <p:ext uri="{BB962C8B-B14F-4D97-AF65-F5344CB8AC3E}">
        <p14:creationId xmlns:p14="http://schemas.microsoft.com/office/powerpoint/2010/main" val="748829230"/>
      </p:ext>
    </p:extLst>
  </p:cSld>
  <p:clrMapOvr>
    <a:masterClrMapping/>
  </p:clrMapOvr>
</p:sld>
</file>

<file path=ppt/theme/theme1.xml><?xml version="1.0" encoding="utf-8"?>
<a:theme xmlns:a="http://schemas.openxmlformats.org/drawingml/2006/main" name="cool11-s-1">
  <a:themeElements>
    <a:clrScheme name="s-cool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ool15">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cool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ool1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ool1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ool1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ool1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ool1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ool1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ool1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ool1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ool1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ool1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ool1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cool11-s-1.pot</Template>
  <TotalTime>6077</TotalTime>
  <Words>4142</Words>
  <Application>Microsoft Macintosh PowerPoint</Application>
  <PresentationFormat>画面に合わせる (4:3)</PresentationFormat>
  <Paragraphs>849</Paragraphs>
  <Slides>61</Slides>
  <Notes>3</Notes>
  <HiddenSlides>0</HiddenSlides>
  <MMClips>0</MMClips>
  <ScaleCrop>false</ScaleCrop>
  <HeadingPairs>
    <vt:vector size="4" baseType="variant">
      <vt:variant>
        <vt:lpstr>テーマ</vt:lpstr>
      </vt:variant>
      <vt:variant>
        <vt:i4>1</vt:i4>
      </vt:variant>
      <vt:variant>
        <vt:lpstr>スライド タイトル</vt:lpstr>
      </vt:variant>
      <vt:variant>
        <vt:i4>61</vt:i4>
      </vt:variant>
    </vt:vector>
  </HeadingPairs>
  <TitlesOfParts>
    <vt:vector size="62" baseType="lpstr">
      <vt:lpstr>cool11-s-1</vt:lpstr>
      <vt:lpstr>屈折形態変化の統語的影響</vt:lpstr>
      <vt:lpstr>導入</vt:lpstr>
      <vt:lpstr>本発表の目的</vt:lpstr>
      <vt:lpstr>基本方針：SMTと言語変化</vt:lpstr>
      <vt:lpstr>本発表の主張</vt:lpstr>
      <vt:lpstr>本発表の構成</vt:lpstr>
      <vt:lpstr>基本事実と論点の概観</vt:lpstr>
      <vt:lpstr>古英語の空主語をめぐる議論</vt:lpstr>
      <vt:lpstr>Walkden (2011)</vt:lpstr>
      <vt:lpstr>中英語の調査</vt:lpstr>
      <vt:lpstr>表1 PPCME2におけるproと代名詞主語</vt:lpstr>
      <vt:lpstr>表1の考察</vt:lpstr>
      <vt:lpstr>表2 主節と従属節の非対称性</vt:lpstr>
      <vt:lpstr>表2の考察</vt:lpstr>
      <vt:lpstr>表3 proを含む従属節の語順</vt:lpstr>
      <vt:lpstr>表3の考察</vt:lpstr>
      <vt:lpstr>表4 proと代名詞の人称分布</vt:lpstr>
      <vt:lpstr>表4の考察</vt:lpstr>
      <vt:lpstr>論点のまとめ</vt:lpstr>
      <vt:lpstr>古英語・初期中英語の形態統語論</vt:lpstr>
      <vt:lpstr>基本句構造 (Rizzi 1997, Nawata 2009, 2011)</vt:lpstr>
      <vt:lpstr>主節V2語順（話題要素—定形動詞—NP主語）</vt:lpstr>
      <vt:lpstr>主節V3語順（話題要素—代名詞主語—定形動詞）</vt:lpstr>
      <vt:lpstr>従属節動詞中位語順</vt:lpstr>
      <vt:lpstr>従属節動詞末位語順</vt:lpstr>
      <vt:lpstr>素性継承</vt:lpstr>
      <vt:lpstr>素性継承パラメター</vt:lpstr>
      <vt:lpstr>古英語・初期中英語の素性分布</vt:lpstr>
      <vt:lpstr>初期中英語の動詞変化表</vt:lpstr>
      <vt:lpstr>初期中英語の動詞屈折語彙対応規則</vt:lpstr>
      <vt:lpstr>動詞屈折接辞の語彙挿入 | 単数形</vt:lpstr>
      <vt:lpstr>動詞屈折接辞の語彙挿入 | 複数形</vt:lpstr>
      <vt:lpstr>「空主語」の認可とその消失</vt:lpstr>
      <vt:lpstr>proの認可条件：先行研究の洞察</vt:lpstr>
      <vt:lpstr>proの認可条件：提案</vt:lpstr>
      <vt:lpstr>代名詞の語彙対応規則例 | 現代英語</vt:lpstr>
      <vt:lpstr>現代英語：pro認可されず</vt:lpstr>
      <vt:lpstr>イタリア語：豊かな一致によりproを認可</vt:lpstr>
      <vt:lpstr>日本語・中国語の場合</vt:lpstr>
      <vt:lpstr>日本語・中国語：談話連結によりproを認可</vt:lpstr>
      <vt:lpstr>初期中英語の動詞変化表</vt:lpstr>
      <vt:lpstr>初期中英語人称代名詞語彙対応規則 | 方言 A</vt:lpstr>
      <vt:lpstr>初期中英語 | 方言A</vt:lpstr>
      <vt:lpstr>人称の非対称性</vt:lpstr>
      <vt:lpstr>初期中英語人称代名詞語彙対応規則 | 方言 B</vt:lpstr>
      <vt:lpstr>初期中英語 | 方言B</vt:lpstr>
      <vt:lpstr>話者の非対称性</vt:lpstr>
      <vt:lpstr>従属節動詞末位語順</vt:lpstr>
      <vt:lpstr>主節と従属節の非対称性</vt:lpstr>
      <vt:lpstr>後期中英語の動詞変化表</vt:lpstr>
      <vt:lpstr>後期中英語の素性分布</vt:lpstr>
      <vt:lpstr>後期中英語の動詞屈折語彙対応規則</vt:lpstr>
      <vt:lpstr>後期中英語</vt:lpstr>
      <vt:lpstr>後期中英語におけるproの消失</vt:lpstr>
      <vt:lpstr>初期中英語から後期中英語への変化</vt:lpstr>
      <vt:lpstr>結語</vt:lpstr>
      <vt:lpstr>人称代名詞の接語分析</vt:lpstr>
      <vt:lpstr>本発表の帰結：「脱文法化」への反論</vt:lpstr>
      <vt:lpstr>参考文献</vt:lpstr>
      <vt:lpstr>参考文献</vt:lpstr>
      <vt:lpstr>参考文献</vt:lpstr>
    </vt:vector>
  </TitlesOfParts>
  <Company>島根大学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屈折形態変化の統語的影響</dc:title>
  <dc:creator>縄田 裕幸</dc:creator>
  <cp:lastModifiedBy>縄田 裕幸</cp:lastModifiedBy>
  <cp:revision>457</cp:revision>
  <cp:lastPrinted>2013-05-10T04:23:40Z</cp:lastPrinted>
  <dcterms:created xsi:type="dcterms:W3CDTF">2013-04-13T01:09:36Z</dcterms:created>
  <dcterms:modified xsi:type="dcterms:W3CDTF">2013-05-28T08:10:14Z</dcterms:modified>
</cp:coreProperties>
</file>